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24"/>
  </p:notesMasterIdLst>
  <p:sldIdLst>
    <p:sldId id="372" r:id="rId3"/>
    <p:sldId id="376" r:id="rId4"/>
    <p:sldId id="498" r:id="rId5"/>
    <p:sldId id="535" r:id="rId6"/>
    <p:sldId id="536" r:id="rId7"/>
    <p:sldId id="537" r:id="rId8"/>
    <p:sldId id="538" r:id="rId9"/>
    <p:sldId id="539" r:id="rId10"/>
    <p:sldId id="503" r:id="rId11"/>
    <p:sldId id="540" r:id="rId12"/>
    <p:sldId id="541" r:id="rId13"/>
    <p:sldId id="542" r:id="rId14"/>
    <p:sldId id="543" r:id="rId15"/>
    <p:sldId id="544" r:id="rId16"/>
    <p:sldId id="545" r:id="rId17"/>
    <p:sldId id="546" r:id="rId18"/>
    <p:sldId id="547" r:id="rId19"/>
    <p:sldId id="548" r:id="rId20"/>
    <p:sldId id="549" r:id="rId21"/>
    <p:sldId id="533" r:id="rId22"/>
    <p:sldId id="4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07"/>
    <p:restoredTop sz="76631"/>
  </p:normalViewPr>
  <p:slideViewPr>
    <p:cSldViewPr snapToGrid="0" snapToObjects="1">
      <p:cViewPr varScale="1">
        <p:scale>
          <a:sx n="99" d="100"/>
          <a:sy n="99" d="100"/>
        </p:scale>
        <p:origin x="13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producer creates the exchange in the broker and publishes a message to the exchange with the routing key set to “France.” </a:t>
            </a:r>
          </a:p>
          <a:p>
            <a:pPr marL="171450" indent="-171450">
              <a:buFontTx/>
              <a:buChar char="-"/>
            </a:pPr>
            <a:r>
              <a:rPr lang="en-US" dirty="0"/>
              <a:t>A consumer creates an anonymous queue in the broker, binds the queue to the exchange created by the publisher, and specifies that messages published with the routing key “France'' should be delivered to this queue.</a:t>
            </a:r>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42934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Each RabbitMQ client connects to a broker using a RabbitMQ connection. </a:t>
            </a:r>
          </a:p>
          <a:p>
            <a:pPr marL="171450" indent="-171450">
              <a:buFontTx/>
              <a:buChar char="-"/>
            </a:pPr>
            <a:r>
              <a:rPr lang="en-US" dirty="0"/>
              <a:t>This is basically an abstraction on top of TCP/IP, and can be secured using user credentials or TLS. </a:t>
            </a:r>
          </a:p>
          <a:p>
            <a:pPr marL="171450" indent="-171450">
              <a:buFontTx/>
              <a:buChar char="-"/>
            </a:pPr>
            <a:r>
              <a:rPr lang="en-US" dirty="0"/>
              <a:t>Creating connections is a heavyweight operation, requiring multiple round trips between the client and server, and hence a single long-lived connection per client is the common usage pattern.</a:t>
            </a:r>
          </a:p>
          <a:p>
            <a:pPr marL="171450" indent="-171450">
              <a:buFontTx/>
              <a:buChar char="-"/>
            </a:pPr>
            <a:r>
              <a:rPr lang="en-US" dirty="0"/>
              <a:t>To send or receive messages, clients use the connection to create a RabbitMQ channel. Channels are a logical connection between a client and the broker, and only exist in the context of a RabbitMQ connection</a:t>
            </a:r>
          </a:p>
          <a:p>
            <a:pPr marL="171450" indent="-171450">
              <a:buFontTx/>
              <a:buChar char="-"/>
            </a:pPr>
            <a:r>
              <a:rPr lang="en-US" dirty="0"/>
              <a:t>Multiple channels can be created in the same client to establish multiple logical broker connections. </a:t>
            </a:r>
          </a:p>
          <a:p>
            <a:pPr marL="171450" indent="-171450">
              <a:buFontTx/>
              <a:buChar char="-"/>
            </a:pPr>
            <a:r>
              <a:rPr lang="en-US" dirty="0"/>
              <a:t>Creating a channel requires a network round trip to the broker. Hence for performance reasons, channels should ideally be long-lived, with channel churn, namely constantly creating and destroying channels, avoided.</a:t>
            </a:r>
          </a:p>
          <a:p>
            <a:pPr marL="171450" indent="-171450">
              <a:buFontTx/>
              <a:buChar char="-"/>
            </a:pPr>
            <a:r>
              <a:rPr lang="en-US" dirty="0"/>
              <a:t>To increase the throughput of RabbitMQ clients, a common strategy is to implement multithreaded producers and consumers. Channels, however, are not thread safe, meaning every thread requires exclusive access to a channel. This is not a concern if your client has long-lived, stateful threads and can create a channel per thread.</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36169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1721862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asynchronous messaging systems, there are two sources for duplicate messages being processed. </a:t>
            </a:r>
          </a:p>
          <a:p>
            <a:pPr marL="628650" lvl="1" indent="-171450">
              <a:buFontTx/>
              <a:buChar char="-"/>
            </a:pPr>
            <a:r>
              <a:rPr lang="en-US" dirty="0"/>
              <a:t>The first is duplicates from the publisher, </a:t>
            </a:r>
          </a:p>
          <a:p>
            <a:pPr marL="628650" lvl="1" indent="-171450">
              <a:buFontTx/>
              <a:buChar char="-"/>
            </a:pPr>
            <a:r>
              <a:rPr lang="en-US" dirty="0"/>
              <a:t>and the second is consumers processing a message more than once. </a:t>
            </a:r>
          </a:p>
          <a:p>
            <a:pPr marL="628650" lvl="1" indent="-171450">
              <a:buFontTx/>
              <a:buChar char="-"/>
            </a:pPr>
            <a:r>
              <a:rPr lang="en-US" dirty="0"/>
              <a:t>Both need to be addressed to ensure exactly-once processing of every message.</a:t>
            </a:r>
          </a:p>
          <a:p>
            <a:pPr marL="171450" lvl="0" indent="-171450">
              <a:buFontTx/>
              <a:buChar char="-"/>
            </a:pPr>
            <a:r>
              <a:rPr lang="en-US" dirty="0"/>
              <a:t>The publisher part of the problem originates from a publisher retrying a message when it does not receive an acknowledgment from the message broker. </a:t>
            </a:r>
          </a:p>
          <a:p>
            <a:pPr marL="628650" lvl="1" indent="-171450">
              <a:buFontTx/>
              <a:buChar char="-"/>
            </a:pPr>
            <a:r>
              <a:rPr lang="en-US" dirty="0"/>
              <a:t>If the original message was received and the acknowledgment lost or delayed, this may lead to duplicates on the queue. </a:t>
            </a:r>
          </a:p>
          <a:p>
            <a:pPr marL="628650" lvl="1" indent="-171450">
              <a:buFontTx/>
              <a:buChar char="-"/>
            </a:pPr>
            <a:r>
              <a:rPr lang="en-US" dirty="0"/>
              <a:t>Fortunately, some message brokers provide support for this duplicate detection, and thus ensure duplicates do not get published to a queue. </a:t>
            </a:r>
          </a:p>
          <a:p>
            <a:pPr marL="628650" lvl="1" indent="-171450">
              <a:buFontTx/>
              <a:buChar char="-"/>
            </a:pPr>
            <a:r>
              <a:rPr lang="en-US" dirty="0"/>
              <a:t>Some message brokers allow using client-generated, unique idempotency key values for each message. </a:t>
            </a:r>
          </a:p>
          <a:p>
            <a:pPr marL="628650" lvl="1" indent="-171450">
              <a:buFontTx/>
              <a:buChar char="-"/>
            </a:pPr>
            <a:r>
              <a:rPr lang="en-US" dirty="0"/>
              <a:t>Publishers simply need to set a specific message property to a unique value, as shown in the following code:</a:t>
            </a:r>
          </a:p>
          <a:p>
            <a:pPr marL="628650" lvl="1" indent="-171450">
              <a:buFontTx/>
              <a:buChar char="-"/>
            </a:pPr>
            <a:r>
              <a:rPr lang="en-US" dirty="0"/>
              <a:t>The broker utilizes a cache to store idempotency key values and detect duplicates. This effectively eliminates duplicate messages from the queue, solving the first part of your problem.</a:t>
            </a:r>
          </a:p>
          <a:p>
            <a:pPr marL="171450" lvl="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212211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 the consumer side, duplicates occur when the broker delivers a message to a consumer, which processes it and then fails to send an acknowledgment </a:t>
            </a:r>
          </a:p>
          <a:p>
            <a:pPr marL="171450" indent="-171450">
              <a:buFontTx/>
              <a:buChar char="-"/>
            </a:pPr>
            <a:r>
              <a:rPr lang="en-US" dirty="0"/>
              <a:t>The broker therefore redelivers the message, potentially to a different consumer if the application utilizes the competing consumer pattern.</a:t>
            </a:r>
          </a:p>
          <a:p>
            <a:pPr marL="171450" indent="-171450">
              <a:buFontTx/>
              <a:buChar char="-"/>
            </a:pPr>
            <a:r>
              <a:rPr lang="en-US" dirty="0"/>
              <a:t>It’s the obligation of consumers to guard against duplicate processing. By maintaining a cache or database of idempotency keys for messages that have been processed. Most brokers will set a message header that indicates if a message is a redelivery. </a:t>
            </a:r>
          </a:p>
          <a:p>
            <a:pPr marL="171450" indent="-171450">
              <a:buFontTx/>
              <a:buChar char="-"/>
            </a:pPr>
            <a:r>
              <a:rPr lang="en-US" dirty="0"/>
              <a:t>This can be used in the consumer implementation of idempotence. It doesn’t guarantee a consumer has seen the message already. It just tells you that the broker delivered it and the message remains unacknowledged.</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468888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example, Amazon Simple Queue Service (SQS) defines a policy that specifies the dead-letter queue that is associated with an application-defined queue.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policy also states after how many redeliveries a message should be automatically moved from the application queue to the dead-letter queue. This value is known as the </a:t>
            </a:r>
            <a:r>
              <a:rPr lang="en-US" dirty="0" err="1"/>
              <a:t>maxReceiveCount</a:t>
            </a:r>
            <a:r>
              <a:rPr lang="en-US"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SQS, each message has a </a:t>
            </a:r>
            <a:r>
              <a:rPr lang="en-US" dirty="0" err="1"/>
              <a:t>ReceiveCount</a:t>
            </a:r>
            <a:r>
              <a:rPr lang="en-US" dirty="0"/>
              <a:t> attribute, which is incremented when a message is not successfully processed by a consumer.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the </a:t>
            </a:r>
            <a:r>
              <a:rPr lang="en-US" dirty="0" err="1"/>
              <a:t>ReceiveCount</a:t>
            </a:r>
            <a:r>
              <a:rPr lang="en-US" dirty="0"/>
              <a:t> exceeds the defined </a:t>
            </a:r>
            <a:r>
              <a:rPr lang="en-US" dirty="0" err="1"/>
              <a:t>maxReceiveCount</a:t>
            </a:r>
            <a:r>
              <a:rPr lang="en-US" dirty="0"/>
              <a:t> value for a queue, SQS moves the message to the dead-letter queue. </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19</a:t>
            </a:fld>
            <a:endParaRPr lang="en-US"/>
          </a:p>
        </p:txBody>
      </p:sp>
    </p:spTree>
    <p:extLst>
      <p:ext uri="{BB962C8B-B14F-4D97-AF65-F5344CB8AC3E}">
        <p14:creationId xmlns:p14="http://schemas.microsoft.com/office/powerpoint/2010/main" val="94570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Communication is vital for distributed systems.</a:t>
            </a:r>
          </a:p>
          <a:p>
            <a:pPr marL="171450" indent="-171450">
              <a:buFontTx/>
              <a:buChar char="-"/>
            </a:pPr>
            <a:r>
              <a:rPr lang="en-US" dirty="0"/>
              <a:t>So far our discussions have assumed a synchronous messaging style i.e. A client sends a request and waits for a server to respond. Most distributed communications are designed to happen synchronously as client requires a response to proceed.</a:t>
            </a:r>
          </a:p>
          <a:p>
            <a:pPr marL="171450" indent="-171450">
              <a:buFontTx/>
              <a:buChar char="-"/>
            </a:pPr>
            <a:r>
              <a:rPr lang="en-US" dirty="0"/>
              <a:t>However, not all systems have this requirement. </a:t>
            </a:r>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message broker is a service that manages one or more queues.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When messages are sent from producers to a queue, the broker adds messages to the queue in the order they arrive—basically a FIFO approach.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 is responsible for efficiently managing message receipt and retention until one or more consumers retrieve the messages, which are then removed from the queue.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Message brokers that manage many queues and many requests can effectively utilize many vCPUs and memory to provide low latency accesses.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Many Consumers can takes messages from the same queue.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Each message is retrieved by exactly one consumer.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are two modes of behavior for consumers to retrieve messages, known as pull or push. While the exact mechanisms are product-specific, the basic semantics are common across technologies: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pull mode, also known as polling, consumers send a request to the broker, which responds with the next message available for processing. If there are no messages available, the consumer must poll the queue until messages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push mode, a consumer informs the broker that it wishes to receive messages from a queue. The consumer provides a callback function that should be invoked when a message is available. The consumer then blocks (or does other work) and the message broker delivers messages to the callback function for processing when they are available.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Generally, utilizing the push mode when available is much more efficient and recommended. It avoids the broker being potentially swamped by requests from multiple consumers and makes it possible to implement message delivery more efficiently in the broker.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398840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Consumers will also acknowledge message receipt.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Upon consumer acknowledgment, the broker is free to mark a message as delivered and remove it from the queue. Acknowledgment may be done automatically or manually.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If automatic acknowledgment is used, messages are acknowledged as soon as they are delivered to the consumer, and before they are processed. This provides the lowest latency message delivery as the acknowledgment can be sent back to the broker before the message is processed.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what happens if the consumer crashes before the message is delivered?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Manual Ack guards against the possibility of a message being delivered to a consumer but not being processed due to a consumer crash.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does, of course, increase message acknowledgment latency.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Regardless of the acknowledgment mode selected, unacknowledged messages effectively remain on the queue and will be delivered at some later time to another consumer for processing.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251097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default, message queues are typically memory based, in order to provide the fastest possible service to producers and consumers. Managing queues in memory has minimal overheads, as long as memory is plentiful. It does, however, risk message loss if the server crashes.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guard against message loss—a practice known as data safety—queues can be configured to be persistent. When a message is placed on a queue by a producer, the operation does not complete until the message is written to disk.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Now, if a message broker should fail, on reboot it can recover the queue contents to the state they existed in before the failure, and no messages will be lost. Many applications can’t afford to lose messages, and hence persistent queues are necessary to provide data safety and fault tolerance.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3287560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Message queues deliver each message to exactly one consumer. For many use cases, this is exactly what you want. But there can be use cases where more than one consumer needs that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publish–subscribe systems, message queues are known as topics. A topic is basically a message queue that delivers each published message to one or more subscribers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 publish–subscribe, you can create highly flexible and dynamic systems.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Publishers are decoupled from subscribers, and the number of subscribers can vary dynamically.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makes the architecture highly extensible as new subscribers can be added without any changes.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also makes it possible to perform message processing by a number of consumers in parallel, thus enhancing performance.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Publish–subscribe does place additional performance burden on the broker.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 is obliged to deliver each message to all active subscribers.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subscribers will inevitably process and acknowledge messages at different times, the broker needs to keep messages available until all subscribers have consumed each message.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108168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message broker is potentially a single point of failure. </a:t>
            </a:r>
          </a:p>
          <a:p>
            <a:pPr marL="171450" indent="-171450">
              <a:buFontTx/>
              <a:buChar char="-"/>
            </a:pPr>
            <a:r>
              <a:rPr lang="en-US" dirty="0"/>
              <a:t>A system or network failure can cause the broker to be unavailable, making it impossible for the systems to operate. This is rarely a desirable situation.</a:t>
            </a:r>
          </a:p>
          <a:p>
            <a:pPr marL="171450" indent="-171450">
              <a:buFontTx/>
              <a:buChar char="-"/>
            </a:pPr>
            <a:r>
              <a:rPr lang="en-US" dirty="0"/>
              <a:t>For this reason, most message brokers enable logical queues and topics to be physically replicated across multiple brokers, each running on their own node. </a:t>
            </a:r>
          </a:p>
          <a:p>
            <a:pPr marL="171450" indent="-171450">
              <a:buFontTx/>
              <a:buChar char="-"/>
            </a:pPr>
            <a:r>
              <a:rPr lang="en-US" dirty="0"/>
              <a:t>If one broker fails, then producers and consumers can continue to process messages using one of the replicas.</a:t>
            </a:r>
          </a:p>
          <a:p>
            <a:pPr marL="171450" indent="-171450">
              <a:buFontTx/>
              <a:buChar char="-"/>
            </a:pPr>
            <a:r>
              <a:rPr lang="en-US" dirty="0"/>
              <a:t>Messages published to the leader are mirrored to the follower, and messages consumed from the leader are removed from the follower.</a:t>
            </a:r>
          </a:p>
          <a:p>
            <a:pPr marL="171450" indent="-171450">
              <a:buFontTx/>
              <a:buChar char="-"/>
            </a:pPr>
            <a:r>
              <a:rPr lang="en-US" dirty="0"/>
              <a:t>With leader-follower message replication, the follower is known as a hot standby, basically a replica of the leader that is available if the leader fails. </a:t>
            </a:r>
          </a:p>
          <a:p>
            <a:pPr marL="171450" indent="-171450">
              <a:buFontTx/>
              <a:buChar char="-"/>
            </a:pPr>
            <a:r>
              <a:rPr lang="en-US" dirty="0"/>
              <a:t>In such a failure scenario, producers and consumers can continue to operate by switching over to accessing the follower. </a:t>
            </a:r>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17495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RabbitMQ, producers and consumers use a client API to send and receive messages from the broker. </a:t>
            </a:r>
          </a:p>
          <a:p>
            <a:pPr marL="171450" indent="-171450">
              <a:buFontTx/>
              <a:buChar char="-"/>
            </a:pPr>
            <a:r>
              <a:rPr lang="en-US" dirty="0"/>
              <a:t>The broker provides the store-and-forward functionality for messages, which are processed in a FIFO manner using queues. </a:t>
            </a:r>
          </a:p>
          <a:p>
            <a:pPr marL="171450" indent="-171450">
              <a:buFontTx/>
              <a:buChar char="-"/>
            </a:pPr>
            <a:r>
              <a:rPr lang="en-US" dirty="0"/>
              <a:t>The broker implements a messaging model based on a concept called exchanges, which provide a flexible mechanism for creating messaging topologies.</a:t>
            </a:r>
          </a:p>
          <a:p>
            <a:pPr marL="171450" indent="-171450">
              <a:buFontTx/>
              <a:buChar char="-"/>
            </a:pPr>
            <a:r>
              <a:rPr lang="en-US" dirty="0"/>
              <a:t>An exchange is an abstraction that receives messages from producers and delivers them to queues in the broker. </a:t>
            </a:r>
          </a:p>
          <a:p>
            <a:pPr marL="171450" indent="-171450">
              <a:buFontTx/>
              <a:buChar char="-"/>
            </a:pPr>
            <a:r>
              <a:rPr lang="en-US" dirty="0"/>
              <a:t>Producers only ever write messages to an exchange. </a:t>
            </a:r>
          </a:p>
          <a:p>
            <a:pPr marL="171450" indent="-171450">
              <a:buFontTx/>
              <a:buChar char="-"/>
            </a:pPr>
            <a:r>
              <a:rPr lang="en-US" dirty="0"/>
              <a:t>Messages contain a message payload and various attributes known as message metadata. </a:t>
            </a:r>
          </a:p>
          <a:p>
            <a:pPr marL="171450" indent="-171450">
              <a:buFontTx/>
              <a:buChar char="-"/>
            </a:pPr>
            <a:r>
              <a:rPr lang="en-US" dirty="0"/>
              <a:t>One element of this metadata is the routing key, which is a value used by the exchange to deliver messages to the intended queues.</a:t>
            </a:r>
          </a:p>
          <a:p>
            <a:pPr marL="171450" indent="-171450">
              <a:buFontTx/>
              <a:buChar char="-"/>
            </a:pPr>
            <a:r>
              <a:rPr lang="en-US" dirty="0"/>
              <a:t>Queues are bound to the exchange by consumers with three values, namely “France,” “Spain,” and “Portugal.” When a message arrives from a publisher, the exchange uses the attached routing key to deliver the message to one of the three attached queues</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580918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14163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2/17/23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2/17/23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2/17/23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2/17/23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nterpriseintegrationpatterns.com/patterns/messaging/"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tackoverflow.com/questions/7793927/message-queue-vs-message-bus-what-are-the-differenc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hyperlink" Target="https://creativecommons.org/licenses/by-sa/3.0/" TargetMode="External"/><Relationship Id="rId4" Type="http://schemas.openxmlformats.org/officeDocument/2006/relationships/hyperlink" Target="http://oriolrius.cat/blog/series/amqp-and-rabbitm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lstStyle/>
          <a:p>
            <a:r>
              <a:rPr lang="en-US" dirty="0"/>
              <a:t>Message Exchange Types</a:t>
            </a:r>
          </a:p>
        </p:txBody>
      </p:sp>
      <p:pic>
        <p:nvPicPr>
          <p:cNvPr id="6" name="Picture 5" descr="Timeline&#10;&#10;Description automatically generated">
            <a:extLst>
              <a:ext uri="{FF2B5EF4-FFF2-40B4-BE49-F238E27FC236}">
                <a16:creationId xmlns:a16="http://schemas.microsoft.com/office/drawing/2014/main" id="{978DB5E4-12EF-43DC-5558-F2F662E38143}"/>
              </a:ext>
            </a:extLst>
          </p:cNvPr>
          <p:cNvPicPr>
            <a:picLocks noChangeAspect="1"/>
          </p:cNvPicPr>
          <p:nvPr/>
        </p:nvPicPr>
        <p:blipFill>
          <a:blip r:embed="rId3"/>
          <a:stretch>
            <a:fillRect/>
          </a:stretch>
        </p:blipFill>
        <p:spPr>
          <a:xfrm>
            <a:off x="2217642" y="2040566"/>
            <a:ext cx="7756716" cy="4394199"/>
          </a:xfrm>
          <a:prstGeom prst="rect">
            <a:avLst/>
          </a:prstGeom>
        </p:spPr>
      </p:pic>
    </p:spTree>
    <p:extLst>
      <p:ext uri="{BB962C8B-B14F-4D97-AF65-F5344CB8AC3E}">
        <p14:creationId xmlns:p14="http://schemas.microsoft.com/office/powerpoint/2010/main" val="364086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normAutofit fontScale="77500" lnSpcReduction="20000"/>
          </a:bodyPr>
          <a:lstStyle/>
          <a:p>
            <a:pPr defTabSz="914400">
              <a:lnSpc>
                <a:spcPct val="90000"/>
              </a:lnSpc>
              <a:spcAft>
                <a:spcPts val="600"/>
              </a:spcAft>
            </a:pPr>
            <a:r>
              <a:rPr lang="en-US" b="1" dirty="0">
                <a:latin typeface="+mn-lt"/>
                <a:ea typeface="+mn-ea"/>
                <a:cs typeface="+mn-cs"/>
              </a:rPr>
              <a:t>Producer:</a:t>
            </a:r>
          </a:p>
          <a:p>
            <a:pPr defTabSz="914400">
              <a:lnSpc>
                <a:spcPct val="90000"/>
              </a:lnSpc>
              <a:spcAft>
                <a:spcPts val="600"/>
              </a:spcAft>
            </a:pPr>
            <a:r>
              <a:rPr lang="en-US" dirty="0" err="1">
                <a:latin typeface="+mn-lt"/>
                <a:ea typeface="+mn-ea"/>
                <a:cs typeface="+mn-cs"/>
              </a:rPr>
              <a:t>channel.exchangeDeclare</a:t>
            </a:r>
            <a:r>
              <a:rPr lang="en-US" dirty="0">
                <a:latin typeface="+mn-lt"/>
                <a:ea typeface="+mn-ea"/>
                <a:cs typeface="+mn-cs"/>
              </a:rPr>
              <a:t>(EXCHANGE_NAME, "direct");</a:t>
            </a:r>
          </a:p>
          <a:p>
            <a:pPr defTabSz="914400">
              <a:lnSpc>
                <a:spcPct val="90000"/>
              </a:lnSpc>
              <a:spcAft>
                <a:spcPts val="600"/>
              </a:spcAft>
            </a:pPr>
            <a:r>
              <a:rPr lang="en-US" dirty="0" err="1">
                <a:latin typeface="+mn-lt"/>
                <a:ea typeface="+mn-ea"/>
                <a:cs typeface="+mn-cs"/>
              </a:rPr>
              <a:t>channel.basicPublish</a:t>
            </a:r>
            <a:r>
              <a:rPr lang="en-US" dirty="0">
                <a:latin typeface="+mn-lt"/>
                <a:ea typeface="+mn-ea"/>
                <a:cs typeface="+mn-cs"/>
              </a:rPr>
              <a:t>(EXCHANGE_NAME, “France”, </a:t>
            </a:r>
            <a:r>
              <a:rPr lang="en-US" dirty="0" err="1">
                <a:latin typeface="+mn-lt"/>
                <a:ea typeface="+mn-ea"/>
                <a:cs typeface="+mn-cs"/>
              </a:rPr>
              <a:t>null,message.getBytes</a:t>
            </a:r>
            <a:r>
              <a:rPr lang="en-US" dirty="0">
                <a:latin typeface="+mn-lt"/>
                <a:ea typeface="+mn-ea"/>
                <a:cs typeface="+mn-cs"/>
              </a:rPr>
              <a:t>());</a:t>
            </a:r>
          </a:p>
          <a:p>
            <a:pPr defTabSz="914400">
              <a:lnSpc>
                <a:spcPct val="90000"/>
              </a:lnSpc>
              <a:spcAft>
                <a:spcPts val="600"/>
              </a:spcAft>
            </a:pPr>
            <a:endParaRPr lang="en-US" dirty="0">
              <a:latin typeface="+mn-lt"/>
              <a:ea typeface="+mn-ea"/>
              <a:cs typeface="+mn-cs"/>
            </a:endParaRPr>
          </a:p>
          <a:p>
            <a:pPr defTabSz="914400">
              <a:lnSpc>
                <a:spcPct val="90000"/>
              </a:lnSpc>
              <a:spcAft>
                <a:spcPts val="600"/>
              </a:spcAft>
            </a:pPr>
            <a:endParaRPr lang="en-US" dirty="0">
              <a:latin typeface="+mn-lt"/>
              <a:ea typeface="+mn-ea"/>
              <a:cs typeface="+mn-cs"/>
            </a:endParaRPr>
          </a:p>
          <a:p>
            <a:pPr defTabSz="914400">
              <a:lnSpc>
                <a:spcPct val="90000"/>
              </a:lnSpc>
              <a:spcAft>
                <a:spcPts val="600"/>
              </a:spcAft>
            </a:pPr>
            <a:r>
              <a:rPr lang="en-US" b="1" dirty="0">
                <a:latin typeface="+mn-lt"/>
                <a:ea typeface="+mn-ea"/>
                <a:cs typeface="+mn-cs"/>
              </a:rPr>
              <a:t>Consumer:</a:t>
            </a:r>
          </a:p>
          <a:p>
            <a:pPr defTabSz="914400">
              <a:lnSpc>
                <a:spcPct val="90000"/>
              </a:lnSpc>
              <a:spcAft>
                <a:spcPts val="600"/>
              </a:spcAft>
            </a:pPr>
            <a:r>
              <a:rPr lang="en-US" dirty="0">
                <a:latin typeface="+mn-lt"/>
                <a:ea typeface="+mn-ea"/>
                <a:cs typeface="+mn-cs"/>
              </a:rPr>
              <a:t>String </a:t>
            </a:r>
            <a:r>
              <a:rPr lang="en-US" dirty="0" err="1">
                <a:latin typeface="+mn-lt"/>
                <a:ea typeface="+mn-ea"/>
                <a:cs typeface="+mn-cs"/>
              </a:rPr>
              <a:t>queueName</a:t>
            </a:r>
            <a:r>
              <a:rPr lang="en-US" dirty="0">
                <a:latin typeface="+mn-lt"/>
                <a:ea typeface="+mn-ea"/>
                <a:cs typeface="+mn-cs"/>
              </a:rPr>
              <a:t> = </a:t>
            </a:r>
            <a:r>
              <a:rPr lang="en-US" dirty="0" err="1">
                <a:latin typeface="+mn-lt"/>
                <a:ea typeface="+mn-ea"/>
                <a:cs typeface="+mn-cs"/>
              </a:rPr>
              <a:t>channel.queueDeclare</a:t>
            </a:r>
            <a:r>
              <a:rPr lang="en-US" dirty="0">
                <a:latin typeface="+mn-lt"/>
                <a:ea typeface="+mn-ea"/>
                <a:cs typeface="+mn-cs"/>
              </a:rPr>
              <a:t>().</a:t>
            </a:r>
            <a:r>
              <a:rPr lang="en-US" dirty="0" err="1">
                <a:latin typeface="+mn-lt"/>
                <a:ea typeface="+mn-ea"/>
                <a:cs typeface="+mn-cs"/>
              </a:rPr>
              <a:t>getQueue</a:t>
            </a:r>
            <a:r>
              <a:rPr lang="en-US" dirty="0">
                <a:latin typeface="+mn-lt"/>
                <a:ea typeface="+mn-ea"/>
                <a:cs typeface="+mn-cs"/>
              </a:rPr>
              <a:t>();</a:t>
            </a:r>
          </a:p>
          <a:p>
            <a:pPr defTabSz="914400">
              <a:lnSpc>
                <a:spcPct val="90000"/>
              </a:lnSpc>
              <a:spcAft>
                <a:spcPts val="600"/>
              </a:spcAft>
            </a:pPr>
            <a:r>
              <a:rPr lang="en-US" dirty="0" err="1">
                <a:latin typeface="+mn-lt"/>
                <a:ea typeface="+mn-ea"/>
                <a:cs typeface="+mn-cs"/>
              </a:rPr>
              <a:t>channel.queueBind</a:t>
            </a:r>
            <a:r>
              <a:rPr lang="en-US" dirty="0">
                <a:latin typeface="+mn-lt"/>
                <a:ea typeface="+mn-ea"/>
                <a:cs typeface="+mn-cs"/>
              </a:rPr>
              <a:t>(</a:t>
            </a:r>
            <a:r>
              <a:rPr lang="en-US" dirty="0" err="1">
                <a:latin typeface="+mn-lt"/>
                <a:ea typeface="+mn-ea"/>
                <a:cs typeface="+mn-cs"/>
              </a:rPr>
              <a:t>queueName</a:t>
            </a:r>
            <a:r>
              <a:rPr lang="en-US" dirty="0">
                <a:latin typeface="+mn-lt"/>
                <a:ea typeface="+mn-ea"/>
                <a:cs typeface="+mn-cs"/>
              </a:rPr>
              <a:t>, EXCHANGE_NAME, “France”);</a:t>
            </a:r>
          </a:p>
          <a:p>
            <a:endParaRPr lang="en-US" dirty="0"/>
          </a:p>
        </p:txBody>
      </p:sp>
    </p:spTree>
    <p:extLst>
      <p:ext uri="{BB962C8B-B14F-4D97-AF65-F5344CB8AC3E}">
        <p14:creationId xmlns:p14="http://schemas.microsoft.com/office/powerpoint/2010/main" val="170039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normAutofit/>
          </a:bodyPr>
          <a:lstStyle/>
          <a:p>
            <a:r>
              <a:rPr lang="en-US" dirty="0"/>
              <a:t>Distribution &amp; Concurrency</a:t>
            </a:r>
          </a:p>
        </p:txBody>
      </p:sp>
      <p:pic>
        <p:nvPicPr>
          <p:cNvPr id="4" name="Picture 3">
            <a:extLst>
              <a:ext uri="{FF2B5EF4-FFF2-40B4-BE49-F238E27FC236}">
                <a16:creationId xmlns:a16="http://schemas.microsoft.com/office/drawing/2014/main" id="{29D2DAF6-F333-01EF-EE65-1598A8E1E82B}"/>
              </a:ext>
            </a:extLst>
          </p:cNvPr>
          <p:cNvPicPr>
            <a:picLocks noChangeAspect="1"/>
          </p:cNvPicPr>
          <p:nvPr/>
        </p:nvPicPr>
        <p:blipFill>
          <a:blip r:embed="rId3"/>
          <a:stretch>
            <a:fillRect/>
          </a:stretch>
        </p:blipFill>
        <p:spPr>
          <a:xfrm>
            <a:off x="2716224" y="2326460"/>
            <a:ext cx="6728172" cy="1715684"/>
          </a:xfrm>
          <a:prstGeom prst="rect">
            <a:avLst/>
          </a:prstGeom>
        </p:spPr>
      </p:pic>
      <p:sp>
        <p:nvSpPr>
          <p:cNvPr id="5" name="TextBox 4">
            <a:extLst>
              <a:ext uri="{FF2B5EF4-FFF2-40B4-BE49-F238E27FC236}">
                <a16:creationId xmlns:a16="http://schemas.microsoft.com/office/drawing/2014/main" id="{15EF604D-0600-6D67-9D6E-373813DAC3D4}"/>
              </a:ext>
            </a:extLst>
          </p:cNvPr>
          <p:cNvSpPr txBox="1"/>
          <p:nvPr/>
        </p:nvSpPr>
        <p:spPr>
          <a:xfrm>
            <a:off x="590859" y="4671134"/>
            <a:ext cx="6728172" cy="923330"/>
          </a:xfrm>
          <a:prstGeom prst="rect">
            <a:avLst/>
          </a:prstGeom>
          <a:noFill/>
        </p:spPr>
        <p:txBody>
          <a:bodyPr wrap="square">
            <a:spAutoFit/>
          </a:bodyPr>
          <a:lstStyle/>
          <a:p>
            <a:r>
              <a:rPr lang="en-US" dirty="0" err="1"/>
              <a:t>ConnectionFactory</a:t>
            </a:r>
            <a:r>
              <a:rPr lang="en-US" dirty="0"/>
              <a:t> </a:t>
            </a:r>
            <a:r>
              <a:rPr lang="en-US" dirty="0" err="1"/>
              <a:t>connFactory</a:t>
            </a:r>
            <a:r>
              <a:rPr lang="en-US" dirty="0"/>
              <a:t> = new </a:t>
            </a:r>
            <a:r>
              <a:rPr lang="en-US" dirty="0" err="1"/>
              <a:t>ConnectionFactory</a:t>
            </a:r>
            <a:r>
              <a:rPr lang="en-US" dirty="0"/>
              <a:t>();</a:t>
            </a:r>
          </a:p>
          <a:p>
            <a:r>
              <a:rPr lang="en-US" dirty="0"/>
              <a:t>Connection </a:t>
            </a:r>
            <a:r>
              <a:rPr lang="en-US" dirty="0" err="1"/>
              <a:t>rmqConn</a:t>
            </a:r>
            <a:r>
              <a:rPr lang="en-US" dirty="0"/>
              <a:t> = </a:t>
            </a:r>
            <a:r>
              <a:rPr lang="en-US" dirty="0" err="1"/>
              <a:t>connFactory.createConnection</a:t>
            </a:r>
            <a:r>
              <a:rPr lang="en-US" dirty="0"/>
              <a:t>();</a:t>
            </a:r>
          </a:p>
          <a:p>
            <a:r>
              <a:rPr lang="en-US" dirty="0"/>
              <a:t>Channel </a:t>
            </a:r>
            <a:r>
              <a:rPr lang="en-US" dirty="0" err="1"/>
              <a:t>channel</a:t>
            </a:r>
            <a:r>
              <a:rPr lang="en-US" dirty="0"/>
              <a:t> = </a:t>
            </a:r>
            <a:r>
              <a:rPr lang="en-US" dirty="0" err="1"/>
              <a:t>rmqConn.createChannel</a:t>
            </a:r>
            <a:r>
              <a:rPr lang="en-US" dirty="0"/>
              <a:t>();</a:t>
            </a:r>
          </a:p>
        </p:txBody>
      </p:sp>
    </p:spTree>
    <p:extLst>
      <p:ext uri="{BB962C8B-B14F-4D97-AF65-F5344CB8AC3E}">
        <p14:creationId xmlns:p14="http://schemas.microsoft.com/office/powerpoint/2010/main" val="183023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normAutofit/>
          </a:bodyPr>
          <a:lstStyle/>
          <a:p>
            <a:r>
              <a:rPr lang="en-US" dirty="0"/>
              <a:t>Consumer Poll</a:t>
            </a:r>
          </a:p>
          <a:p>
            <a:endParaRPr lang="en-US" dirty="0"/>
          </a:p>
          <a:p>
            <a:endParaRPr lang="en-US" dirty="0"/>
          </a:p>
          <a:p>
            <a:endParaRPr lang="en-US" dirty="0"/>
          </a:p>
          <a:p>
            <a:r>
              <a:rPr lang="en-US" dirty="0"/>
              <a:t>Consumer Push</a:t>
            </a:r>
          </a:p>
        </p:txBody>
      </p:sp>
      <p:sp>
        <p:nvSpPr>
          <p:cNvPr id="7" name="TextBox 6">
            <a:extLst>
              <a:ext uri="{FF2B5EF4-FFF2-40B4-BE49-F238E27FC236}">
                <a16:creationId xmlns:a16="http://schemas.microsoft.com/office/drawing/2014/main" id="{A4449BE3-C9B9-8417-703D-87CCA08506A7}"/>
              </a:ext>
            </a:extLst>
          </p:cNvPr>
          <p:cNvSpPr txBox="1"/>
          <p:nvPr/>
        </p:nvSpPr>
        <p:spPr>
          <a:xfrm>
            <a:off x="4311203" y="1349829"/>
            <a:ext cx="6970690" cy="2105192"/>
          </a:xfrm>
          <a:prstGeom prst="rect">
            <a:avLst/>
          </a:prstGeom>
          <a:noFill/>
        </p:spPr>
        <p:txBody>
          <a:bodyPr wrap="square">
            <a:spAutoFit/>
          </a:bodyPr>
          <a:lstStyle/>
          <a:p>
            <a:pPr defTabSz="914400">
              <a:lnSpc>
                <a:spcPct val="90000"/>
              </a:lnSpc>
              <a:spcAft>
                <a:spcPts val="600"/>
              </a:spcAft>
            </a:pPr>
            <a:r>
              <a:rPr lang="en-US" sz="1600" dirty="0" err="1">
                <a:latin typeface="+mn-lt"/>
                <a:ea typeface="+mn-ea"/>
                <a:cs typeface="+mn-cs"/>
              </a:rPr>
              <a:t>boolean</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 = true;</a:t>
            </a:r>
          </a:p>
          <a:p>
            <a:pPr defTabSz="914400">
              <a:lnSpc>
                <a:spcPct val="90000"/>
              </a:lnSpc>
              <a:spcAft>
                <a:spcPts val="600"/>
              </a:spcAft>
            </a:pPr>
            <a:r>
              <a:rPr lang="en-US" sz="1600" dirty="0" err="1">
                <a:latin typeface="+mn-lt"/>
                <a:ea typeface="+mn-ea"/>
                <a:cs typeface="+mn-cs"/>
              </a:rPr>
              <a:t>GetResponse</a:t>
            </a:r>
            <a:r>
              <a:rPr lang="en-US" sz="1600" dirty="0">
                <a:latin typeface="+mn-lt"/>
                <a:ea typeface="+mn-ea"/>
                <a:cs typeface="+mn-cs"/>
              </a:rPr>
              <a:t> response = </a:t>
            </a:r>
            <a:r>
              <a:rPr lang="en-US" sz="1600" dirty="0" err="1">
                <a:latin typeface="+mn-lt"/>
                <a:ea typeface="+mn-ea"/>
                <a:cs typeface="+mn-cs"/>
              </a:rPr>
              <a:t>channel.</a:t>
            </a:r>
            <a:r>
              <a:rPr lang="en-US" sz="1600" b="1" dirty="0" err="1">
                <a:latin typeface="+mn-lt"/>
                <a:ea typeface="+mn-ea"/>
                <a:cs typeface="+mn-cs"/>
              </a:rPr>
              <a:t>basicGet</a:t>
            </a:r>
            <a:r>
              <a:rPr lang="en-US" sz="1600" dirty="0">
                <a:latin typeface="+mn-lt"/>
                <a:ea typeface="+mn-ea"/>
                <a:cs typeface="+mn-cs"/>
              </a:rPr>
              <a:t>(</a:t>
            </a:r>
            <a:r>
              <a:rPr lang="en-US" sz="1600" dirty="0" err="1">
                <a:latin typeface="+mn-lt"/>
                <a:ea typeface="+mn-ea"/>
                <a:cs typeface="+mn-cs"/>
              </a:rPr>
              <a:t>queueName</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a:t>
            </a:r>
          </a:p>
          <a:p>
            <a:pPr defTabSz="914400">
              <a:lnSpc>
                <a:spcPct val="90000"/>
              </a:lnSpc>
              <a:spcAft>
                <a:spcPts val="600"/>
              </a:spcAft>
            </a:pPr>
            <a:r>
              <a:rPr lang="en-US" sz="1600" dirty="0">
                <a:latin typeface="+mn-lt"/>
                <a:ea typeface="+mn-ea"/>
                <a:cs typeface="+mn-cs"/>
              </a:rPr>
              <a:t>if (response == null) {</a:t>
            </a:r>
          </a:p>
          <a:p>
            <a:pPr defTabSz="914400">
              <a:lnSpc>
                <a:spcPct val="90000"/>
              </a:lnSpc>
              <a:spcAft>
                <a:spcPts val="600"/>
              </a:spcAft>
            </a:pPr>
            <a:r>
              <a:rPr lang="en-US" sz="1600" dirty="0">
                <a:latin typeface="+mn-lt"/>
                <a:ea typeface="+mn-ea"/>
                <a:cs typeface="+mn-cs"/>
              </a:rPr>
              <a:t>    // No message available. Decide what to do …</a:t>
            </a:r>
          </a:p>
          <a:p>
            <a:pPr defTabSz="914400">
              <a:lnSpc>
                <a:spcPct val="90000"/>
              </a:lnSpc>
              <a:spcAft>
                <a:spcPts val="600"/>
              </a:spcAft>
            </a:pPr>
            <a:r>
              <a:rPr lang="en-US" sz="1600" dirty="0">
                <a:latin typeface="+mn-lt"/>
                <a:ea typeface="+mn-ea"/>
                <a:cs typeface="+mn-cs"/>
              </a:rPr>
              <a:t>} else {</a:t>
            </a:r>
          </a:p>
          <a:p>
            <a:pPr defTabSz="914400">
              <a:lnSpc>
                <a:spcPct val="90000"/>
              </a:lnSpc>
              <a:spcAft>
                <a:spcPts val="600"/>
              </a:spcAft>
            </a:pPr>
            <a:r>
              <a:rPr lang="en-US" sz="1600" dirty="0">
                <a:latin typeface="+mn-lt"/>
                <a:ea typeface="+mn-ea"/>
                <a:cs typeface="+mn-cs"/>
              </a:rPr>
              <a:t>    // process message</a:t>
            </a:r>
          </a:p>
          <a:p>
            <a:pPr defTabSz="914400">
              <a:lnSpc>
                <a:spcPct val="90000"/>
              </a:lnSpc>
              <a:spcAft>
                <a:spcPts val="600"/>
              </a:spcAft>
            </a:pPr>
            <a:r>
              <a:rPr lang="en-US" sz="1600" dirty="0">
                <a:latin typeface="+mn-lt"/>
                <a:ea typeface="+mn-ea"/>
                <a:cs typeface="+mn-cs"/>
              </a:rPr>
              <a:t>}</a:t>
            </a:r>
          </a:p>
        </p:txBody>
      </p:sp>
      <p:sp>
        <p:nvSpPr>
          <p:cNvPr id="9" name="TextBox 8">
            <a:extLst>
              <a:ext uri="{FF2B5EF4-FFF2-40B4-BE49-F238E27FC236}">
                <a16:creationId xmlns:a16="http://schemas.microsoft.com/office/drawing/2014/main" id="{4DCC011C-27AD-BA3D-CF37-F7B070180205}"/>
              </a:ext>
            </a:extLst>
          </p:cNvPr>
          <p:cNvSpPr txBox="1"/>
          <p:nvPr/>
        </p:nvSpPr>
        <p:spPr>
          <a:xfrm>
            <a:off x="4191764" y="3558635"/>
            <a:ext cx="7408572" cy="3299365"/>
          </a:xfrm>
          <a:prstGeom prst="rect">
            <a:avLst/>
          </a:prstGeom>
          <a:noFill/>
        </p:spPr>
        <p:txBody>
          <a:bodyPr wrap="square">
            <a:spAutoFit/>
          </a:bodyPr>
          <a:lstStyle/>
          <a:p>
            <a:pPr defTabSz="914400">
              <a:lnSpc>
                <a:spcPct val="90000"/>
              </a:lnSpc>
              <a:spcAft>
                <a:spcPts val="600"/>
              </a:spcAft>
            </a:pPr>
            <a:r>
              <a:rPr lang="en-US" sz="1600" dirty="0" err="1">
                <a:latin typeface="+mn-lt"/>
                <a:ea typeface="+mn-ea"/>
                <a:cs typeface="+mn-cs"/>
              </a:rPr>
              <a:t>boolean</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 = true;</a:t>
            </a:r>
          </a:p>
          <a:p>
            <a:pPr defTabSz="914400">
              <a:lnSpc>
                <a:spcPct val="90000"/>
              </a:lnSpc>
              <a:spcAft>
                <a:spcPts val="600"/>
              </a:spcAft>
            </a:pPr>
            <a:r>
              <a:rPr lang="en-US" sz="1600" dirty="0" err="1">
                <a:latin typeface="+mn-lt"/>
                <a:ea typeface="+mn-ea"/>
                <a:cs typeface="+mn-cs"/>
              </a:rPr>
              <a:t>channel.</a:t>
            </a:r>
            <a:r>
              <a:rPr lang="en-US" sz="1600" b="1" dirty="0" err="1">
                <a:latin typeface="+mn-lt"/>
                <a:ea typeface="+mn-ea"/>
                <a:cs typeface="+mn-cs"/>
              </a:rPr>
              <a:t>basicConsume</a:t>
            </a:r>
            <a:r>
              <a:rPr lang="en-US" sz="1600" dirty="0">
                <a:latin typeface="+mn-lt"/>
                <a:ea typeface="+mn-ea"/>
                <a:cs typeface="+mn-cs"/>
              </a:rPr>
              <a:t>(</a:t>
            </a:r>
            <a:r>
              <a:rPr lang="en-US" sz="1600" dirty="0" err="1">
                <a:latin typeface="+mn-lt"/>
                <a:ea typeface="+mn-ea"/>
                <a:cs typeface="+mn-cs"/>
              </a:rPr>
              <a:t>queueName</a:t>
            </a:r>
            <a:r>
              <a:rPr lang="en-US" sz="1600" dirty="0">
                <a:latin typeface="+mn-lt"/>
                <a:ea typeface="+mn-ea"/>
                <a:cs typeface="+mn-cs"/>
              </a:rPr>
              <a:t>, </a:t>
            </a:r>
            <a:r>
              <a:rPr lang="en-US" sz="1600" dirty="0" err="1">
                <a:latin typeface="+mn-lt"/>
                <a:ea typeface="+mn-ea"/>
                <a:cs typeface="+mn-cs"/>
              </a:rPr>
              <a:t>autoAck</a:t>
            </a:r>
            <a:r>
              <a:rPr lang="en-US" sz="1600" dirty="0">
                <a:latin typeface="+mn-lt"/>
                <a:ea typeface="+mn-ea"/>
                <a:cs typeface="+mn-cs"/>
              </a:rPr>
              <a:t>, "tag", new </a:t>
            </a:r>
            <a:r>
              <a:rPr lang="en-US" sz="1600" dirty="0" err="1">
                <a:latin typeface="+mn-lt"/>
                <a:ea typeface="+mn-ea"/>
                <a:cs typeface="+mn-cs"/>
              </a:rPr>
              <a:t>DefaultConsumer</a:t>
            </a:r>
            <a:r>
              <a:rPr lang="en-US" sz="1600" dirty="0">
                <a:latin typeface="+mn-lt"/>
                <a:ea typeface="+mn-ea"/>
                <a:cs typeface="+mn-cs"/>
              </a:rPr>
              <a:t>(channel) {</a:t>
            </a:r>
          </a:p>
          <a:p>
            <a:pPr defTabSz="914400">
              <a:lnSpc>
                <a:spcPct val="90000"/>
              </a:lnSpc>
              <a:spcAft>
                <a:spcPts val="600"/>
              </a:spcAft>
            </a:pPr>
            <a:r>
              <a:rPr lang="en-US" sz="1600" dirty="0">
                <a:latin typeface="+mn-lt"/>
                <a:ea typeface="+mn-ea"/>
                <a:cs typeface="+mn-cs"/>
              </a:rPr>
              <a:t>         @Override</a:t>
            </a:r>
          </a:p>
          <a:p>
            <a:pPr defTabSz="914400">
              <a:lnSpc>
                <a:spcPct val="90000"/>
              </a:lnSpc>
              <a:spcAft>
                <a:spcPts val="600"/>
              </a:spcAft>
            </a:pPr>
            <a:r>
              <a:rPr lang="en-US" sz="1600" dirty="0">
                <a:latin typeface="+mn-lt"/>
                <a:ea typeface="+mn-ea"/>
                <a:cs typeface="+mn-cs"/>
              </a:rPr>
              <a:t>         public void </a:t>
            </a:r>
            <a:r>
              <a:rPr lang="en-US" sz="1600" dirty="0" err="1">
                <a:latin typeface="+mn-lt"/>
                <a:ea typeface="+mn-ea"/>
                <a:cs typeface="+mn-cs"/>
              </a:rPr>
              <a:t>handleDelivery</a:t>
            </a:r>
            <a:r>
              <a:rPr lang="en-US" sz="1600" dirty="0">
                <a:latin typeface="+mn-lt"/>
                <a:ea typeface="+mn-ea"/>
                <a:cs typeface="+mn-cs"/>
              </a:rPr>
              <a:t>(String </a:t>
            </a:r>
            <a:r>
              <a:rPr lang="en-US" sz="1600" dirty="0" err="1">
                <a:latin typeface="+mn-lt"/>
                <a:ea typeface="+mn-ea"/>
                <a:cs typeface="+mn-cs"/>
              </a:rPr>
              <a:t>consumerTag</a:t>
            </a:r>
            <a:r>
              <a:rPr lang="en-US" sz="1600" dirty="0">
                <a:latin typeface="+mn-lt"/>
                <a:ea typeface="+mn-ea"/>
                <a:cs typeface="+mn-cs"/>
              </a:rPr>
              <a:t>,</a:t>
            </a:r>
          </a:p>
          <a:p>
            <a:pPr defTabSz="914400">
              <a:lnSpc>
                <a:spcPct val="90000"/>
              </a:lnSpc>
              <a:spcAft>
                <a:spcPts val="600"/>
              </a:spcAft>
            </a:pPr>
            <a:r>
              <a:rPr lang="en-US" sz="1600" dirty="0">
                <a:latin typeface="+mn-lt"/>
                <a:ea typeface="+mn-ea"/>
                <a:cs typeface="+mn-cs"/>
              </a:rPr>
              <a:t>                                    Envelope envelope,</a:t>
            </a:r>
          </a:p>
          <a:p>
            <a:pPr defTabSz="914400">
              <a:lnSpc>
                <a:spcPct val="90000"/>
              </a:lnSpc>
              <a:spcAft>
                <a:spcPts val="600"/>
              </a:spcAft>
            </a:pPr>
            <a:r>
              <a:rPr lang="en-US" sz="1600" dirty="0">
                <a:latin typeface="+mn-lt"/>
                <a:ea typeface="+mn-ea"/>
                <a:cs typeface="+mn-cs"/>
              </a:rPr>
              <a:t>                                    </a:t>
            </a:r>
            <a:r>
              <a:rPr lang="en-US" sz="1600" dirty="0" err="1">
                <a:latin typeface="+mn-lt"/>
                <a:ea typeface="+mn-ea"/>
                <a:cs typeface="+mn-cs"/>
              </a:rPr>
              <a:t>AMQP.BasicProperties</a:t>
            </a:r>
            <a:r>
              <a:rPr lang="en-US" sz="1600" dirty="0">
                <a:latin typeface="+mn-lt"/>
                <a:ea typeface="+mn-ea"/>
                <a:cs typeface="+mn-cs"/>
              </a:rPr>
              <a:t> properties,</a:t>
            </a:r>
          </a:p>
          <a:p>
            <a:pPr defTabSz="914400">
              <a:lnSpc>
                <a:spcPct val="90000"/>
              </a:lnSpc>
              <a:spcAft>
                <a:spcPts val="600"/>
              </a:spcAft>
            </a:pPr>
            <a:r>
              <a:rPr lang="en-US" sz="1600" dirty="0">
                <a:latin typeface="+mn-lt"/>
                <a:ea typeface="+mn-ea"/>
                <a:cs typeface="+mn-cs"/>
              </a:rPr>
              <a:t>                                    byte[] body)</a:t>
            </a:r>
          </a:p>
          <a:p>
            <a:pPr defTabSz="914400">
              <a:lnSpc>
                <a:spcPct val="90000"/>
              </a:lnSpc>
              <a:spcAft>
                <a:spcPts val="600"/>
              </a:spcAft>
            </a:pPr>
            <a:r>
              <a:rPr lang="en-US" sz="1600" dirty="0">
                <a:latin typeface="+mn-lt"/>
                <a:ea typeface="+mn-ea"/>
                <a:cs typeface="+mn-cs"/>
              </a:rPr>
              <a:t>             throws </a:t>
            </a:r>
            <a:r>
              <a:rPr lang="en-US" sz="1600" dirty="0" err="1">
                <a:latin typeface="+mn-lt"/>
                <a:ea typeface="+mn-ea"/>
                <a:cs typeface="+mn-cs"/>
              </a:rPr>
              <a:t>IOException</a:t>
            </a:r>
            <a:endParaRPr lang="en-US" sz="1600" dirty="0">
              <a:latin typeface="+mn-lt"/>
              <a:ea typeface="+mn-ea"/>
              <a:cs typeface="+mn-cs"/>
            </a:endParaRPr>
          </a:p>
          <a:p>
            <a:pPr defTabSz="914400">
              <a:lnSpc>
                <a:spcPct val="90000"/>
              </a:lnSpc>
              <a:spcAft>
                <a:spcPts val="600"/>
              </a:spcAft>
            </a:pPr>
            <a:r>
              <a:rPr lang="en-US" sz="1600" dirty="0">
                <a:latin typeface="+mn-lt"/>
                <a:ea typeface="+mn-ea"/>
                <a:cs typeface="+mn-cs"/>
              </a:rPr>
              <a:t>         {</a:t>
            </a:r>
          </a:p>
          <a:p>
            <a:pPr defTabSz="914400">
              <a:lnSpc>
                <a:spcPct val="90000"/>
              </a:lnSpc>
              <a:spcAft>
                <a:spcPts val="600"/>
              </a:spcAft>
            </a:pPr>
            <a:r>
              <a:rPr lang="en-US" sz="1600" dirty="0">
                <a:latin typeface="+mn-lt"/>
                <a:ea typeface="+mn-ea"/>
                <a:cs typeface="+mn-cs"/>
              </a:rPr>
              <a:t>             // process the message</a:t>
            </a:r>
          </a:p>
          <a:p>
            <a:pPr defTabSz="914400">
              <a:lnSpc>
                <a:spcPct val="90000"/>
              </a:lnSpc>
              <a:spcAft>
                <a:spcPts val="600"/>
              </a:spcAft>
            </a:pPr>
            <a:r>
              <a:rPr lang="en-US" sz="1600" dirty="0">
                <a:latin typeface="+mn-lt"/>
                <a:ea typeface="+mn-ea"/>
                <a:cs typeface="+mn-cs"/>
              </a:rPr>
              <a:t>         }});</a:t>
            </a:r>
            <a:endParaRPr lang="en-US" sz="1600" dirty="0"/>
          </a:p>
        </p:txBody>
      </p:sp>
    </p:spTree>
    <p:extLst>
      <p:ext uri="{BB962C8B-B14F-4D97-AF65-F5344CB8AC3E}">
        <p14:creationId xmlns:p14="http://schemas.microsoft.com/office/powerpoint/2010/main" val="271646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3375-4525-058F-FCF2-A9B7DBDED7DC}"/>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543B39AD-9044-6C7D-907A-44A4D360FF61}"/>
              </a:ext>
            </a:extLst>
          </p:cNvPr>
          <p:cNvSpPr>
            <a:spLocks noGrp="1"/>
          </p:cNvSpPr>
          <p:nvPr>
            <p:ph idx="1"/>
          </p:nvPr>
        </p:nvSpPr>
        <p:spPr/>
        <p:txBody>
          <a:bodyPr/>
          <a:lstStyle/>
          <a:p>
            <a:r>
              <a:rPr lang="en-US" dirty="0"/>
              <a:t>Multithreaded Consumers</a:t>
            </a:r>
          </a:p>
        </p:txBody>
      </p:sp>
      <p:sp>
        <p:nvSpPr>
          <p:cNvPr id="5" name="TextBox 4">
            <a:extLst>
              <a:ext uri="{FF2B5EF4-FFF2-40B4-BE49-F238E27FC236}">
                <a16:creationId xmlns:a16="http://schemas.microsoft.com/office/drawing/2014/main" id="{5184EF19-B0BE-6FF2-F2F0-6AE651AAB678}"/>
              </a:ext>
            </a:extLst>
          </p:cNvPr>
          <p:cNvSpPr txBox="1"/>
          <p:nvPr/>
        </p:nvSpPr>
        <p:spPr>
          <a:xfrm>
            <a:off x="5483180" y="1092057"/>
            <a:ext cx="6098146" cy="5389168"/>
          </a:xfrm>
          <a:prstGeom prst="rect">
            <a:avLst/>
          </a:prstGeom>
          <a:noFill/>
        </p:spPr>
        <p:txBody>
          <a:bodyPr wrap="square">
            <a:spAutoFit/>
          </a:bodyPr>
          <a:lstStyle/>
          <a:p>
            <a:pPr defTabSz="914400">
              <a:lnSpc>
                <a:spcPct val="90000"/>
              </a:lnSpc>
              <a:spcAft>
                <a:spcPts val="600"/>
              </a:spcAft>
            </a:pPr>
            <a:r>
              <a:rPr lang="en-US" sz="1600" dirty="0">
                <a:latin typeface="+mn-lt"/>
                <a:ea typeface="+mn-ea"/>
                <a:cs typeface="+mn-cs"/>
              </a:rPr>
              <a:t>Runnable runnable = () -&gt; {</a:t>
            </a:r>
          </a:p>
          <a:p>
            <a:pPr defTabSz="914400">
              <a:lnSpc>
                <a:spcPct val="90000"/>
              </a:lnSpc>
              <a:spcAft>
                <a:spcPts val="600"/>
              </a:spcAft>
            </a:pPr>
            <a:r>
              <a:rPr lang="en-US" sz="1600" dirty="0">
                <a:latin typeface="+mn-lt"/>
                <a:ea typeface="+mn-ea"/>
                <a:cs typeface="+mn-cs"/>
              </a:rPr>
              <a:t>      try {</a:t>
            </a:r>
          </a:p>
          <a:p>
            <a:pPr defTabSz="914400">
              <a:lnSpc>
                <a:spcPct val="90000"/>
              </a:lnSpc>
              <a:spcAft>
                <a:spcPts val="600"/>
              </a:spcAft>
            </a:pPr>
            <a:r>
              <a:rPr lang="en-US" sz="1600" dirty="0">
                <a:latin typeface="+mn-lt"/>
                <a:ea typeface="+mn-ea"/>
                <a:cs typeface="+mn-cs"/>
              </a:rPr>
              <a:t>        </a:t>
            </a:r>
            <a:r>
              <a:rPr lang="en-US" sz="1600" b="1" dirty="0">
                <a:latin typeface="+mn-lt"/>
                <a:ea typeface="+mn-ea"/>
                <a:cs typeface="+mn-cs"/>
              </a:rPr>
              <a:t>final Channel channel = </a:t>
            </a:r>
            <a:r>
              <a:rPr lang="en-US" sz="1600" b="1" dirty="0" err="1">
                <a:latin typeface="+mn-lt"/>
                <a:ea typeface="+mn-ea"/>
                <a:cs typeface="+mn-cs"/>
              </a:rPr>
              <a:t>connection.createChannel</a:t>
            </a:r>
            <a:r>
              <a:rPr lang="en-US" sz="1600" b="1" dirty="0">
                <a:latin typeface="+mn-lt"/>
                <a:ea typeface="+mn-ea"/>
                <a:cs typeface="+mn-cs"/>
              </a:rPr>
              <a:t>();</a:t>
            </a:r>
          </a:p>
          <a:p>
            <a:pPr defTabSz="914400">
              <a:lnSpc>
                <a:spcPct val="90000"/>
              </a:lnSpc>
              <a:spcAft>
                <a:spcPts val="600"/>
              </a:spcAft>
            </a:pPr>
            <a:r>
              <a:rPr lang="en-US" sz="1600" dirty="0">
                <a:latin typeface="+mn-lt"/>
                <a:ea typeface="+mn-ea"/>
                <a:cs typeface="+mn-cs"/>
              </a:rPr>
              <a:t>        </a:t>
            </a:r>
            <a:r>
              <a:rPr lang="en-US" sz="1600" dirty="0" err="1">
                <a:latin typeface="+mn-lt"/>
                <a:ea typeface="+mn-ea"/>
                <a:cs typeface="+mn-cs"/>
              </a:rPr>
              <a:t>channel.queueDeclare</a:t>
            </a:r>
            <a:r>
              <a:rPr lang="en-US" sz="1600" dirty="0">
                <a:latin typeface="+mn-lt"/>
                <a:ea typeface="+mn-ea"/>
                <a:cs typeface="+mn-cs"/>
              </a:rPr>
              <a:t>(QUEUE_NAME, true, false, false, null);</a:t>
            </a:r>
          </a:p>
          <a:p>
            <a:pPr defTabSz="914400">
              <a:lnSpc>
                <a:spcPct val="90000"/>
              </a:lnSpc>
              <a:spcAft>
                <a:spcPts val="600"/>
              </a:spcAft>
            </a:pPr>
            <a:r>
              <a:rPr lang="en-US" sz="1600" dirty="0">
                <a:latin typeface="+mn-lt"/>
                <a:ea typeface="+mn-ea"/>
                <a:cs typeface="+mn-cs"/>
              </a:rPr>
              <a:t>        // max one message per receiver</a:t>
            </a:r>
          </a:p>
          <a:p>
            <a:pPr defTabSz="914400">
              <a:lnSpc>
                <a:spcPct val="90000"/>
              </a:lnSpc>
              <a:spcAft>
                <a:spcPts val="600"/>
              </a:spcAft>
            </a:pPr>
            <a:r>
              <a:rPr lang="en-US" sz="1600" dirty="0">
                <a:latin typeface="+mn-lt"/>
                <a:ea typeface="+mn-ea"/>
                <a:cs typeface="+mn-cs"/>
              </a:rPr>
              <a:t>        </a:t>
            </a:r>
            <a:endParaRPr lang="en-US" sz="1600" b="1" dirty="0">
              <a:latin typeface="+mn-lt"/>
              <a:ea typeface="+mn-ea"/>
              <a:cs typeface="+mn-cs"/>
            </a:endParaRPr>
          </a:p>
          <a:p>
            <a:pPr defTabSz="914400">
              <a:lnSpc>
                <a:spcPct val="90000"/>
              </a:lnSpc>
              <a:spcAft>
                <a:spcPts val="600"/>
              </a:spcAft>
            </a:pPr>
            <a:r>
              <a:rPr lang="en-US" sz="1600" b="1" dirty="0">
                <a:latin typeface="+mn-lt"/>
                <a:ea typeface="+mn-ea"/>
                <a:cs typeface="+mn-cs"/>
              </a:rPr>
              <a:t>        final </a:t>
            </a:r>
            <a:r>
              <a:rPr lang="en-US" sz="1600" b="1" dirty="0" err="1">
                <a:latin typeface="+mn-lt"/>
                <a:ea typeface="+mn-ea"/>
                <a:cs typeface="+mn-cs"/>
              </a:rPr>
              <a:t>DeliverCallback</a:t>
            </a:r>
            <a:r>
              <a:rPr lang="en-US" sz="1600" b="1" dirty="0">
                <a:latin typeface="+mn-lt"/>
                <a:ea typeface="+mn-ea"/>
                <a:cs typeface="+mn-cs"/>
              </a:rPr>
              <a:t> </a:t>
            </a:r>
            <a:r>
              <a:rPr lang="en-US" sz="1600" b="1" dirty="0" err="1">
                <a:latin typeface="+mn-lt"/>
                <a:ea typeface="+mn-ea"/>
                <a:cs typeface="+mn-cs"/>
              </a:rPr>
              <a:t>threadCallback</a:t>
            </a:r>
            <a:r>
              <a:rPr lang="en-US" sz="1600" b="1" dirty="0">
                <a:latin typeface="+mn-lt"/>
                <a:ea typeface="+mn-ea"/>
                <a:cs typeface="+mn-cs"/>
              </a:rPr>
              <a:t> = (</a:t>
            </a:r>
            <a:r>
              <a:rPr lang="en-US" sz="1600" b="1" dirty="0" err="1">
                <a:latin typeface="+mn-lt"/>
                <a:ea typeface="+mn-ea"/>
                <a:cs typeface="+mn-cs"/>
              </a:rPr>
              <a:t>consumerTag</a:t>
            </a:r>
            <a:r>
              <a:rPr lang="en-US" sz="1600" b="1" dirty="0">
                <a:latin typeface="+mn-lt"/>
                <a:ea typeface="+mn-ea"/>
                <a:cs typeface="+mn-cs"/>
              </a:rPr>
              <a:t>, delivery) </a:t>
            </a:r>
          </a:p>
          <a:p>
            <a:pPr defTabSz="914400">
              <a:lnSpc>
                <a:spcPct val="90000"/>
              </a:lnSpc>
              <a:spcAft>
                <a:spcPts val="600"/>
              </a:spcAft>
            </a:pPr>
            <a:r>
              <a:rPr lang="en-US" sz="1600" dirty="0">
                <a:latin typeface="+mn-lt"/>
                <a:ea typeface="+mn-ea"/>
                <a:cs typeface="+mn-cs"/>
              </a:rPr>
              <a:t>         -&gt; {</a:t>
            </a:r>
          </a:p>
          <a:p>
            <a:pPr defTabSz="914400">
              <a:lnSpc>
                <a:spcPct val="90000"/>
              </a:lnSpc>
              <a:spcAft>
                <a:spcPts val="600"/>
              </a:spcAft>
            </a:pPr>
            <a:r>
              <a:rPr lang="en-US" sz="1600" dirty="0">
                <a:latin typeface="+mn-lt"/>
                <a:ea typeface="+mn-ea"/>
                <a:cs typeface="+mn-cs"/>
              </a:rPr>
              <a:t>             String message = </a:t>
            </a:r>
          </a:p>
          <a:p>
            <a:pPr defTabSz="914400">
              <a:lnSpc>
                <a:spcPct val="90000"/>
              </a:lnSpc>
              <a:spcAft>
                <a:spcPts val="600"/>
              </a:spcAft>
            </a:pPr>
            <a:r>
              <a:rPr lang="en-US" sz="1600" dirty="0">
                <a:latin typeface="+mn-lt"/>
                <a:ea typeface="+mn-ea"/>
                <a:cs typeface="+mn-cs"/>
              </a:rPr>
              <a:t>                 new String(</a:t>
            </a:r>
            <a:r>
              <a:rPr lang="en-US" sz="1600" dirty="0" err="1">
                <a:latin typeface="+mn-lt"/>
                <a:ea typeface="+mn-ea"/>
                <a:cs typeface="+mn-cs"/>
              </a:rPr>
              <a:t>delivery.getBody</a:t>
            </a:r>
            <a:r>
              <a:rPr lang="en-US" sz="1600" dirty="0">
                <a:latin typeface="+mn-lt"/>
                <a:ea typeface="+mn-ea"/>
                <a:cs typeface="+mn-cs"/>
              </a:rPr>
              <a:t>(), StandardCharsets.UTF_8);</a:t>
            </a:r>
          </a:p>
          <a:p>
            <a:pPr defTabSz="914400">
              <a:lnSpc>
                <a:spcPct val="90000"/>
              </a:lnSpc>
              <a:spcAft>
                <a:spcPts val="600"/>
              </a:spcAft>
            </a:pPr>
            <a:r>
              <a:rPr lang="en-US" sz="1600" dirty="0">
                <a:latin typeface="+mn-lt"/>
                <a:ea typeface="+mn-ea"/>
                <a:cs typeface="+mn-cs"/>
              </a:rPr>
              <a:t>             // process the message </a:t>
            </a:r>
          </a:p>
          <a:p>
            <a:pPr defTabSz="914400">
              <a:lnSpc>
                <a:spcPct val="90000"/>
              </a:lnSpc>
              <a:spcAft>
                <a:spcPts val="600"/>
              </a:spcAft>
            </a:pPr>
            <a:r>
              <a:rPr lang="en-US" sz="1600" dirty="0">
                <a:latin typeface="+mn-lt"/>
                <a:ea typeface="+mn-ea"/>
                <a:cs typeface="+mn-cs"/>
              </a:rPr>
              <a:t>        };</a:t>
            </a:r>
          </a:p>
          <a:p>
            <a:pPr defTabSz="914400">
              <a:lnSpc>
                <a:spcPct val="90000"/>
              </a:lnSpc>
              <a:spcAft>
                <a:spcPts val="600"/>
              </a:spcAft>
            </a:pPr>
            <a:r>
              <a:rPr lang="en-US" sz="1600" dirty="0">
                <a:latin typeface="+mn-lt"/>
                <a:ea typeface="+mn-ea"/>
                <a:cs typeface="+mn-cs"/>
              </a:rPr>
              <a:t>        </a:t>
            </a:r>
            <a:r>
              <a:rPr lang="en-US" sz="1600" b="1" dirty="0" err="1">
                <a:latin typeface="+mn-lt"/>
                <a:ea typeface="+mn-ea"/>
                <a:cs typeface="+mn-cs"/>
              </a:rPr>
              <a:t>channel.basicConsume</a:t>
            </a:r>
            <a:r>
              <a:rPr lang="en-US" sz="1600" b="1" dirty="0">
                <a:latin typeface="+mn-lt"/>
                <a:ea typeface="+mn-ea"/>
                <a:cs typeface="+mn-cs"/>
              </a:rPr>
              <a:t>(QUEUE_NAME, </a:t>
            </a:r>
          </a:p>
          <a:p>
            <a:pPr defTabSz="914400">
              <a:lnSpc>
                <a:spcPct val="90000"/>
              </a:lnSpc>
              <a:spcAft>
                <a:spcPts val="600"/>
              </a:spcAft>
            </a:pPr>
            <a:r>
              <a:rPr lang="en-US" sz="1600" b="1" dirty="0">
                <a:latin typeface="+mn-lt"/>
                <a:ea typeface="+mn-ea"/>
                <a:cs typeface="+mn-cs"/>
              </a:rPr>
              <a:t>                             false, </a:t>
            </a:r>
            <a:r>
              <a:rPr lang="en-US" sz="1600" b="1" dirty="0" err="1">
                <a:latin typeface="+mn-lt"/>
                <a:ea typeface="+mn-ea"/>
                <a:cs typeface="+mn-cs"/>
              </a:rPr>
              <a:t>threadCallback</a:t>
            </a:r>
            <a:r>
              <a:rPr lang="en-US" sz="1600" b="1" dirty="0">
                <a:latin typeface="+mn-lt"/>
                <a:ea typeface="+mn-ea"/>
                <a:cs typeface="+mn-cs"/>
              </a:rPr>
              <a:t>, </a:t>
            </a:r>
            <a:r>
              <a:rPr lang="en-US" sz="1600" b="1" dirty="0" err="1">
                <a:latin typeface="+mn-lt"/>
                <a:ea typeface="+mn-ea"/>
                <a:cs typeface="+mn-cs"/>
              </a:rPr>
              <a:t>consumerTag</a:t>
            </a:r>
            <a:r>
              <a:rPr lang="en-US" sz="1600" b="1" dirty="0">
                <a:latin typeface="+mn-lt"/>
                <a:ea typeface="+mn-ea"/>
                <a:cs typeface="+mn-cs"/>
              </a:rPr>
              <a:t> -&gt; {});</a:t>
            </a:r>
          </a:p>
          <a:p>
            <a:pPr defTabSz="914400">
              <a:lnSpc>
                <a:spcPct val="90000"/>
              </a:lnSpc>
              <a:spcAft>
                <a:spcPts val="600"/>
              </a:spcAft>
            </a:pPr>
            <a:r>
              <a:rPr lang="en-US" sz="1600" dirty="0">
                <a:latin typeface="+mn-lt"/>
                <a:ea typeface="+mn-ea"/>
                <a:cs typeface="+mn-cs"/>
              </a:rPr>
              <a:t>        // </a:t>
            </a:r>
          </a:p>
          <a:p>
            <a:pPr defTabSz="914400">
              <a:lnSpc>
                <a:spcPct val="90000"/>
              </a:lnSpc>
              <a:spcAft>
                <a:spcPts val="600"/>
              </a:spcAft>
            </a:pPr>
            <a:r>
              <a:rPr lang="en-US" sz="1600" dirty="0">
                <a:latin typeface="+mn-lt"/>
                <a:ea typeface="+mn-ea"/>
                <a:cs typeface="+mn-cs"/>
              </a:rPr>
              <a:t>      } catch (</a:t>
            </a:r>
            <a:r>
              <a:rPr lang="en-US" sz="1600" dirty="0" err="1">
                <a:latin typeface="+mn-lt"/>
                <a:ea typeface="+mn-ea"/>
                <a:cs typeface="+mn-cs"/>
              </a:rPr>
              <a:t>IOException</a:t>
            </a:r>
            <a:r>
              <a:rPr lang="en-US" sz="1600" dirty="0">
                <a:latin typeface="+mn-lt"/>
                <a:ea typeface="+mn-ea"/>
                <a:cs typeface="+mn-cs"/>
              </a:rPr>
              <a:t> e) {</a:t>
            </a:r>
          </a:p>
          <a:p>
            <a:pPr defTabSz="914400">
              <a:lnSpc>
                <a:spcPct val="90000"/>
              </a:lnSpc>
              <a:spcAft>
                <a:spcPts val="600"/>
              </a:spcAft>
            </a:pPr>
            <a:r>
              <a:rPr lang="en-US" sz="1600" dirty="0">
                <a:latin typeface="+mn-lt"/>
                <a:ea typeface="+mn-ea"/>
                <a:cs typeface="+mn-cs"/>
              </a:rPr>
              <a:t>        </a:t>
            </a:r>
            <a:r>
              <a:rPr lang="en-US" sz="1600" dirty="0" err="1">
                <a:latin typeface="+mn-lt"/>
                <a:ea typeface="+mn-ea"/>
                <a:cs typeface="+mn-cs"/>
              </a:rPr>
              <a:t>logger.info</a:t>
            </a:r>
            <a:r>
              <a:rPr lang="en-US" sz="1600" dirty="0">
                <a:latin typeface="+mn-lt"/>
                <a:ea typeface="+mn-ea"/>
                <a:cs typeface="+mn-cs"/>
              </a:rPr>
              <a:t>(</a:t>
            </a:r>
            <a:r>
              <a:rPr lang="en-US" sz="1600" dirty="0" err="1">
                <a:latin typeface="+mn-lt"/>
                <a:ea typeface="+mn-ea"/>
                <a:cs typeface="+mn-cs"/>
              </a:rPr>
              <a:t>e.getMessage</a:t>
            </a:r>
            <a:r>
              <a:rPr lang="en-US" sz="1600" dirty="0">
                <a:latin typeface="+mn-lt"/>
                <a:ea typeface="+mn-ea"/>
                <a:cs typeface="+mn-cs"/>
              </a:rPr>
              <a:t>());</a:t>
            </a:r>
          </a:p>
          <a:p>
            <a:pPr defTabSz="914400">
              <a:lnSpc>
                <a:spcPct val="90000"/>
              </a:lnSpc>
              <a:spcAft>
                <a:spcPts val="600"/>
              </a:spcAft>
            </a:pPr>
            <a:r>
              <a:rPr lang="en-US" sz="1600" dirty="0">
                <a:latin typeface="+mn-lt"/>
                <a:ea typeface="+mn-ea"/>
                <a:cs typeface="+mn-cs"/>
              </a:rPr>
              <a:t>      }</a:t>
            </a:r>
          </a:p>
        </p:txBody>
      </p:sp>
    </p:spTree>
    <p:extLst>
      <p:ext uri="{BB962C8B-B14F-4D97-AF65-F5344CB8AC3E}">
        <p14:creationId xmlns:p14="http://schemas.microsoft.com/office/powerpoint/2010/main" val="218289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A81E-7AB1-C25D-0D2E-46F550AC52F3}"/>
              </a:ext>
            </a:extLst>
          </p:cNvPr>
          <p:cNvSpPr>
            <a:spLocks noGrp="1"/>
          </p:cNvSpPr>
          <p:nvPr>
            <p:ph type="title"/>
          </p:nvPr>
        </p:nvSpPr>
        <p:spPr/>
        <p:txBody>
          <a:bodyPr/>
          <a:lstStyle/>
          <a:p>
            <a:r>
              <a:rPr lang="en-US" dirty="0"/>
              <a:t>Messaging Patterns Catalog</a:t>
            </a:r>
          </a:p>
        </p:txBody>
      </p:sp>
      <p:sp>
        <p:nvSpPr>
          <p:cNvPr id="3" name="Content Placeholder 2">
            <a:extLst>
              <a:ext uri="{FF2B5EF4-FFF2-40B4-BE49-F238E27FC236}">
                <a16:creationId xmlns:a16="http://schemas.microsoft.com/office/drawing/2014/main" id="{5CCB566E-9A75-D39C-819E-A39EFE268DDF}"/>
              </a:ext>
            </a:extLst>
          </p:cNvPr>
          <p:cNvSpPr>
            <a:spLocks noGrp="1"/>
          </p:cNvSpPr>
          <p:nvPr>
            <p:ph idx="1"/>
          </p:nvPr>
        </p:nvSpPr>
        <p:spPr/>
        <p:txBody>
          <a:bodyPr/>
          <a:lstStyle/>
          <a:p>
            <a:r>
              <a:rPr lang="en-US" sz="3200" dirty="0"/>
              <a:t>Catalog of ~65 patterns at </a:t>
            </a:r>
            <a:r>
              <a:rPr lang="en-US" sz="3200" dirty="0">
                <a:hlinkClick r:id="rId2"/>
              </a:rPr>
              <a:t>Enterprise Integration Patterns</a:t>
            </a:r>
            <a:endParaRPr lang="en-US" sz="3200" dirty="0"/>
          </a:p>
          <a:p>
            <a:r>
              <a:rPr lang="en-US" sz="3200" dirty="0"/>
              <a:t>Comprehensive</a:t>
            </a:r>
          </a:p>
          <a:p>
            <a:r>
              <a:rPr lang="en-US" sz="3200" dirty="0"/>
              <a:t>Some of these important for scalability</a:t>
            </a:r>
          </a:p>
          <a:p>
            <a:endParaRPr lang="en-US" dirty="0"/>
          </a:p>
        </p:txBody>
      </p:sp>
    </p:spTree>
    <p:extLst>
      <p:ext uri="{BB962C8B-B14F-4D97-AF65-F5344CB8AC3E}">
        <p14:creationId xmlns:p14="http://schemas.microsoft.com/office/powerpoint/2010/main" val="379349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3461-115A-74E3-AE02-BF77F3A6BA96}"/>
              </a:ext>
            </a:extLst>
          </p:cNvPr>
          <p:cNvSpPr>
            <a:spLocks noGrp="1"/>
          </p:cNvSpPr>
          <p:nvPr>
            <p:ph type="title"/>
          </p:nvPr>
        </p:nvSpPr>
        <p:spPr/>
        <p:txBody>
          <a:bodyPr/>
          <a:lstStyle/>
          <a:p>
            <a:r>
              <a:rPr lang="en-US" dirty="0"/>
              <a:t>Messaging patterns</a:t>
            </a:r>
          </a:p>
        </p:txBody>
      </p:sp>
      <p:sp>
        <p:nvSpPr>
          <p:cNvPr id="3" name="Content Placeholder 2">
            <a:extLst>
              <a:ext uri="{FF2B5EF4-FFF2-40B4-BE49-F238E27FC236}">
                <a16:creationId xmlns:a16="http://schemas.microsoft.com/office/drawing/2014/main" id="{116C3689-E42E-9678-6BDF-C72E2C91B453}"/>
              </a:ext>
            </a:extLst>
          </p:cNvPr>
          <p:cNvSpPr>
            <a:spLocks noGrp="1"/>
          </p:cNvSpPr>
          <p:nvPr>
            <p:ph idx="1"/>
          </p:nvPr>
        </p:nvSpPr>
        <p:spPr>
          <a:xfrm>
            <a:off x="246527" y="1349829"/>
            <a:ext cx="6360335" cy="4873625"/>
          </a:xfrm>
        </p:spPr>
        <p:txBody>
          <a:bodyPr>
            <a:normAutofit lnSpcReduction="10000"/>
          </a:bodyPr>
          <a:lstStyle/>
          <a:p>
            <a:r>
              <a:rPr lang="en-US" dirty="0"/>
              <a:t>Competing Consumers Pattern</a:t>
            </a:r>
          </a:p>
          <a:p>
            <a:pPr lvl="1"/>
            <a:r>
              <a:rPr lang="en-US" sz="1700" dirty="0"/>
              <a:t>Advantages</a:t>
            </a:r>
          </a:p>
          <a:p>
            <a:pPr lvl="2"/>
            <a:r>
              <a:rPr lang="en-US" sz="1700" b="1" dirty="0"/>
              <a:t>Scalability</a:t>
            </a:r>
            <a:r>
              <a:rPr lang="en-US" sz="1700" dirty="0"/>
              <a:t>: consumers can be increased or decreased on the fly.</a:t>
            </a:r>
          </a:p>
          <a:p>
            <a:pPr lvl="2"/>
            <a:r>
              <a:rPr lang="en-US" sz="1700" b="1" dirty="0"/>
              <a:t>Availability</a:t>
            </a:r>
            <a:r>
              <a:rPr lang="en-US" sz="1700" dirty="0"/>
              <a:t>: If consumers are unresponsive/overloaded, the queue can still store messages</a:t>
            </a:r>
          </a:p>
          <a:p>
            <a:pPr lvl="2"/>
            <a:r>
              <a:rPr lang="en-US" sz="1700" b="1" dirty="0"/>
              <a:t>Guaranteed Delivery</a:t>
            </a:r>
            <a:r>
              <a:rPr lang="en-US" sz="1700" dirty="0"/>
              <a:t>: At least once</a:t>
            </a:r>
          </a:p>
          <a:p>
            <a:pPr lvl="2"/>
            <a:r>
              <a:rPr lang="en-US" sz="1700" b="1" dirty="0"/>
              <a:t>Failover</a:t>
            </a:r>
            <a:r>
              <a:rPr lang="en-US" sz="1700" dirty="0"/>
              <a:t>: If a consumer fails mid-task, the message is returned to the queue, to be picked up by another consumer.</a:t>
            </a:r>
          </a:p>
          <a:p>
            <a:pPr lvl="1"/>
            <a:endParaRPr lang="en-US" sz="1700" dirty="0"/>
          </a:p>
          <a:p>
            <a:pPr lvl="1"/>
            <a:r>
              <a:rPr lang="en-US" sz="1700" dirty="0"/>
              <a:t>Implications</a:t>
            </a:r>
          </a:p>
          <a:p>
            <a:pPr lvl="2"/>
            <a:r>
              <a:rPr lang="en-US" sz="1700" dirty="0"/>
              <a:t>Message Ordering – No Guarantee</a:t>
            </a:r>
          </a:p>
          <a:p>
            <a:pPr lvl="2"/>
            <a:r>
              <a:rPr lang="en-US" sz="1700" dirty="0"/>
              <a:t>Poison Messages - how do we handle malformed messages that cause crashes/exceptions</a:t>
            </a:r>
          </a:p>
          <a:p>
            <a:pPr lvl="2"/>
            <a:r>
              <a:rPr lang="en-US" sz="1700" dirty="0"/>
              <a:t>Idempotence - consumers must implement idempotent processing</a:t>
            </a:r>
          </a:p>
          <a:p>
            <a:pPr lvl="2"/>
            <a:endParaRPr lang="en-US" dirty="0"/>
          </a:p>
        </p:txBody>
      </p:sp>
      <p:pic>
        <p:nvPicPr>
          <p:cNvPr id="4" name="Picture 3">
            <a:extLst>
              <a:ext uri="{FF2B5EF4-FFF2-40B4-BE49-F238E27FC236}">
                <a16:creationId xmlns:a16="http://schemas.microsoft.com/office/drawing/2014/main" id="{B9D34E7C-2422-F69E-7DEB-1008567C91BF}"/>
              </a:ext>
            </a:extLst>
          </p:cNvPr>
          <p:cNvPicPr>
            <a:picLocks noChangeAspect="1"/>
          </p:cNvPicPr>
          <p:nvPr/>
        </p:nvPicPr>
        <p:blipFill>
          <a:blip r:embed="rId2"/>
          <a:stretch>
            <a:fillRect/>
          </a:stretch>
        </p:blipFill>
        <p:spPr>
          <a:xfrm>
            <a:off x="6246254" y="3132785"/>
            <a:ext cx="5699219" cy="1526339"/>
          </a:xfrm>
          <a:prstGeom prst="rect">
            <a:avLst/>
          </a:prstGeom>
        </p:spPr>
      </p:pic>
    </p:spTree>
    <p:extLst>
      <p:ext uri="{BB962C8B-B14F-4D97-AF65-F5344CB8AC3E}">
        <p14:creationId xmlns:p14="http://schemas.microsoft.com/office/powerpoint/2010/main" val="368163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3461-115A-74E3-AE02-BF77F3A6BA96}"/>
              </a:ext>
            </a:extLst>
          </p:cNvPr>
          <p:cNvSpPr>
            <a:spLocks noGrp="1"/>
          </p:cNvSpPr>
          <p:nvPr>
            <p:ph type="title"/>
          </p:nvPr>
        </p:nvSpPr>
        <p:spPr/>
        <p:txBody>
          <a:bodyPr/>
          <a:lstStyle/>
          <a:p>
            <a:r>
              <a:rPr lang="en-US" dirty="0"/>
              <a:t>Messaging patterns</a:t>
            </a:r>
          </a:p>
        </p:txBody>
      </p:sp>
      <p:sp>
        <p:nvSpPr>
          <p:cNvPr id="3" name="Content Placeholder 2">
            <a:extLst>
              <a:ext uri="{FF2B5EF4-FFF2-40B4-BE49-F238E27FC236}">
                <a16:creationId xmlns:a16="http://schemas.microsoft.com/office/drawing/2014/main" id="{116C3689-E42E-9678-6BDF-C72E2C91B453}"/>
              </a:ext>
            </a:extLst>
          </p:cNvPr>
          <p:cNvSpPr>
            <a:spLocks noGrp="1"/>
          </p:cNvSpPr>
          <p:nvPr>
            <p:ph idx="1"/>
          </p:nvPr>
        </p:nvSpPr>
        <p:spPr>
          <a:xfrm>
            <a:off x="246527" y="1349829"/>
            <a:ext cx="11228549" cy="2333529"/>
          </a:xfrm>
        </p:spPr>
        <p:txBody>
          <a:bodyPr>
            <a:noAutofit/>
          </a:bodyPr>
          <a:lstStyle/>
          <a:p>
            <a:r>
              <a:rPr lang="en-US" sz="2000" dirty="0"/>
              <a:t>Exactly Once Processing</a:t>
            </a:r>
          </a:p>
          <a:p>
            <a:pPr lvl="1"/>
            <a:r>
              <a:rPr lang="en-US" sz="2000" kern="1200" dirty="0">
                <a:latin typeface="+mn-lt"/>
                <a:ea typeface="+mn-ea"/>
                <a:cs typeface="+mn-cs"/>
              </a:rPr>
              <a:t>Retries  need to be guarded against for idempotence</a:t>
            </a:r>
          </a:p>
          <a:p>
            <a:pPr lvl="2"/>
            <a:r>
              <a:rPr lang="en-US" sz="2000" dirty="0"/>
              <a:t>Producer</a:t>
            </a:r>
          </a:p>
          <a:p>
            <a:pPr lvl="2"/>
            <a:r>
              <a:rPr lang="en-US" sz="2000" kern="1200" dirty="0">
                <a:latin typeface="+mn-lt"/>
                <a:ea typeface="+mn-ea"/>
                <a:cs typeface="+mn-cs"/>
              </a:rPr>
              <a:t>Consumer</a:t>
            </a:r>
          </a:p>
          <a:p>
            <a:pPr lvl="1"/>
            <a:r>
              <a:rPr lang="en-US" sz="2000" dirty="0"/>
              <a:t>On Publisher side:</a:t>
            </a:r>
          </a:p>
          <a:p>
            <a:pPr lvl="2"/>
            <a:r>
              <a:rPr lang="en-US" sz="2000" dirty="0"/>
              <a:t>Retries when publisher doesn’t acknowledge message</a:t>
            </a:r>
          </a:p>
          <a:p>
            <a:pPr lvl="2"/>
            <a:r>
              <a:rPr lang="en-US" sz="2000" dirty="0"/>
              <a:t>Can produce duplicates</a:t>
            </a:r>
          </a:p>
          <a:p>
            <a:pPr lvl="1"/>
            <a:endParaRPr lang="en-US" sz="2000" dirty="0"/>
          </a:p>
          <a:p>
            <a:pPr lvl="1"/>
            <a:endParaRPr lang="en-US" sz="2000" kern="1200" dirty="0">
              <a:latin typeface="+mn-lt"/>
              <a:ea typeface="+mn-ea"/>
              <a:cs typeface="+mn-cs"/>
            </a:endParaRPr>
          </a:p>
          <a:p>
            <a:pPr marL="0" indent="0">
              <a:buNone/>
            </a:pPr>
            <a:endParaRPr lang="en-US" sz="2000" kern="1200" dirty="0">
              <a:latin typeface="+mn-lt"/>
              <a:ea typeface="+mn-ea"/>
              <a:cs typeface="+mn-cs"/>
            </a:endParaRPr>
          </a:p>
          <a:p>
            <a:pPr lvl="2"/>
            <a:endParaRPr lang="en-US" sz="2000" dirty="0"/>
          </a:p>
        </p:txBody>
      </p:sp>
      <p:pic>
        <p:nvPicPr>
          <p:cNvPr id="5" name="Picture 4">
            <a:extLst>
              <a:ext uri="{FF2B5EF4-FFF2-40B4-BE49-F238E27FC236}">
                <a16:creationId xmlns:a16="http://schemas.microsoft.com/office/drawing/2014/main" id="{76FAB58A-7049-9B0B-E025-E1A67B2F1AB4}"/>
              </a:ext>
            </a:extLst>
          </p:cNvPr>
          <p:cNvPicPr>
            <a:picLocks noChangeAspect="1"/>
          </p:cNvPicPr>
          <p:nvPr/>
        </p:nvPicPr>
        <p:blipFill>
          <a:blip r:embed="rId3"/>
          <a:stretch>
            <a:fillRect/>
          </a:stretch>
        </p:blipFill>
        <p:spPr>
          <a:xfrm>
            <a:off x="2261283" y="4191321"/>
            <a:ext cx="7669433" cy="1316850"/>
          </a:xfrm>
          <a:prstGeom prst="rect">
            <a:avLst/>
          </a:prstGeom>
        </p:spPr>
      </p:pic>
    </p:spTree>
    <p:extLst>
      <p:ext uri="{BB962C8B-B14F-4D97-AF65-F5344CB8AC3E}">
        <p14:creationId xmlns:p14="http://schemas.microsoft.com/office/powerpoint/2010/main" val="366746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3461-115A-74E3-AE02-BF77F3A6BA96}"/>
              </a:ext>
            </a:extLst>
          </p:cNvPr>
          <p:cNvSpPr>
            <a:spLocks noGrp="1"/>
          </p:cNvSpPr>
          <p:nvPr>
            <p:ph type="title"/>
          </p:nvPr>
        </p:nvSpPr>
        <p:spPr/>
        <p:txBody>
          <a:bodyPr/>
          <a:lstStyle/>
          <a:p>
            <a:r>
              <a:rPr lang="en-US" dirty="0"/>
              <a:t>Messaging patterns</a:t>
            </a:r>
          </a:p>
        </p:txBody>
      </p:sp>
      <p:sp>
        <p:nvSpPr>
          <p:cNvPr id="3" name="Content Placeholder 2">
            <a:extLst>
              <a:ext uri="{FF2B5EF4-FFF2-40B4-BE49-F238E27FC236}">
                <a16:creationId xmlns:a16="http://schemas.microsoft.com/office/drawing/2014/main" id="{116C3689-E42E-9678-6BDF-C72E2C91B453}"/>
              </a:ext>
            </a:extLst>
          </p:cNvPr>
          <p:cNvSpPr>
            <a:spLocks noGrp="1"/>
          </p:cNvSpPr>
          <p:nvPr>
            <p:ph idx="1"/>
          </p:nvPr>
        </p:nvSpPr>
        <p:spPr>
          <a:xfrm>
            <a:off x="246527" y="1349829"/>
            <a:ext cx="11228549" cy="2333529"/>
          </a:xfrm>
        </p:spPr>
        <p:txBody>
          <a:bodyPr>
            <a:noAutofit/>
          </a:bodyPr>
          <a:lstStyle/>
          <a:p>
            <a:r>
              <a:rPr lang="en-US" sz="2000" dirty="0"/>
              <a:t>Exactly Once Processing</a:t>
            </a:r>
          </a:p>
          <a:p>
            <a:pPr lvl="1"/>
            <a:r>
              <a:rPr lang="en-US" sz="2000" dirty="0"/>
              <a:t>On Consumer side:</a:t>
            </a:r>
          </a:p>
          <a:p>
            <a:pPr lvl="2"/>
            <a:r>
              <a:rPr lang="en-US" sz="2000" dirty="0"/>
              <a:t>Consumer fails during/</a:t>
            </a:r>
            <a:r>
              <a:rPr lang="en-US" sz="2000" dirty="0" err="1"/>
              <a:t>aftermessage</a:t>
            </a:r>
            <a:r>
              <a:rPr lang="en-US" sz="2000" dirty="0"/>
              <a:t> processing</a:t>
            </a:r>
          </a:p>
          <a:p>
            <a:pPr lvl="2"/>
            <a:r>
              <a:rPr lang="en-US" sz="2000" dirty="0"/>
              <a:t>Message delivered but not acknowledged</a:t>
            </a:r>
          </a:p>
          <a:p>
            <a:pPr lvl="2"/>
            <a:r>
              <a:rPr lang="en-US" sz="2000" dirty="0"/>
              <a:t>Broker redelivers message</a:t>
            </a:r>
          </a:p>
          <a:p>
            <a:pPr lvl="1"/>
            <a:r>
              <a:rPr lang="en-US" sz="2000" dirty="0"/>
              <a:t>Consumers must guard against duplicated</a:t>
            </a:r>
          </a:p>
          <a:p>
            <a:pPr lvl="2"/>
            <a:r>
              <a:rPr lang="en-US" sz="2000" dirty="0"/>
              <a:t>Broker hint – redelivered flag</a:t>
            </a:r>
          </a:p>
          <a:p>
            <a:pPr lvl="2"/>
            <a:r>
              <a:rPr lang="en-US" sz="2000" dirty="0"/>
              <a:t>Idempotence key</a:t>
            </a:r>
          </a:p>
          <a:p>
            <a:pPr lvl="1"/>
            <a:endParaRPr lang="en-US" sz="2000" dirty="0"/>
          </a:p>
          <a:p>
            <a:pPr lvl="1"/>
            <a:endParaRPr lang="en-US" sz="2000" kern="1200" dirty="0">
              <a:latin typeface="+mn-lt"/>
              <a:ea typeface="+mn-ea"/>
              <a:cs typeface="+mn-cs"/>
            </a:endParaRPr>
          </a:p>
          <a:p>
            <a:pPr marL="0" indent="0">
              <a:buNone/>
            </a:pPr>
            <a:endParaRPr lang="en-US" sz="2000" kern="1200" dirty="0">
              <a:latin typeface="+mn-lt"/>
              <a:ea typeface="+mn-ea"/>
              <a:cs typeface="+mn-cs"/>
            </a:endParaRPr>
          </a:p>
          <a:p>
            <a:pPr lvl="2"/>
            <a:endParaRPr lang="en-US" sz="2000" dirty="0"/>
          </a:p>
        </p:txBody>
      </p:sp>
    </p:spTree>
    <p:extLst>
      <p:ext uri="{BB962C8B-B14F-4D97-AF65-F5344CB8AC3E}">
        <p14:creationId xmlns:p14="http://schemas.microsoft.com/office/powerpoint/2010/main" val="367621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9763-97E1-CF0F-5DFD-5BF687317CF2}"/>
              </a:ext>
            </a:extLst>
          </p:cNvPr>
          <p:cNvSpPr>
            <a:spLocks noGrp="1"/>
          </p:cNvSpPr>
          <p:nvPr>
            <p:ph type="title"/>
          </p:nvPr>
        </p:nvSpPr>
        <p:spPr/>
        <p:txBody>
          <a:bodyPr/>
          <a:lstStyle/>
          <a:p>
            <a:r>
              <a:rPr lang="en-US" dirty="0"/>
              <a:t>Poison Messages</a:t>
            </a:r>
          </a:p>
        </p:txBody>
      </p:sp>
      <p:sp>
        <p:nvSpPr>
          <p:cNvPr id="3" name="Content Placeholder 2">
            <a:extLst>
              <a:ext uri="{FF2B5EF4-FFF2-40B4-BE49-F238E27FC236}">
                <a16:creationId xmlns:a16="http://schemas.microsoft.com/office/drawing/2014/main" id="{B8D45F5F-B2B4-49F9-900A-E3414512BCE3}"/>
              </a:ext>
            </a:extLst>
          </p:cNvPr>
          <p:cNvSpPr>
            <a:spLocks noGrp="1"/>
          </p:cNvSpPr>
          <p:nvPr>
            <p:ph idx="1"/>
          </p:nvPr>
        </p:nvSpPr>
        <p:spPr/>
        <p:txBody>
          <a:bodyPr>
            <a:normAutofit/>
          </a:bodyPr>
          <a:lstStyle/>
          <a:p>
            <a:r>
              <a:rPr lang="en-US" sz="2000" dirty="0"/>
              <a:t>Corrupted messages, malicious content, programming bugs -&gt; all may cause workers to fail</a:t>
            </a:r>
          </a:p>
          <a:p>
            <a:pPr lvl="1"/>
            <a:r>
              <a:rPr lang="en-US" sz="2000" dirty="0"/>
              <a:t>Poison messages</a:t>
            </a:r>
          </a:p>
          <a:p>
            <a:r>
              <a:rPr lang="en-US" sz="2000" dirty="0"/>
              <a:t>Workers continue to fail on redelivery</a:t>
            </a:r>
          </a:p>
          <a:p>
            <a:r>
              <a:rPr lang="en-US" sz="2000" dirty="0"/>
              <a:t>Poison Messages must be detected.</a:t>
            </a:r>
          </a:p>
          <a:p>
            <a:r>
              <a:rPr lang="en-US" sz="2000" dirty="0"/>
              <a:t>Solution</a:t>
            </a:r>
          </a:p>
          <a:p>
            <a:pPr lvl="1"/>
            <a:r>
              <a:rPr lang="en-US" sz="2000" dirty="0"/>
              <a:t>Limit redelivery count</a:t>
            </a:r>
          </a:p>
          <a:p>
            <a:pPr lvl="1"/>
            <a:r>
              <a:rPr lang="en-US" sz="2000" dirty="0"/>
              <a:t>When max reached, move to dead letter queue</a:t>
            </a:r>
          </a:p>
          <a:p>
            <a:pPr lvl="2"/>
            <a:r>
              <a:rPr lang="en-US" sz="2000" dirty="0"/>
              <a:t>Inspection</a:t>
            </a:r>
          </a:p>
          <a:p>
            <a:pPr lvl="2"/>
            <a:r>
              <a:rPr lang="en-US" sz="2000" dirty="0"/>
              <a:t>Remedial processing</a:t>
            </a:r>
          </a:p>
          <a:p>
            <a:pPr lvl="2"/>
            <a:r>
              <a:rPr lang="en-US" sz="2000" dirty="0"/>
              <a:t>Bug fix</a:t>
            </a:r>
          </a:p>
          <a:p>
            <a:r>
              <a:rPr lang="en-US" sz="2000" dirty="0"/>
              <a:t>Exact mechanism to handle poison messages differs by platform. </a:t>
            </a:r>
          </a:p>
          <a:p>
            <a:pPr lvl="1"/>
            <a:endParaRPr lang="en-US" sz="1600" dirty="0"/>
          </a:p>
        </p:txBody>
      </p:sp>
    </p:spTree>
    <p:extLst>
      <p:ext uri="{BB962C8B-B14F-4D97-AF65-F5344CB8AC3E}">
        <p14:creationId xmlns:p14="http://schemas.microsoft.com/office/powerpoint/2010/main" val="252309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6 – Asynchronous Systems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Asynchronous Systems Basics</a:t>
            </a:r>
          </a:p>
          <a:p>
            <a:pPr lvl="1"/>
            <a:r>
              <a:rPr lang="en-US" sz="2400" dirty="0"/>
              <a:t>Example: RabbitMQ</a:t>
            </a:r>
          </a:p>
          <a:p>
            <a:pPr lvl="1"/>
            <a:r>
              <a:rPr lang="en-US" sz="2400" dirty="0"/>
              <a:t>Messaging Patterns</a:t>
            </a:r>
          </a:p>
          <a:p>
            <a:pPr lvl="1"/>
            <a:r>
              <a:rPr lang="en-US" sz="2400"/>
              <a:t>Case </a:t>
            </a:r>
            <a:r>
              <a:rPr lang="en-US" sz="2400" dirty="0"/>
              <a:t>Study</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7444-26BA-164C-8FDD-C543D1852545}"/>
              </a:ext>
            </a:extLst>
          </p:cNvPr>
          <p:cNvSpPr>
            <a:spLocks noGrp="1"/>
          </p:cNvSpPr>
          <p:nvPr>
            <p:ph type="title"/>
          </p:nvPr>
        </p:nvSpPr>
        <p:spPr>
          <a:xfrm>
            <a:off x="277909" y="2967130"/>
            <a:ext cx="11667565" cy="923739"/>
          </a:xfrm>
        </p:spPr>
        <p:txBody>
          <a:bodyPr/>
          <a:lstStyle/>
          <a:p>
            <a:pPr algn="ctr"/>
            <a:r>
              <a:rPr lang="en-US" dirty="0"/>
              <a:t>Case Study</a:t>
            </a:r>
          </a:p>
        </p:txBody>
      </p:sp>
      <p:sp>
        <p:nvSpPr>
          <p:cNvPr id="3" name="Content Placeholder 2">
            <a:extLst>
              <a:ext uri="{FF2B5EF4-FFF2-40B4-BE49-F238E27FC236}">
                <a16:creationId xmlns:a16="http://schemas.microsoft.com/office/drawing/2014/main" id="{03842548-813F-0B44-A13E-60426B8F7D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671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Messaging Primitives</a:t>
            </a:r>
          </a:p>
          <a:p>
            <a:pPr lvl="1"/>
            <a:r>
              <a:rPr lang="en-US" sz="2000" dirty="0"/>
              <a:t>Message queues: Queues that store a sequence of messages</a:t>
            </a:r>
          </a:p>
          <a:p>
            <a:pPr lvl="1"/>
            <a:r>
              <a:rPr lang="en-US" sz="2000" dirty="0"/>
              <a:t>Producers- Send messages to queues</a:t>
            </a:r>
          </a:p>
          <a:p>
            <a:pPr lvl="1"/>
            <a:r>
              <a:rPr lang="en-US" sz="2000" dirty="0"/>
              <a:t>Consumers- Retrieve messages from queues</a:t>
            </a:r>
          </a:p>
          <a:p>
            <a:pPr lvl="1"/>
            <a:r>
              <a:rPr lang="en-US" sz="2000" dirty="0"/>
              <a:t>Message broker=Manages one or more queues</a:t>
            </a:r>
          </a:p>
          <a:p>
            <a:pPr lvl="1"/>
            <a:endParaRPr lang="en-US" dirty="0"/>
          </a:p>
        </p:txBody>
      </p:sp>
      <p:pic>
        <p:nvPicPr>
          <p:cNvPr id="5" name="Picture 4" descr="Diagram&#10;&#10;Description automatically generated with low confidence">
            <a:extLst>
              <a:ext uri="{FF2B5EF4-FFF2-40B4-BE49-F238E27FC236}">
                <a16:creationId xmlns:a16="http://schemas.microsoft.com/office/drawing/2014/main" id="{EB485BB7-8EFF-A553-5859-48B050751081}"/>
              </a:ext>
            </a:extLst>
          </p:cNvPr>
          <p:cNvPicPr>
            <a:picLocks noChangeAspect="1"/>
          </p:cNvPicPr>
          <p:nvPr/>
        </p:nvPicPr>
        <p:blipFill>
          <a:blip r:embed="rId2"/>
          <a:stretch>
            <a:fillRect/>
          </a:stretch>
        </p:blipFill>
        <p:spPr>
          <a:xfrm>
            <a:off x="2301525" y="4002938"/>
            <a:ext cx="7588949" cy="1328065"/>
          </a:xfrm>
          <a:prstGeom prst="rect">
            <a:avLst/>
          </a:prstGeom>
        </p:spPr>
      </p:pic>
    </p:spTree>
    <p:extLst>
      <p:ext uri="{BB962C8B-B14F-4D97-AF65-F5344CB8AC3E}">
        <p14:creationId xmlns:p14="http://schemas.microsoft.com/office/powerpoint/2010/main" val="292617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Message Broker</a:t>
            </a:r>
          </a:p>
          <a:p>
            <a:pPr lvl="1"/>
            <a:endParaRPr lang="en-US" sz="2000" dirty="0"/>
          </a:p>
          <a:p>
            <a:pPr lvl="1"/>
            <a:endParaRPr lang="en-US" dirty="0"/>
          </a:p>
        </p:txBody>
      </p:sp>
      <p:pic>
        <p:nvPicPr>
          <p:cNvPr id="4" name="Picture 3" descr="A picture containing text, map, watch&#10;&#10;Description automatically generated">
            <a:extLst>
              <a:ext uri="{FF2B5EF4-FFF2-40B4-BE49-F238E27FC236}">
                <a16:creationId xmlns:a16="http://schemas.microsoft.com/office/drawing/2014/main" id="{734A64BF-ABC8-0924-0FEB-5A81F97C518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247983" y="2141580"/>
            <a:ext cx="7696034" cy="4081874"/>
          </a:xfrm>
          <a:prstGeom prst="rect">
            <a:avLst/>
          </a:prstGeom>
        </p:spPr>
      </p:pic>
    </p:spTree>
    <p:extLst>
      <p:ext uri="{BB962C8B-B14F-4D97-AF65-F5344CB8AC3E}">
        <p14:creationId xmlns:p14="http://schemas.microsoft.com/office/powerpoint/2010/main" val="157833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Consumer Acknowledgement</a:t>
            </a:r>
          </a:p>
          <a:p>
            <a:pPr lvl="1"/>
            <a:r>
              <a:rPr lang="en-US" dirty="0"/>
              <a:t>Auto</a:t>
            </a:r>
          </a:p>
          <a:p>
            <a:pPr lvl="1"/>
            <a:r>
              <a:rPr lang="en-US" dirty="0"/>
              <a:t>Manual</a:t>
            </a:r>
          </a:p>
          <a:p>
            <a:pPr lvl="1"/>
            <a:endParaRPr lang="en-US" sz="2000" dirty="0"/>
          </a:p>
          <a:p>
            <a:pPr lvl="1"/>
            <a:endParaRPr lang="en-US" dirty="0"/>
          </a:p>
        </p:txBody>
      </p:sp>
      <p:pic>
        <p:nvPicPr>
          <p:cNvPr id="29" name="Graphic 28" descr="Email with solid fill">
            <a:extLst>
              <a:ext uri="{FF2B5EF4-FFF2-40B4-BE49-F238E27FC236}">
                <a16:creationId xmlns:a16="http://schemas.microsoft.com/office/drawing/2014/main" id="{28B60BA4-773A-2915-73A9-E0BC4429A8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6202" y="3028975"/>
            <a:ext cx="609600" cy="304800"/>
          </a:xfrm>
          <a:prstGeom prst="rect">
            <a:avLst/>
          </a:prstGeom>
        </p:spPr>
      </p:pic>
      <p:pic>
        <p:nvPicPr>
          <p:cNvPr id="30" name="Graphic 29" descr="Email with solid fill">
            <a:extLst>
              <a:ext uri="{FF2B5EF4-FFF2-40B4-BE49-F238E27FC236}">
                <a16:creationId xmlns:a16="http://schemas.microsoft.com/office/drawing/2014/main" id="{76F61A3D-9EDB-BDBB-2F19-4F0344D83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2571" y="3017251"/>
            <a:ext cx="609600" cy="304800"/>
          </a:xfrm>
          <a:prstGeom prst="rect">
            <a:avLst/>
          </a:prstGeom>
        </p:spPr>
      </p:pic>
      <p:pic>
        <p:nvPicPr>
          <p:cNvPr id="31" name="Graphic 30" descr="Email with solid fill">
            <a:extLst>
              <a:ext uri="{FF2B5EF4-FFF2-40B4-BE49-F238E27FC236}">
                <a16:creationId xmlns:a16="http://schemas.microsoft.com/office/drawing/2014/main" id="{EC945160-9ABB-E719-79D7-4A4D95F572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2171" y="3011389"/>
            <a:ext cx="609600" cy="304800"/>
          </a:xfrm>
          <a:prstGeom prst="rect">
            <a:avLst/>
          </a:prstGeom>
        </p:spPr>
      </p:pic>
      <p:pic>
        <p:nvPicPr>
          <p:cNvPr id="32" name="Graphic 31" descr="Email with solid fill">
            <a:extLst>
              <a:ext uri="{FF2B5EF4-FFF2-40B4-BE49-F238E27FC236}">
                <a16:creationId xmlns:a16="http://schemas.microsoft.com/office/drawing/2014/main" id="{39268675-378A-43F1-A64F-4C612DBBA0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1771" y="3020182"/>
            <a:ext cx="609600" cy="304800"/>
          </a:xfrm>
          <a:prstGeom prst="rect">
            <a:avLst/>
          </a:prstGeom>
        </p:spPr>
      </p:pic>
      <p:pic>
        <p:nvPicPr>
          <p:cNvPr id="33" name="Graphic 32" descr="Computer with solid fill">
            <a:extLst>
              <a:ext uri="{FF2B5EF4-FFF2-40B4-BE49-F238E27FC236}">
                <a16:creationId xmlns:a16="http://schemas.microsoft.com/office/drawing/2014/main" id="{D9993409-6675-C72E-8346-B2490595F2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3171" y="2047166"/>
            <a:ext cx="914400" cy="914400"/>
          </a:xfrm>
          <a:prstGeom prst="rect">
            <a:avLst/>
          </a:prstGeom>
        </p:spPr>
      </p:pic>
      <p:pic>
        <p:nvPicPr>
          <p:cNvPr id="34" name="Graphic 33" descr="Email with solid fill">
            <a:extLst>
              <a:ext uri="{FF2B5EF4-FFF2-40B4-BE49-F238E27FC236}">
                <a16:creationId xmlns:a16="http://schemas.microsoft.com/office/drawing/2014/main" id="{08428849-C184-EA09-2BB2-FE4D4E0B64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1510" y="2351966"/>
            <a:ext cx="609600" cy="304800"/>
          </a:xfrm>
          <a:prstGeom prst="rect">
            <a:avLst/>
          </a:prstGeom>
        </p:spPr>
      </p:pic>
      <p:grpSp>
        <p:nvGrpSpPr>
          <p:cNvPr id="35" name="Group 34">
            <a:extLst>
              <a:ext uri="{FF2B5EF4-FFF2-40B4-BE49-F238E27FC236}">
                <a16:creationId xmlns:a16="http://schemas.microsoft.com/office/drawing/2014/main" id="{C000E026-913E-F48E-5CEB-CFFE5D7B80D2}"/>
              </a:ext>
            </a:extLst>
          </p:cNvPr>
          <p:cNvGrpSpPr/>
          <p:nvPr/>
        </p:nvGrpSpPr>
        <p:grpSpPr>
          <a:xfrm>
            <a:off x="7677171" y="2504366"/>
            <a:ext cx="1447800" cy="659423"/>
            <a:chOff x="3733800" y="2769577"/>
            <a:chExt cx="1447800" cy="659423"/>
          </a:xfrm>
        </p:grpSpPr>
        <p:cxnSp>
          <p:nvCxnSpPr>
            <p:cNvPr id="36" name="Straight Arrow Connector 35">
              <a:extLst>
                <a:ext uri="{FF2B5EF4-FFF2-40B4-BE49-F238E27FC236}">
                  <a16:creationId xmlns:a16="http://schemas.microsoft.com/office/drawing/2014/main" id="{0F68861A-1352-E5FD-3980-55979FC084DE}"/>
                </a:ext>
              </a:extLst>
            </p:cNvPr>
            <p:cNvCxnSpPr/>
            <p:nvPr/>
          </p:nvCxnSpPr>
          <p:spPr>
            <a:xfrm flipH="1">
              <a:off x="3733800" y="2769577"/>
              <a:ext cx="1447800" cy="6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91E5FE-B3B2-A8CC-FD82-3D21E655E2F8}"/>
                </a:ext>
              </a:extLst>
            </p:cNvPr>
            <p:cNvSpPr txBox="1"/>
            <p:nvPr/>
          </p:nvSpPr>
          <p:spPr>
            <a:xfrm>
              <a:off x="3896376" y="2769577"/>
              <a:ext cx="800219" cy="369332"/>
            </a:xfrm>
            <a:prstGeom prst="rect">
              <a:avLst/>
            </a:prstGeom>
            <a:noFill/>
          </p:spPr>
          <p:txBody>
            <a:bodyPr wrap="none" rtlCol="0">
              <a:spAutoFit/>
            </a:bodyPr>
            <a:lstStyle/>
            <a:p>
              <a:r>
                <a:rPr lang="en-US" dirty="0"/>
                <a:t>2. ack</a:t>
              </a:r>
            </a:p>
          </p:txBody>
        </p:sp>
      </p:grpSp>
      <p:sp>
        <p:nvSpPr>
          <p:cNvPr id="38" name="TextBox 37">
            <a:extLst>
              <a:ext uri="{FF2B5EF4-FFF2-40B4-BE49-F238E27FC236}">
                <a16:creationId xmlns:a16="http://schemas.microsoft.com/office/drawing/2014/main" id="{8BF19EE5-0625-A1AE-ED95-6707E441F993}"/>
              </a:ext>
            </a:extLst>
          </p:cNvPr>
          <p:cNvSpPr txBox="1"/>
          <p:nvPr/>
        </p:nvSpPr>
        <p:spPr>
          <a:xfrm>
            <a:off x="9271510" y="1856456"/>
            <a:ext cx="2339102" cy="369332"/>
          </a:xfrm>
          <a:prstGeom prst="rect">
            <a:avLst/>
          </a:prstGeom>
          <a:noFill/>
        </p:spPr>
        <p:txBody>
          <a:bodyPr wrap="none" rtlCol="0">
            <a:spAutoFit/>
          </a:bodyPr>
          <a:lstStyle/>
          <a:p>
            <a:r>
              <a:rPr lang="en-US" dirty="0"/>
              <a:t>4. </a:t>
            </a:r>
            <a:r>
              <a:rPr lang="en-US" dirty="0" err="1"/>
              <a:t>processMessage</a:t>
            </a:r>
            <a:r>
              <a:rPr lang="en-US" dirty="0"/>
              <a:t>()</a:t>
            </a:r>
          </a:p>
        </p:txBody>
      </p:sp>
      <p:grpSp>
        <p:nvGrpSpPr>
          <p:cNvPr id="39" name="Group 38">
            <a:extLst>
              <a:ext uri="{FF2B5EF4-FFF2-40B4-BE49-F238E27FC236}">
                <a16:creationId xmlns:a16="http://schemas.microsoft.com/office/drawing/2014/main" id="{3CB2D0FC-D27B-17FF-B27D-744114C93049}"/>
              </a:ext>
            </a:extLst>
          </p:cNvPr>
          <p:cNvGrpSpPr/>
          <p:nvPr/>
        </p:nvGrpSpPr>
        <p:grpSpPr>
          <a:xfrm>
            <a:off x="7715271" y="2677281"/>
            <a:ext cx="1787132" cy="699017"/>
            <a:chOff x="3771900" y="2942492"/>
            <a:chExt cx="1787132" cy="699017"/>
          </a:xfrm>
        </p:grpSpPr>
        <p:cxnSp>
          <p:nvCxnSpPr>
            <p:cNvPr id="40" name="Straight Arrow Connector 39">
              <a:extLst>
                <a:ext uri="{FF2B5EF4-FFF2-40B4-BE49-F238E27FC236}">
                  <a16:creationId xmlns:a16="http://schemas.microsoft.com/office/drawing/2014/main" id="{9F78833F-5CBD-A031-73A6-7D6C87B5B3D8}"/>
                </a:ext>
              </a:extLst>
            </p:cNvPr>
            <p:cNvCxnSpPr>
              <a:cxnSpLocks/>
            </p:cNvCxnSpPr>
            <p:nvPr/>
          </p:nvCxnSpPr>
          <p:spPr>
            <a:xfrm flipV="1">
              <a:off x="3771900" y="2942492"/>
              <a:ext cx="1409700" cy="62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10A743-FC7C-1C91-ABD8-D0C968C33AD0}"/>
                </a:ext>
              </a:extLst>
            </p:cNvPr>
            <p:cNvSpPr txBox="1"/>
            <p:nvPr/>
          </p:nvSpPr>
          <p:spPr>
            <a:xfrm>
              <a:off x="4374092" y="3272177"/>
              <a:ext cx="1184940" cy="369332"/>
            </a:xfrm>
            <a:prstGeom prst="rect">
              <a:avLst/>
            </a:prstGeom>
            <a:noFill/>
          </p:spPr>
          <p:txBody>
            <a:bodyPr wrap="none" rtlCol="0">
              <a:spAutoFit/>
            </a:bodyPr>
            <a:lstStyle/>
            <a:p>
              <a:r>
                <a:rPr lang="en-US" dirty="0"/>
                <a:t>1. deliver </a:t>
              </a:r>
            </a:p>
          </p:txBody>
        </p:sp>
      </p:grpSp>
      <p:sp>
        <p:nvSpPr>
          <p:cNvPr id="42" name="TextBox 41">
            <a:extLst>
              <a:ext uri="{FF2B5EF4-FFF2-40B4-BE49-F238E27FC236}">
                <a16:creationId xmlns:a16="http://schemas.microsoft.com/office/drawing/2014/main" id="{0D6F67F3-D7B7-ABC5-88C5-9E88F7039784}"/>
              </a:ext>
            </a:extLst>
          </p:cNvPr>
          <p:cNvSpPr txBox="1"/>
          <p:nvPr/>
        </p:nvSpPr>
        <p:spPr>
          <a:xfrm>
            <a:off x="6381771" y="3376298"/>
            <a:ext cx="31290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6502D47B-205A-7821-9A0D-CD7315F423F9}"/>
              </a:ext>
            </a:extLst>
          </p:cNvPr>
          <p:cNvSpPr txBox="1"/>
          <p:nvPr/>
        </p:nvSpPr>
        <p:spPr>
          <a:xfrm>
            <a:off x="9588033" y="2822300"/>
            <a:ext cx="1326004" cy="369332"/>
          </a:xfrm>
          <a:prstGeom prst="rect">
            <a:avLst/>
          </a:prstGeom>
          <a:noFill/>
        </p:spPr>
        <p:txBody>
          <a:bodyPr wrap="none" rtlCol="0">
            <a:spAutoFit/>
          </a:bodyPr>
          <a:lstStyle/>
          <a:p>
            <a:r>
              <a:rPr lang="en-US" b="1" dirty="0"/>
              <a:t>Consumer</a:t>
            </a:r>
          </a:p>
        </p:txBody>
      </p:sp>
      <p:pic>
        <p:nvPicPr>
          <p:cNvPr id="44" name="Graphic 43" descr="Email with solid fill">
            <a:extLst>
              <a:ext uri="{FF2B5EF4-FFF2-40B4-BE49-F238E27FC236}">
                <a16:creationId xmlns:a16="http://schemas.microsoft.com/office/drawing/2014/main" id="{CB77E3D2-C8C9-7E10-202D-7E960CA18C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295" y="5698882"/>
            <a:ext cx="609600" cy="304800"/>
          </a:xfrm>
          <a:prstGeom prst="rect">
            <a:avLst/>
          </a:prstGeom>
        </p:spPr>
      </p:pic>
      <p:pic>
        <p:nvPicPr>
          <p:cNvPr id="45" name="Graphic 44" descr="Email with solid fill">
            <a:extLst>
              <a:ext uri="{FF2B5EF4-FFF2-40B4-BE49-F238E27FC236}">
                <a16:creationId xmlns:a16="http://schemas.microsoft.com/office/drawing/2014/main" id="{6A1557E6-D84E-FDDC-3113-8122F57668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8664" y="5687158"/>
            <a:ext cx="609600" cy="304800"/>
          </a:xfrm>
          <a:prstGeom prst="rect">
            <a:avLst/>
          </a:prstGeom>
        </p:spPr>
      </p:pic>
      <p:pic>
        <p:nvPicPr>
          <p:cNvPr id="46" name="Graphic 45" descr="Email with solid fill">
            <a:extLst>
              <a:ext uri="{FF2B5EF4-FFF2-40B4-BE49-F238E27FC236}">
                <a16:creationId xmlns:a16="http://schemas.microsoft.com/office/drawing/2014/main" id="{636EE1DE-B05B-7555-B09C-2D9E3CB80E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8264" y="5681296"/>
            <a:ext cx="609600" cy="304800"/>
          </a:xfrm>
          <a:prstGeom prst="rect">
            <a:avLst/>
          </a:prstGeom>
        </p:spPr>
      </p:pic>
      <p:pic>
        <p:nvPicPr>
          <p:cNvPr id="47" name="Graphic 46" descr="Email with solid fill">
            <a:extLst>
              <a:ext uri="{FF2B5EF4-FFF2-40B4-BE49-F238E27FC236}">
                <a16:creationId xmlns:a16="http://schemas.microsoft.com/office/drawing/2014/main" id="{C6306025-61A9-0C53-612F-CE035AAF4A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07864" y="5690089"/>
            <a:ext cx="609600" cy="304800"/>
          </a:xfrm>
          <a:prstGeom prst="rect">
            <a:avLst/>
          </a:prstGeom>
        </p:spPr>
      </p:pic>
      <p:pic>
        <p:nvPicPr>
          <p:cNvPr id="48" name="Graphic 47" descr="Computer with solid fill">
            <a:extLst>
              <a:ext uri="{FF2B5EF4-FFF2-40B4-BE49-F238E27FC236}">
                <a16:creationId xmlns:a16="http://schemas.microsoft.com/office/drawing/2014/main" id="{18F85190-2430-E668-5F7F-B68C671CC5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89264" y="4717073"/>
            <a:ext cx="914400" cy="914400"/>
          </a:xfrm>
          <a:prstGeom prst="rect">
            <a:avLst/>
          </a:prstGeom>
        </p:spPr>
      </p:pic>
      <p:pic>
        <p:nvPicPr>
          <p:cNvPr id="49" name="Graphic 48" descr="Email with solid fill">
            <a:extLst>
              <a:ext uri="{FF2B5EF4-FFF2-40B4-BE49-F238E27FC236}">
                <a16:creationId xmlns:a16="http://schemas.microsoft.com/office/drawing/2014/main" id="{73864601-DF46-8B26-C5D2-673FD0B125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97603" y="5021873"/>
            <a:ext cx="609600" cy="304800"/>
          </a:xfrm>
          <a:prstGeom prst="rect">
            <a:avLst/>
          </a:prstGeom>
        </p:spPr>
      </p:pic>
      <p:grpSp>
        <p:nvGrpSpPr>
          <p:cNvPr id="50" name="Group 49">
            <a:extLst>
              <a:ext uri="{FF2B5EF4-FFF2-40B4-BE49-F238E27FC236}">
                <a16:creationId xmlns:a16="http://schemas.microsoft.com/office/drawing/2014/main" id="{4A244CC7-FCD8-285E-1444-803549C99EF2}"/>
              </a:ext>
            </a:extLst>
          </p:cNvPr>
          <p:cNvGrpSpPr/>
          <p:nvPr/>
        </p:nvGrpSpPr>
        <p:grpSpPr>
          <a:xfrm>
            <a:off x="7603264" y="5174273"/>
            <a:ext cx="1447800" cy="659423"/>
            <a:chOff x="3733800" y="2769577"/>
            <a:chExt cx="1447800" cy="659423"/>
          </a:xfrm>
        </p:grpSpPr>
        <p:cxnSp>
          <p:nvCxnSpPr>
            <p:cNvPr id="51" name="Straight Arrow Connector 50">
              <a:extLst>
                <a:ext uri="{FF2B5EF4-FFF2-40B4-BE49-F238E27FC236}">
                  <a16:creationId xmlns:a16="http://schemas.microsoft.com/office/drawing/2014/main" id="{7667421B-7946-BD60-3C2F-52DB392E02E4}"/>
                </a:ext>
              </a:extLst>
            </p:cNvPr>
            <p:cNvCxnSpPr/>
            <p:nvPr/>
          </p:nvCxnSpPr>
          <p:spPr>
            <a:xfrm flipH="1">
              <a:off x="3733800" y="2769577"/>
              <a:ext cx="1447800" cy="6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ACC6D08-963B-BBC3-0933-F94B0D55290C}"/>
                </a:ext>
              </a:extLst>
            </p:cNvPr>
            <p:cNvSpPr txBox="1"/>
            <p:nvPr/>
          </p:nvSpPr>
          <p:spPr>
            <a:xfrm>
              <a:off x="3896376" y="2769577"/>
              <a:ext cx="80021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rPr>
                <a:t>3</a:t>
              </a: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 ack</a:t>
              </a:r>
            </a:p>
          </p:txBody>
        </p:sp>
      </p:grpSp>
      <p:sp>
        <p:nvSpPr>
          <p:cNvPr id="53" name="TextBox 52">
            <a:extLst>
              <a:ext uri="{FF2B5EF4-FFF2-40B4-BE49-F238E27FC236}">
                <a16:creationId xmlns:a16="http://schemas.microsoft.com/office/drawing/2014/main" id="{000D3E36-7D38-C496-121C-ED1CF7309834}"/>
              </a:ext>
            </a:extLst>
          </p:cNvPr>
          <p:cNvSpPr txBox="1"/>
          <p:nvPr/>
        </p:nvSpPr>
        <p:spPr>
          <a:xfrm>
            <a:off x="9197603" y="4526363"/>
            <a:ext cx="2339102"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noProof="0" dirty="0">
                <a:solidFill>
                  <a:prstClr val="black"/>
                </a:solidFill>
              </a:rPr>
              <a:t>2</a:t>
            </a: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 </a:t>
            </a:r>
            <a:r>
              <a:rPr kumimoji="0" lang="en-US" sz="1800" b="0" i="0" u="none" strike="noStrike" kern="1200" cap="none" spc="0" normalizeH="0" baseline="0" noProof="0" dirty="0" err="1">
                <a:ln>
                  <a:noFill/>
                </a:ln>
                <a:solidFill>
                  <a:prstClr val="black"/>
                </a:solidFill>
                <a:effectLst/>
                <a:uLnTx/>
                <a:uFillTx/>
                <a:latin typeface="Arial" charset="0"/>
                <a:ea typeface="ＭＳ Ｐゴシック" charset="0"/>
                <a:cs typeface="Arial" charset="0"/>
              </a:rPr>
              <a:t>processMessage</a:t>
            </a: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a:t>
            </a:r>
          </a:p>
        </p:txBody>
      </p:sp>
      <p:grpSp>
        <p:nvGrpSpPr>
          <p:cNvPr id="54" name="Group 53">
            <a:extLst>
              <a:ext uri="{FF2B5EF4-FFF2-40B4-BE49-F238E27FC236}">
                <a16:creationId xmlns:a16="http://schemas.microsoft.com/office/drawing/2014/main" id="{70BAAC4B-A5D0-209E-5204-C299605D8021}"/>
              </a:ext>
            </a:extLst>
          </p:cNvPr>
          <p:cNvGrpSpPr/>
          <p:nvPr/>
        </p:nvGrpSpPr>
        <p:grpSpPr>
          <a:xfrm>
            <a:off x="7641364" y="5347188"/>
            <a:ext cx="1787132" cy="699017"/>
            <a:chOff x="3771900" y="2942492"/>
            <a:chExt cx="1787132" cy="699017"/>
          </a:xfrm>
        </p:grpSpPr>
        <p:cxnSp>
          <p:nvCxnSpPr>
            <p:cNvPr id="55" name="Straight Arrow Connector 54">
              <a:extLst>
                <a:ext uri="{FF2B5EF4-FFF2-40B4-BE49-F238E27FC236}">
                  <a16:creationId xmlns:a16="http://schemas.microsoft.com/office/drawing/2014/main" id="{AAC2EDB4-BF44-42D4-8B25-BA552D78C020}"/>
                </a:ext>
              </a:extLst>
            </p:cNvPr>
            <p:cNvCxnSpPr>
              <a:cxnSpLocks/>
            </p:cNvCxnSpPr>
            <p:nvPr/>
          </p:nvCxnSpPr>
          <p:spPr>
            <a:xfrm flipV="1">
              <a:off x="3771900" y="2942492"/>
              <a:ext cx="1409700" cy="62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077D65D-47C5-11ED-9167-89D7339A4191}"/>
                </a:ext>
              </a:extLst>
            </p:cNvPr>
            <p:cNvSpPr txBox="1"/>
            <p:nvPr/>
          </p:nvSpPr>
          <p:spPr>
            <a:xfrm>
              <a:off x="4374092" y="3272177"/>
              <a:ext cx="1184940"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rPr>
                <a:t>1. deliver </a:t>
              </a:r>
            </a:p>
          </p:txBody>
        </p:sp>
      </p:grpSp>
      <p:sp>
        <p:nvSpPr>
          <p:cNvPr id="57" name="TextBox 56">
            <a:extLst>
              <a:ext uri="{FF2B5EF4-FFF2-40B4-BE49-F238E27FC236}">
                <a16:creationId xmlns:a16="http://schemas.microsoft.com/office/drawing/2014/main" id="{017A6913-3E91-C055-049C-499C0C185144}"/>
              </a:ext>
            </a:extLst>
          </p:cNvPr>
          <p:cNvSpPr txBox="1"/>
          <p:nvPr/>
        </p:nvSpPr>
        <p:spPr>
          <a:xfrm>
            <a:off x="7023658" y="5962623"/>
            <a:ext cx="312906"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rPr>
              <a:t>4</a:t>
            </a:r>
            <a:endParaRPr kumimoji="0" lang="en-US" sz="1800" b="0" i="0" u="none" strike="noStrike" kern="1200" cap="none" spc="0" normalizeH="0" baseline="0" noProof="0" dirty="0">
              <a:ln>
                <a:noFill/>
              </a:ln>
              <a:solidFill>
                <a:prstClr val="black"/>
              </a:solidFill>
              <a:effectLst/>
              <a:uLnTx/>
              <a:uFillTx/>
              <a:latin typeface="Arial" charset="0"/>
              <a:ea typeface="ＭＳ Ｐゴシック" charset="0"/>
              <a:cs typeface="Arial" charset="0"/>
            </a:endParaRPr>
          </a:p>
        </p:txBody>
      </p:sp>
      <p:sp>
        <p:nvSpPr>
          <p:cNvPr id="58" name="TextBox 57">
            <a:extLst>
              <a:ext uri="{FF2B5EF4-FFF2-40B4-BE49-F238E27FC236}">
                <a16:creationId xmlns:a16="http://schemas.microsoft.com/office/drawing/2014/main" id="{F4C2C713-E5E8-9256-D7C5-B8B6CBCE71C4}"/>
              </a:ext>
            </a:extLst>
          </p:cNvPr>
          <p:cNvSpPr txBox="1"/>
          <p:nvPr/>
        </p:nvSpPr>
        <p:spPr>
          <a:xfrm>
            <a:off x="9514126" y="5492207"/>
            <a:ext cx="1326004"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ＭＳ Ｐゴシック" charset="0"/>
                <a:cs typeface="Arial" charset="0"/>
              </a:rPr>
              <a:t>Consumer</a:t>
            </a:r>
          </a:p>
        </p:txBody>
      </p:sp>
    </p:spTree>
    <p:extLst>
      <p:ext uri="{BB962C8B-B14F-4D97-AF65-F5344CB8AC3E}">
        <p14:creationId xmlns:p14="http://schemas.microsoft.com/office/powerpoint/2010/main" val="304160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5" presetClass="exit" presetSubtype="0" fill="hold" nodeType="clickEffect">
                                  <p:stCondLst>
                                    <p:cond delay="0"/>
                                  </p:stCondLst>
                                  <p:childTnLst>
                                    <p:animEffect transition="out" filter="fade">
                                      <p:cBhvr>
                                        <p:cTn id="22" dur="2000"/>
                                        <p:tgtEl>
                                          <p:spTgt spid="29"/>
                                        </p:tgtEl>
                                      </p:cBhvr>
                                    </p:animEffect>
                                    <p:anim calcmode="lin" valueType="num">
                                      <p:cBhvr>
                                        <p:cTn id="23" dur="200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4" dur="2000"/>
                                        <p:tgtEl>
                                          <p:spTgt spid="29"/>
                                        </p:tgtEl>
                                        <p:attrNameLst>
                                          <p:attrName>ppt_h</p:attrName>
                                        </p:attrNameLst>
                                      </p:cBhvr>
                                      <p:tavLst>
                                        <p:tav tm="0">
                                          <p:val>
                                            <p:strVal val="ppt_h"/>
                                          </p:val>
                                        </p:tav>
                                        <p:tav tm="100000">
                                          <p:val>
                                            <p:strVal val="ppt_h"/>
                                          </p:val>
                                        </p:tav>
                                      </p:tavLst>
                                    </p:anim>
                                    <p:set>
                                      <p:cBhvr>
                                        <p:cTn id="25" dur="1" fill="hold">
                                          <p:stCondLst>
                                            <p:cond delay="1999"/>
                                          </p:stCondLst>
                                        </p:cTn>
                                        <p:tgtEl>
                                          <p:spTgt spid="2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5" presetClass="exit" presetSubtype="0" fill="hold" nodeType="clickEffect">
                                  <p:stCondLst>
                                    <p:cond delay="0"/>
                                  </p:stCondLst>
                                  <p:childTnLst>
                                    <p:animEffect transition="out" filter="fade">
                                      <p:cBhvr>
                                        <p:cTn id="53" dur="2000"/>
                                        <p:tgtEl>
                                          <p:spTgt spid="44"/>
                                        </p:tgtEl>
                                      </p:cBhvr>
                                    </p:animEffect>
                                    <p:anim calcmode="lin" valueType="num">
                                      <p:cBhvr>
                                        <p:cTn id="54" dur="2000"/>
                                        <p:tgtEl>
                                          <p:spTgt spid="4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5" dur="2000"/>
                                        <p:tgtEl>
                                          <p:spTgt spid="44"/>
                                        </p:tgtEl>
                                        <p:attrNameLst>
                                          <p:attrName>ppt_h</p:attrName>
                                        </p:attrNameLst>
                                      </p:cBhvr>
                                      <p:tavLst>
                                        <p:tav tm="0">
                                          <p:val>
                                            <p:strVal val="ppt_h"/>
                                          </p:val>
                                        </p:tav>
                                        <p:tav tm="100000">
                                          <p:val>
                                            <p:strVal val="ppt_h"/>
                                          </p:val>
                                        </p:tav>
                                      </p:tavLst>
                                    </p:anim>
                                    <p:set>
                                      <p:cBhvr>
                                        <p:cTn id="56" dur="1" fill="hold">
                                          <p:stCondLst>
                                            <p:cond delay="19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P spid="53"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Message Persistence</a:t>
            </a:r>
          </a:p>
          <a:p>
            <a:pPr lvl="1"/>
            <a:r>
              <a:rPr lang="en-US" dirty="0"/>
              <a:t>Message Queues are typically memory based</a:t>
            </a:r>
          </a:p>
          <a:p>
            <a:pPr lvl="1"/>
            <a:endParaRPr lang="en-US" sz="2000" dirty="0"/>
          </a:p>
          <a:p>
            <a:pPr lvl="1"/>
            <a:endParaRPr lang="en-US" dirty="0"/>
          </a:p>
        </p:txBody>
      </p:sp>
      <p:pic>
        <p:nvPicPr>
          <p:cNvPr id="4" name="Picture 3">
            <a:extLst>
              <a:ext uri="{FF2B5EF4-FFF2-40B4-BE49-F238E27FC236}">
                <a16:creationId xmlns:a16="http://schemas.microsoft.com/office/drawing/2014/main" id="{6186E650-D409-4B35-993B-D18489BDFBC9}"/>
              </a:ext>
            </a:extLst>
          </p:cNvPr>
          <p:cNvPicPr>
            <a:picLocks noChangeAspect="1"/>
          </p:cNvPicPr>
          <p:nvPr/>
        </p:nvPicPr>
        <p:blipFill>
          <a:blip r:embed="rId3"/>
          <a:stretch>
            <a:fillRect/>
          </a:stretch>
        </p:blipFill>
        <p:spPr>
          <a:xfrm>
            <a:off x="2914469" y="3429000"/>
            <a:ext cx="6331682" cy="2041965"/>
          </a:xfrm>
          <a:prstGeom prst="rect">
            <a:avLst/>
          </a:prstGeom>
        </p:spPr>
      </p:pic>
    </p:spTree>
    <p:extLst>
      <p:ext uri="{BB962C8B-B14F-4D97-AF65-F5344CB8AC3E}">
        <p14:creationId xmlns:p14="http://schemas.microsoft.com/office/powerpoint/2010/main" val="8907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Publish-Subscribe</a:t>
            </a:r>
          </a:p>
          <a:p>
            <a:pPr marL="457200" lvl="1" indent="0">
              <a:buNone/>
            </a:pPr>
            <a:endParaRPr lang="en-US" sz="2000" dirty="0"/>
          </a:p>
          <a:p>
            <a:pPr lvl="1"/>
            <a:endParaRPr lang="en-US" dirty="0"/>
          </a:p>
        </p:txBody>
      </p:sp>
      <p:pic>
        <p:nvPicPr>
          <p:cNvPr id="5" name="Picture 4">
            <a:extLst>
              <a:ext uri="{FF2B5EF4-FFF2-40B4-BE49-F238E27FC236}">
                <a16:creationId xmlns:a16="http://schemas.microsoft.com/office/drawing/2014/main" id="{4E682CA4-DA59-37A5-B7C8-1E1EECB4F441}"/>
              </a:ext>
            </a:extLst>
          </p:cNvPr>
          <p:cNvPicPr>
            <a:picLocks noChangeAspect="1"/>
          </p:cNvPicPr>
          <p:nvPr/>
        </p:nvPicPr>
        <p:blipFill>
          <a:blip r:embed="rId3"/>
          <a:stretch>
            <a:fillRect/>
          </a:stretch>
        </p:blipFill>
        <p:spPr>
          <a:xfrm>
            <a:off x="1284114" y="2771576"/>
            <a:ext cx="6575772" cy="2120684"/>
          </a:xfrm>
          <a:prstGeom prst="rect">
            <a:avLst/>
          </a:prstGeom>
        </p:spPr>
      </p:pic>
    </p:spTree>
    <p:extLst>
      <p:ext uri="{BB962C8B-B14F-4D97-AF65-F5344CB8AC3E}">
        <p14:creationId xmlns:p14="http://schemas.microsoft.com/office/powerpoint/2010/main" val="189283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Asynchronous Systems Basics</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941033" cy="4873625"/>
          </a:xfrm>
        </p:spPr>
        <p:txBody>
          <a:bodyPr/>
          <a:lstStyle/>
          <a:p>
            <a:r>
              <a:rPr lang="en-US" dirty="0"/>
              <a:t>Message Replication</a:t>
            </a:r>
          </a:p>
          <a:p>
            <a:pPr marL="457200" lvl="1" indent="0">
              <a:buNone/>
            </a:pPr>
            <a:endParaRPr lang="en-US" sz="2000" dirty="0"/>
          </a:p>
          <a:p>
            <a:pPr lvl="1"/>
            <a:endParaRPr lang="en-US" dirty="0"/>
          </a:p>
        </p:txBody>
      </p:sp>
      <p:pic>
        <p:nvPicPr>
          <p:cNvPr id="4" name="Picture 3">
            <a:extLst>
              <a:ext uri="{FF2B5EF4-FFF2-40B4-BE49-F238E27FC236}">
                <a16:creationId xmlns:a16="http://schemas.microsoft.com/office/drawing/2014/main" id="{8FA38092-092B-9752-273C-953EB37DC2E9}"/>
              </a:ext>
            </a:extLst>
          </p:cNvPr>
          <p:cNvPicPr>
            <a:picLocks noChangeAspect="1"/>
          </p:cNvPicPr>
          <p:nvPr/>
        </p:nvPicPr>
        <p:blipFill>
          <a:blip r:embed="rId3"/>
          <a:stretch>
            <a:fillRect/>
          </a:stretch>
        </p:blipFill>
        <p:spPr>
          <a:xfrm>
            <a:off x="2960514" y="2119935"/>
            <a:ext cx="6270972" cy="2618129"/>
          </a:xfrm>
          <a:prstGeom prst="rect">
            <a:avLst/>
          </a:prstGeom>
        </p:spPr>
      </p:pic>
    </p:spTree>
    <p:extLst>
      <p:ext uri="{BB962C8B-B14F-4D97-AF65-F5344CB8AC3E}">
        <p14:creationId xmlns:p14="http://schemas.microsoft.com/office/powerpoint/2010/main" val="85133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F642-F7C3-6A4A-ABBA-A49AD3EA0A62}"/>
              </a:ext>
            </a:extLst>
          </p:cNvPr>
          <p:cNvSpPr>
            <a:spLocks noGrp="1"/>
          </p:cNvSpPr>
          <p:nvPr>
            <p:ph type="title"/>
          </p:nvPr>
        </p:nvSpPr>
        <p:spPr/>
        <p:txBody>
          <a:bodyPr/>
          <a:lstStyle/>
          <a:p>
            <a:r>
              <a:rPr lang="en-US" dirty="0"/>
              <a:t>Example: RabbitMQ</a:t>
            </a:r>
          </a:p>
        </p:txBody>
      </p:sp>
      <p:sp>
        <p:nvSpPr>
          <p:cNvPr id="3" name="Content Placeholder 2">
            <a:extLst>
              <a:ext uri="{FF2B5EF4-FFF2-40B4-BE49-F238E27FC236}">
                <a16:creationId xmlns:a16="http://schemas.microsoft.com/office/drawing/2014/main" id="{3674EAAA-679C-9C4F-BAC4-5609AB88187A}"/>
              </a:ext>
            </a:extLst>
          </p:cNvPr>
          <p:cNvSpPr>
            <a:spLocks noGrp="1"/>
          </p:cNvSpPr>
          <p:nvPr>
            <p:ph idx="1"/>
          </p:nvPr>
        </p:nvSpPr>
        <p:spPr>
          <a:xfrm>
            <a:off x="246526" y="1349829"/>
            <a:ext cx="7890477" cy="4873625"/>
          </a:xfrm>
        </p:spPr>
        <p:txBody>
          <a:bodyPr/>
          <a:lstStyle/>
          <a:p>
            <a:r>
              <a:rPr lang="en-US" sz="1800" dirty="0"/>
              <a:t>RabbitMQ is one of the most widely utilized message brokers in distributed systems.</a:t>
            </a:r>
          </a:p>
          <a:p>
            <a:r>
              <a:rPr lang="en-US" sz="1800" dirty="0"/>
              <a:t>Producers send messages to exchanges</a:t>
            </a:r>
          </a:p>
          <a:p>
            <a:r>
              <a:rPr lang="en-US" sz="1800" dirty="0"/>
              <a:t>Exchanges distribute messages to queues based on exchange semantics</a:t>
            </a:r>
          </a:p>
          <a:p>
            <a:r>
              <a:rPr lang="en-US" sz="1800" dirty="0"/>
              <a:t>Consumer retrieve messages from queues</a:t>
            </a:r>
            <a:endParaRPr lang="en-US" dirty="0"/>
          </a:p>
        </p:txBody>
      </p:sp>
      <p:pic>
        <p:nvPicPr>
          <p:cNvPr id="4" name="Picture 3" descr="A close up of a logo&#10;&#10;Description automatically generated">
            <a:extLst>
              <a:ext uri="{FF2B5EF4-FFF2-40B4-BE49-F238E27FC236}">
                <a16:creationId xmlns:a16="http://schemas.microsoft.com/office/drawing/2014/main" id="{5768EC3C-C48D-864A-9529-FC7F1A3DFDC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84318" y="1373373"/>
            <a:ext cx="2423254" cy="642752"/>
          </a:xfrm>
          <a:prstGeom prst="rect">
            <a:avLst/>
          </a:prstGeom>
        </p:spPr>
      </p:pic>
      <p:sp>
        <p:nvSpPr>
          <p:cNvPr id="5" name="TextBox 4">
            <a:extLst>
              <a:ext uri="{FF2B5EF4-FFF2-40B4-BE49-F238E27FC236}">
                <a16:creationId xmlns:a16="http://schemas.microsoft.com/office/drawing/2014/main" id="{D5EB4740-657E-564D-8F52-9CE581392269}"/>
              </a:ext>
            </a:extLst>
          </p:cNvPr>
          <p:cNvSpPr txBox="1"/>
          <p:nvPr/>
        </p:nvSpPr>
        <p:spPr>
          <a:xfrm>
            <a:off x="6093591" y="8469665"/>
            <a:ext cx="2430008" cy="200055"/>
          </a:xfrm>
          <a:prstGeom prst="rect">
            <a:avLst/>
          </a:prstGeom>
          <a:solidFill>
            <a:srgbClr val="000000"/>
          </a:solidFill>
        </p:spPr>
        <p:txBody>
          <a:bodyPr wrap="square" rtlCol="0">
            <a:spAutoFit/>
          </a:bodyPr>
          <a:lstStyle/>
          <a:p>
            <a:pPr algn="r">
              <a:spcAft>
                <a:spcPts val="600"/>
              </a:spcAft>
            </a:pPr>
            <a:r>
              <a:rPr lang="en-US" sz="700">
                <a:solidFill>
                  <a:srgbClr val="FFFFFF"/>
                </a:solidFill>
                <a:latin typeface="+mn-lt"/>
                <a:ea typeface="+mn-ea"/>
                <a:cs typeface="+mn-cs"/>
                <a:hlinkClick r:id="rId4" tooltip="http://oriolrius.cat/blog/series/amqp-and-rabbitmq/">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cs typeface="+mn-cs"/>
              </a:rPr>
              <a:t> by Unknown Author is licensed under </a:t>
            </a:r>
            <a:r>
              <a:rPr lang="en-US" sz="700">
                <a:solidFill>
                  <a:srgbClr val="FFFFFF"/>
                </a:solidFill>
                <a:latin typeface="+mn-lt"/>
                <a:ea typeface="+mn-ea"/>
                <a:cs typeface="+mn-cs"/>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ea typeface="+mn-ea"/>
              <a:cs typeface="+mn-cs"/>
            </a:endParaRPr>
          </a:p>
        </p:txBody>
      </p:sp>
      <p:pic>
        <p:nvPicPr>
          <p:cNvPr id="7" name="Picture 6">
            <a:extLst>
              <a:ext uri="{FF2B5EF4-FFF2-40B4-BE49-F238E27FC236}">
                <a16:creationId xmlns:a16="http://schemas.microsoft.com/office/drawing/2014/main" id="{032CFF9E-0EB4-32C7-6A5A-5F14CEB1399D}"/>
              </a:ext>
            </a:extLst>
          </p:cNvPr>
          <p:cNvPicPr>
            <a:picLocks noChangeAspect="1"/>
          </p:cNvPicPr>
          <p:nvPr/>
        </p:nvPicPr>
        <p:blipFill>
          <a:blip r:embed="rId6"/>
          <a:stretch>
            <a:fillRect/>
          </a:stretch>
        </p:blipFill>
        <p:spPr>
          <a:xfrm>
            <a:off x="2846721" y="4070179"/>
            <a:ext cx="6493739" cy="1802012"/>
          </a:xfrm>
          <a:prstGeom prst="rect">
            <a:avLst/>
          </a:prstGeom>
        </p:spPr>
      </p:pic>
    </p:spTree>
    <p:extLst>
      <p:ext uri="{BB962C8B-B14F-4D97-AF65-F5344CB8AC3E}">
        <p14:creationId xmlns:p14="http://schemas.microsoft.com/office/powerpoint/2010/main" val="328815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35489</TotalTime>
  <Words>2618</Words>
  <Application>Microsoft Macintosh PowerPoint</Application>
  <PresentationFormat>Widescreen</PresentationFormat>
  <Paragraphs>249</Paragraphs>
  <Slides>21</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Narrow</vt:lpstr>
      <vt:lpstr>Calibri</vt:lpstr>
      <vt:lpstr>Calibri Light</vt:lpstr>
      <vt:lpstr>Helvetica</vt:lpstr>
      <vt:lpstr>Office Theme</vt:lpstr>
      <vt:lpstr>Custom Design</vt:lpstr>
      <vt:lpstr>Northeastern University - Seattle </vt:lpstr>
      <vt:lpstr>Week 6 – Asynchronous Systems</vt:lpstr>
      <vt:lpstr>Asynchronous Systems Basics</vt:lpstr>
      <vt:lpstr>Asynchronous Systems Basics</vt:lpstr>
      <vt:lpstr>Asynchronous Systems Basics</vt:lpstr>
      <vt:lpstr>Asynchronous Systems Basics</vt:lpstr>
      <vt:lpstr>Asynchronous Systems Basics</vt:lpstr>
      <vt:lpstr>Asynchronous Systems Basics</vt:lpstr>
      <vt:lpstr>Example: RabbitMQ</vt:lpstr>
      <vt:lpstr>Example: RabbitMQ</vt:lpstr>
      <vt:lpstr>Example: RabbitMQ</vt:lpstr>
      <vt:lpstr>Example: RabbitMQ</vt:lpstr>
      <vt:lpstr>Example: RabbitMQ</vt:lpstr>
      <vt:lpstr>Example: RabbitMQ</vt:lpstr>
      <vt:lpstr>Messaging Patterns Catalog</vt:lpstr>
      <vt:lpstr>Messaging patterns</vt:lpstr>
      <vt:lpstr>Messaging patterns</vt:lpstr>
      <vt:lpstr>Messaging patterns</vt:lpstr>
      <vt:lpstr>Poison Messages</vt:lpstr>
      <vt:lpstr>Case Study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529</cp:revision>
  <dcterms:created xsi:type="dcterms:W3CDTF">2022-01-16T21:49:22Z</dcterms:created>
  <dcterms:modified xsi:type="dcterms:W3CDTF">2023-02-18T01:10:13Z</dcterms:modified>
</cp:coreProperties>
</file>