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34"/>
  </p:notesMasterIdLst>
  <p:sldIdLst>
    <p:sldId id="372" r:id="rId3"/>
    <p:sldId id="376" r:id="rId4"/>
    <p:sldId id="425" r:id="rId5"/>
    <p:sldId id="426" r:id="rId6"/>
    <p:sldId id="427" r:id="rId7"/>
    <p:sldId id="428" r:id="rId8"/>
    <p:sldId id="429" r:id="rId9"/>
    <p:sldId id="430" r:id="rId10"/>
    <p:sldId id="431" r:id="rId11"/>
    <p:sldId id="432" r:id="rId12"/>
    <p:sldId id="433" r:id="rId13"/>
    <p:sldId id="434" r:id="rId14"/>
    <p:sldId id="435" r:id="rId15"/>
    <p:sldId id="436" r:id="rId16"/>
    <p:sldId id="437" r:id="rId17"/>
    <p:sldId id="438" r:id="rId18"/>
    <p:sldId id="452" r:id="rId19"/>
    <p:sldId id="439" r:id="rId20"/>
    <p:sldId id="440" r:id="rId21"/>
    <p:sldId id="441" r:id="rId22"/>
    <p:sldId id="442" r:id="rId23"/>
    <p:sldId id="443" r:id="rId24"/>
    <p:sldId id="444" r:id="rId25"/>
    <p:sldId id="445" r:id="rId26"/>
    <p:sldId id="446" r:id="rId27"/>
    <p:sldId id="447" r:id="rId28"/>
    <p:sldId id="448" r:id="rId29"/>
    <p:sldId id="450" r:id="rId30"/>
    <p:sldId id="451" r:id="rId31"/>
    <p:sldId id="449" r:id="rId32"/>
    <p:sldId id="42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5"/>
    <p:restoredTop sz="76698"/>
  </p:normalViewPr>
  <p:slideViewPr>
    <p:cSldViewPr snapToGrid="0" snapToObjects="1">
      <p:cViewPr varScale="1">
        <p:scale>
          <a:sx n="99" d="100"/>
          <a:sy n="99" d="100"/>
        </p:scale>
        <p:origin x="19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2-04T16:33:59.641"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1642116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You can keep adding new hardware and services to support growing loads and keep request latencies consistent and low.</a:t>
            </a:r>
          </a:p>
          <a:p>
            <a:pPr marL="171450" indent="-171450">
              <a:buFontTx/>
              <a:buChar char="-"/>
            </a:pPr>
            <a:r>
              <a:rPr lang="en-US" dirty="0"/>
              <a:t>Where could be the bottleneck now?</a:t>
            </a:r>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193646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As the server capacity grows potentially infinitely, at some stage the ability of your single database to provide low latency query responses will diminish.</a:t>
            </a:r>
          </a:p>
          <a:p>
            <a:pPr marL="171450" indent="-171450">
              <a:buFontTx/>
              <a:buChar char="-"/>
            </a:pPr>
            <a:r>
              <a:rPr lang="en-US" dirty="0"/>
              <a:t>Slower response from DB means increase in response time.</a:t>
            </a:r>
          </a:p>
          <a:p>
            <a:pPr marL="171450" indent="-171450">
              <a:buFontTx/>
              <a:buChar char="-"/>
            </a:pPr>
            <a:r>
              <a:rPr lang="en-US" dirty="0"/>
              <a:t>As the requests keep arriving, the system will become overloaded and fail due to resource exhaustion.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Scaling up is a very common database scalability strategy.</a:t>
            </a:r>
            <a:endParaRPr lang="en-US" sz="1200" dirty="0">
              <a:effectLst/>
              <a:latin typeface="Calibri" panose="020F0502020204030204" pitchFamily="34" charset="0"/>
              <a:ea typeface="Calibri" panose="020F0502020204030204" pitchFamily="34"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13</a:t>
            </a:fld>
            <a:endParaRPr lang="en-US"/>
          </a:p>
        </p:txBody>
      </p:sp>
    </p:spTree>
    <p:extLst>
      <p:ext uri="{BB962C8B-B14F-4D97-AF65-F5344CB8AC3E}">
        <p14:creationId xmlns:p14="http://schemas.microsoft.com/office/powerpoint/2010/main" val="385081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 if you used the DB only when it is really necessary?</a:t>
            </a:r>
          </a:p>
          <a:p>
            <a:pPr marL="171450" indent="-171450">
              <a:buFontTx/>
              <a:buChar char="-"/>
            </a:pPr>
            <a:r>
              <a:rPr lang="en-US" dirty="0"/>
              <a:t>Example can be a recently accessed tweet or an Ad etc.</a:t>
            </a:r>
          </a:p>
        </p:txBody>
      </p:sp>
      <p:sp>
        <p:nvSpPr>
          <p:cNvPr id="4" name="Slide Number Placeholder 3"/>
          <p:cNvSpPr>
            <a:spLocks noGrp="1"/>
          </p:cNvSpPr>
          <p:nvPr>
            <p:ph type="sldNum" sz="quarter" idx="5"/>
          </p:nvPr>
        </p:nvSpPr>
        <p:spPr/>
        <p:txBody>
          <a:bodyPr/>
          <a:lstStyle/>
          <a:p>
            <a:fld id="{6C01410C-A9AF-3C4F-ACCD-6A8F1AFCAAB6}" type="slidenum">
              <a:rPr lang="en-US" smtClean="0"/>
              <a:t>15</a:t>
            </a:fld>
            <a:endParaRPr lang="en-US"/>
          </a:p>
        </p:txBody>
      </p:sp>
    </p:spTree>
    <p:extLst>
      <p:ext uri="{BB962C8B-B14F-4D97-AF65-F5344CB8AC3E}">
        <p14:creationId xmlns:p14="http://schemas.microsoft.com/office/powerpoint/2010/main" val="54358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logic in the server can check the cache first and then talk to DB only when the data does not exist in the cache.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Is that enough? Or are their any other bottlenecks?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	- Many systems still need to rapidly access </a:t>
            </a:r>
            <a:r>
              <a:rPr lang="en-US" sz="1200" dirty="0">
                <a:effectLst/>
                <a:latin typeface="Garamond" panose="02020404030301010803" pitchFamily="18" charset="0"/>
                <a:ea typeface="Garamond" panose="02020404030301010803" pitchFamily="18" charset="0"/>
                <a:cs typeface="Garamond" panose="02020404030301010803" pitchFamily="18" charset="0"/>
              </a:rPr>
              <a:t>terabytes</a:t>
            </a: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 and larger data stores that make a single database effectively prohibitive. In these systems, a distributed database is needed. </a:t>
            </a:r>
            <a:endParaRPr lang="en-US" sz="1200" dirty="0">
              <a:effectLst/>
              <a:latin typeface="Calibri" panose="020F0502020204030204" pitchFamily="34" charset="0"/>
              <a:ea typeface="Calibri" panose="020F0502020204030204" pitchFamily="34" charset="0"/>
            </a:endParaRPr>
          </a:p>
          <a:p>
            <a:endParaRPr lang="en-US"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16</a:t>
            </a:fld>
            <a:endParaRPr lang="en-US"/>
          </a:p>
        </p:txBody>
      </p:sp>
    </p:spTree>
    <p:extLst>
      <p:ext uri="{BB962C8B-B14F-4D97-AF65-F5344CB8AC3E}">
        <p14:creationId xmlns:p14="http://schemas.microsoft.com/office/powerpoint/2010/main" val="2033813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As the data volume grows a distributed database has features to enable the number of storage nodes to be increased. </a:t>
            </a:r>
          </a:p>
          <a:p>
            <a:pPr marL="171450" indent="-171450">
              <a:buFontTx/>
              <a:buChar char="-"/>
            </a:pPr>
            <a:r>
              <a:rPr lang="en-US" dirty="0"/>
              <a:t>As nodes are added or removed, the data across these nodes is rebalanced to ensure that processing and storage capacity of each node is equally utilized.</a:t>
            </a:r>
          </a:p>
          <a:p>
            <a:pPr marL="171450" indent="-171450">
              <a:buFontTx/>
              <a:buChar char="-"/>
            </a:pPr>
            <a:r>
              <a:rPr lang="en-US" dirty="0"/>
              <a:t>Distributed databases promote availability. Since they support replicating the data if one node fails another is available to serve the request.</a:t>
            </a:r>
          </a:p>
          <a:p>
            <a:pPr marL="171450" indent="-171450">
              <a:buFontTx/>
              <a:buChar char="-"/>
            </a:pPr>
            <a:r>
              <a:rPr lang="en-US" dirty="0"/>
              <a:t>However there are tradeoffs. (Consistency)</a:t>
            </a:r>
          </a:p>
        </p:txBody>
      </p:sp>
      <p:sp>
        <p:nvSpPr>
          <p:cNvPr id="4" name="Slide Number Placeholder 3"/>
          <p:cNvSpPr>
            <a:spLocks noGrp="1"/>
          </p:cNvSpPr>
          <p:nvPr>
            <p:ph type="sldNum" sz="quarter" idx="5"/>
          </p:nvPr>
        </p:nvSpPr>
        <p:spPr/>
        <p:txBody>
          <a:bodyPr/>
          <a:lstStyle/>
          <a:p>
            <a:fld id="{6C01410C-A9AF-3C4F-ACCD-6A8F1AFCAAB6}" type="slidenum">
              <a:rPr lang="en-US" smtClean="0"/>
              <a:t>17</a:t>
            </a:fld>
            <a:endParaRPr lang="en-US"/>
          </a:p>
        </p:txBody>
      </p:sp>
    </p:spTree>
    <p:extLst>
      <p:ext uri="{BB962C8B-B14F-4D97-AF65-F5344CB8AC3E}">
        <p14:creationId xmlns:p14="http://schemas.microsoft.com/office/powerpoint/2010/main" val="3241545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SQL Stores: Available from Oracle and IBM. Enable organizations using SQL databases to scale out by storing the data across multiple disks that are queried by multiple database engine replicas. These engines logically appear to the application as a single database.</a:t>
            </a:r>
          </a:p>
          <a:p>
            <a:r>
              <a:rPr lang="en-US" dirty="0"/>
              <a:t>Distributed NoSQL Databases – These have variety of data models and query languages to distribute data across multiple nodes running the database engines each with their own locally attached storage.</a:t>
            </a:r>
          </a:p>
        </p:txBody>
      </p:sp>
      <p:sp>
        <p:nvSpPr>
          <p:cNvPr id="4" name="Slide Number Placeholder 3"/>
          <p:cNvSpPr>
            <a:spLocks noGrp="1"/>
          </p:cNvSpPr>
          <p:nvPr>
            <p:ph type="sldNum" sz="quarter" idx="5"/>
          </p:nvPr>
        </p:nvSpPr>
        <p:spPr/>
        <p:txBody>
          <a:bodyPr/>
          <a:lstStyle/>
          <a:p>
            <a:fld id="{6C01410C-A9AF-3C4F-ACCD-6A8F1AFCAAB6}" type="slidenum">
              <a:rPr lang="en-US" smtClean="0"/>
              <a:t>18</a:t>
            </a:fld>
            <a:endParaRPr lang="en-US"/>
          </a:p>
        </p:txBody>
      </p:sp>
    </p:spTree>
    <p:extLst>
      <p:ext uri="{BB962C8B-B14F-4D97-AF65-F5344CB8AC3E}">
        <p14:creationId xmlns:p14="http://schemas.microsoft.com/office/powerpoint/2010/main" val="1433810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Any realistic system that </a:t>
            </a:r>
            <a:r>
              <a:rPr lang="en-US" sz="1200" dirty="0">
                <a:effectLst/>
                <a:latin typeface="Garamond" panose="02020404030301010803" pitchFamily="18" charset="0"/>
                <a:ea typeface="Garamond" panose="02020404030301010803" pitchFamily="18" charset="0"/>
                <a:cs typeface="Garamond" panose="02020404030301010803" pitchFamily="18" charset="0"/>
              </a:rPr>
              <a:t>you </a:t>
            </a: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need to scale will have many different services that interact to process a request. </a:t>
            </a:r>
          </a:p>
          <a:p>
            <a:pPr marL="171450" indent="-171450">
              <a:buFontTx/>
              <a:buChar char="-"/>
            </a:pPr>
            <a:r>
              <a:rPr lang="en-US" sz="1200" dirty="0">
                <a:solidFill>
                  <a:srgbClr val="000000"/>
                </a:solidFill>
                <a:effectLst/>
                <a:latin typeface="Garamond" panose="02020404030301010803" pitchFamily="18" charset="0"/>
              </a:rPr>
              <a:t>The benefits of stateless, load balanced and cached architecture is that it is possible to extend these core design principles to build a multi tier system.</a:t>
            </a:r>
          </a:p>
          <a:p>
            <a:pPr marL="171450" indent="-171450">
              <a:buFontTx/>
              <a:buChar char="-"/>
            </a:pPr>
            <a:r>
              <a:rPr lang="en-US" sz="1200" dirty="0">
                <a:solidFill>
                  <a:srgbClr val="000000"/>
                </a:solidFill>
                <a:effectLst/>
                <a:latin typeface="Garamond" panose="02020404030301010803" pitchFamily="18" charset="0"/>
              </a:rPr>
              <a:t>The downstream services can be load balanced and cached.</a:t>
            </a: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20</a:t>
            </a:fld>
            <a:endParaRPr lang="en-US"/>
          </a:p>
        </p:txBody>
      </p:sp>
    </p:spTree>
    <p:extLst>
      <p:ext uri="{BB962C8B-B14F-4D97-AF65-F5344CB8AC3E}">
        <p14:creationId xmlns:p14="http://schemas.microsoft.com/office/powerpoint/2010/main" val="3206588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tier has a single application</a:t>
            </a:r>
          </a:p>
        </p:txBody>
      </p:sp>
      <p:sp>
        <p:nvSpPr>
          <p:cNvPr id="4" name="Slide Number Placeholder 3"/>
          <p:cNvSpPr>
            <a:spLocks noGrp="1"/>
          </p:cNvSpPr>
          <p:nvPr>
            <p:ph type="sldNum" sz="quarter" idx="5"/>
          </p:nvPr>
        </p:nvSpPr>
        <p:spPr/>
        <p:txBody>
          <a:bodyPr/>
          <a:lstStyle/>
          <a:p>
            <a:fld id="{6C01410C-A9AF-3C4F-ACCD-6A8F1AFCAAB6}" type="slidenum">
              <a:rPr lang="en-US" smtClean="0"/>
              <a:t>21</a:t>
            </a:fld>
            <a:endParaRPr lang="en-US"/>
          </a:p>
        </p:txBody>
      </p:sp>
    </p:spTree>
    <p:extLst>
      <p:ext uri="{BB962C8B-B14F-4D97-AF65-F5344CB8AC3E}">
        <p14:creationId xmlns:p14="http://schemas.microsoft.com/office/powerpoint/2010/main" val="882930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also show cases having multiple services in a single tier. </a:t>
            </a:r>
          </a:p>
          <a:p>
            <a:pPr marL="171450" indent="-171450">
              <a:buFontTx/>
              <a:buChar char="-"/>
            </a:pPr>
            <a:r>
              <a:rPr lang="en-US" dirty="0"/>
              <a:t>One service for Mobile and another for Desktop, One for different region?</a:t>
            </a:r>
          </a:p>
        </p:txBody>
      </p:sp>
      <p:sp>
        <p:nvSpPr>
          <p:cNvPr id="4" name="Slide Number Placeholder 3"/>
          <p:cNvSpPr>
            <a:spLocks noGrp="1"/>
          </p:cNvSpPr>
          <p:nvPr>
            <p:ph type="sldNum" sz="quarter" idx="5"/>
          </p:nvPr>
        </p:nvSpPr>
        <p:spPr/>
        <p:txBody>
          <a:bodyPr/>
          <a:lstStyle/>
          <a:p>
            <a:fld id="{6C01410C-A9AF-3C4F-ACCD-6A8F1AFCAAB6}" type="slidenum">
              <a:rPr lang="en-US" smtClean="0"/>
              <a:t>22</a:t>
            </a:fld>
            <a:endParaRPr lang="en-US"/>
          </a:p>
        </p:txBody>
      </p:sp>
    </p:spTree>
    <p:extLst>
      <p:ext uri="{BB962C8B-B14F-4D97-AF65-F5344CB8AC3E}">
        <p14:creationId xmlns:p14="http://schemas.microsoft.com/office/powerpoint/2010/main" val="387924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2679481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By breaking each application into multiple independent services, each one of them can be scaled depending on the demand.</a:t>
            </a:r>
          </a:p>
          <a:p>
            <a:pPr marL="171450" indent="-171450">
              <a:buFontTx/>
              <a:buChar char="-"/>
            </a:pPr>
            <a:r>
              <a:rPr lang="en-US" dirty="0"/>
              <a:t>Example: Different number of replicas for Web/Desktop and different for Mobile service.</a:t>
            </a:r>
          </a:p>
        </p:txBody>
      </p:sp>
      <p:sp>
        <p:nvSpPr>
          <p:cNvPr id="4" name="Slide Number Placeholder 3"/>
          <p:cNvSpPr>
            <a:spLocks noGrp="1"/>
          </p:cNvSpPr>
          <p:nvPr>
            <p:ph type="sldNum" sz="quarter" idx="5"/>
          </p:nvPr>
        </p:nvSpPr>
        <p:spPr/>
        <p:txBody>
          <a:bodyPr/>
          <a:lstStyle/>
          <a:p>
            <a:fld id="{6C01410C-A9AF-3C4F-ACCD-6A8F1AFCAAB6}" type="slidenum">
              <a:rPr lang="en-US" smtClean="0"/>
              <a:t>23</a:t>
            </a:fld>
            <a:endParaRPr lang="en-US"/>
          </a:p>
        </p:txBody>
      </p:sp>
    </p:spTree>
    <p:extLst>
      <p:ext uri="{BB962C8B-B14F-4D97-AF65-F5344CB8AC3E}">
        <p14:creationId xmlns:p14="http://schemas.microsoft.com/office/powerpoint/2010/main" val="3776945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24</a:t>
            </a:fld>
            <a:endParaRPr lang="en-US"/>
          </a:p>
        </p:txBody>
      </p:sp>
    </p:spTree>
    <p:extLst>
      <p:ext uri="{BB962C8B-B14F-4D97-AF65-F5344CB8AC3E}">
        <p14:creationId xmlns:p14="http://schemas.microsoft.com/office/powerpoint/2010/main" val="2652559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Some updated need to be persisted immediately. Such as address update to be used immediately on checkout.</a:t>
            </a:r>
          </a:p>
        </p:txBody>
      </p:sp>
      <p:sp>
        <p:nvSpPr>
          <p:cNvPr id="4" name="Slide Number Placeholder 3"/>
          <p:cNvSpPr>
            <a:spLocks noGrp="1"/>
          </p:cNvSpPr>
          <p:nvPr>
            <p:ph type="sldNum" sz="quarter" idx="5"/>
          </p:nvPr>
        </p:nvSpPr>
        <p:spPr/>
        <p:txBody>
          <a:bodyPr/>
          <a:lstStyle/>
          <a:p>
            <a:fld id="{6C01410C-A9AF-3C4F-ACCD-6A8F1AFCAAB6}" type="slidenum">
              <a:rPr lang="en-US" smtClean="0"/>
              <a:t>25</a:t>
            </a:fld>
            <a:endParaRPr lang="en-US"/>
          </a:p>
        </p:txBody>
      </p:sp>
    </p:spTree>
    <p:extLst>
      <p:ext uri="{BB962C8B-B14F-4D97-AF65-F5344CB8AC3E}">
        <p14:creationId xmlns:p14="http://schemas.microsoft.com/office/powerpoint/2010/main" val="20307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With queueing, the server can acknowledge the receipt of the data and concurrently stores it in a queue and responds to the </a:t>
            </a:r>
            <a:r>
              <a:rPr lang="en-US" dirty="0" err="1"/>
              <a:t>requsets</a:t>
            </a:r>
            <a:r>
              <a:rPr lang="en-US" dirty="0"/>
              <a:t>. Distributed queueing platforms can then persist the data eventually.</a:t>
            </a:r>
          </a:p>
        </p:txBody>
      </p:sp>
      <p:sp>
        <p:nvSpPr>
          <p:cNvPr id="4" name="Slide Number Placeholder 3"/>
          <p:cNvSpPr>
            <a:spLocks noGrp="1"/>
          </p:cNvSpPr>
          <p:nvPr>
            <p:ph type="sldNum" sz="quarter" idx="5"/>
          </p:nvPr>
        </p:nvSpPr>
        <p:spPr/>
        <p:txBody>
          <a:bodyPr/>
          <a:lstStyle/>
          <a:p>
            <a:fld id="{6C01410C-A9AF-3C4F-ACCD-6A8F1AFCAAB6}" type="slidenum">
              <a:rPr lang="en-US" smtClean="0"/>
              <a:t>26</a:t>
            </a:fld>
            <a:endParaRPr lang="en-US"/>
          </a:p>
        </p:txBody>
      </p:sp>
    </p:spTree>
    <p:extLst>
      <p:ext uri="{BB962C8B-B14F-4D97-AF65-F5344CB8AC3E}">
        <p14:creationId xmlns:p14="http://schemas.microsoft.com/office/powerpoint/2010/main" val="2027748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27</a:t>
            </a:fld>
            <a:endParaRPr lang="en-US"/>
          </a:p>
        </p:txBody>
      </p:sp>
    </p:spTree>
    <p:extLst>
      <p:ext uri="{BB962C8B-B14F-4D97-AF65-F5344CB8AC3E}">
        <p14:creationId xmlns:p14="http://schemas.microsoft.com/office/powerpoint/2010/main" val="3218334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28</a:t>
            </a:fld>
            <a:endParaRPr lang="en-US"/>
          </a:p>
        </p:txBody>
      </p:sp>
    </p:spTree>
    <p:extLst>
      <p:ext uri="{BB962C8B-B14F-4D97-AF65-F5344CB8AC3E}">
        <p14:creationId xmlns:p14="http://schemas.microsoft.com/office/powerpoint/2010/main" val="862296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29</a:t>
            </a:fld>
            <a:endParaRPr lang="en-US"/>
          </a:p>
        </p:txBody>
      </p:sp>
    </p:spTree>
    <p:extLst>
      <p:ext uri="{BB962C8B-B14F-4D97-AF65-F5344CB8AC3E}">
        <p14:creationId xmlns:p14="http://schemas.microsoft.com/office/powerpoint/2010/main" val="239457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systems start small and grow based on their success</a:t>
            </a:r>
          </a:p>
          <a:p>
            <a:r>
              <a:rPr lang="en-US" dirty="0"/>
              <a:t>YAGNI – You Aren’t </a:t>
            </a:r>
            <a:r>
              <a:rPr lang="en-US" dirty="0" err="1"/>
              <a:t>Gonna</a:t>
            </a:r>
            <a:r>
              <a:rPr lang="en-US" dirty="0"/>
              <a:t> Need It</a:t>
            </a:r>
          </a:p>
        </p:txBody>
      </p:sp>
      <p:sp>
        <p:nvSpPr>
          <p:cNvPr id="4" name="Slide Number Placeholder 3"/>
          <p:cNvSpPr>
            <a:spLocks noGrp="1"/>
          </p:cNvSpPr>
          <p:nvPr>
            <p:ph type="sldNum" sz="quarter" idx="5"/>
          </p:nvPr>
        </p:nvSpPr>
        <p:spPr/>
        <p:txBody>
          <a:bodyPr/>
          <a:lstStyle/>
          <a:p>
            <a:fld id="{6C01410C-A9AF-3C4F-ACCD-6A8F1AFCAAB6}" type="slidenum">
              <a:rPr lang="en-US" smtClean="0"/>
              <a:t>3</a:t>
            </a:fld>
            <a:endParaRPr lang="en-US"/>
          </a:p>
        </p:txBody>
      </p:sp>
    </p:spTree>
    <p:extLst>
      <p:ext uri="{BB962C8B-B14F-4D97-AF65-F5344CB8AC3E}">
        <p14:creationId xmlns:p14="http://schemas.microsoft.com/office/powerpoint/2010/main" val="3241653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typical simple software architecture for a starter system which resembles closely to when you use rapid application development frameworks.</a:t>
            </a:r>
          </a:p>
          <a:p>
            <a:pPr marL="171450" indent="-171450">
              <a:buFontTx/>
              <a:buChar char="-"/>
            </a:pPr>
            <a:r>
              <a:rPr lang="en-US" dirty="0"/>
              <a:t>It comprises of Client Tier, service tier and database tier.</a:t>
            </a:r>
          </a:p>
          <a:p>
            <a:pPr marL="171450" indent="-171450">
              <a:buFontTx/>
              <a:buChar char="-"/>
            </a:pPr>
            <a:r>
              <a:rPr lang="en-US" dirty="0"/>
              <a:t>Some frameworks have inbuilt MVC which generate a lot of boiler plate code.</a:t>
            </a:r>
          </a:p>
          <a:p>
            <a:r>
              <a:rPr lang="en-US" dirty="0"/>
              <a:t>Some frameworks provide you with a model view controller and a mapper which generates queries.</a:t>
            </a:r>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216256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Application Server in detail</a:t>
            </a:r>
          </a:p>
          <a:p>
            <a:pPr marL="628650" lvl="1" indent="-171450">
              <a:buFontTx/>
              <a:buChar char="-"/>
            </a:pPr>
            <a:r>
              <a:rPr lang="en-US" dirty="0"/>
              <a:t>It runs code which supports an API that clients use to send HTTP requests to.</a:t>
            </a:r>
          </a:p>
          <a:p>
            <a:pPr marL="628650" lvl="1" indent="-171450">
              <a:buFontTx/>
              <a:buChar char="-"/>
            </a:pPr>
            <a:r>
              <a:rPr lang="en-US" dirty="0"/>
              <a:t>Upon receipt the service executes the code for that API. The business logic of that API might require it to read from or write to a DB.</a:t>
            </a:r>
          </a:p>
          <a:p>
            <a:pPr marL="628650" lvl="1" indent="-171450">
              <a:buFontTx/>
              <a:buChar char="-"/>
            </a:pPr>
            <a:r>
              <a:rPr lang="en-US" dirty="0"/>
              <a:t>The application service code exploits the server’s execution environment that enables multiple requests from multiple users to be processed </a:t>
            </a:r>
            <a:r>
              <a:rPr lang="en-US" dirty="0" err="1"/>
              <a:t>simultaenously</a:t>
            </a:r>
            <a:r>
              <a:rPr lang="en-US" dirty="0"/>
              <a:t>. </a:t>
            </a:r>
          </a:p>
          <a:p>
            <a:pPr marL="628650" lvl="1" indent="-171450">
              <a:buFontTx/>
              <a:buChar char="-"/>
            </a:pPr>
            <a:r>
              <a:rPr lang="en-US" dirty="0"/>
              <a:t>When the API finishes its execution, it returns the result to the client.</a:t>
            </a:r>
          </a:p>
          <a:p>
            <a:pPr marL="171450" indent="-171450">
              <a:buFontTx/>
              <a:buChar char="-"/>
            </a:pPr>
            <a:r>
              <a:rPr lang="en-US" dirty="0"/>
              <a:t>Execution environment such as JEE/Spring for java and flask for python.</a:t>
            </a:r>
          </a:p>
          <a:p>
            <a:pPr marL="171450" indent="-171450">
              <a:buFontTx/>
              <a:buChar char="-"/>
            </a:pPr>
            <a:r>
              <a:rPr lang="en-US" dirty="0"/>
              <a:t>Okay with low loads, but what if the load keeps growing.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Usually results in a monolithic architecture</a:t>
            </a:r>
          </a:p>
          <a:p>
            <a:pPr marL="171450" indent="-171450">
              <a:buFontTx/>
              <a:buChar char="-"/>
            </a:pPr>
            <a:r>
              <a:rPr lang="en-US" dirty="0"/>
              <a:t>Which is difficult to modify.</a:t>
            </a:r>
          </a:p>
        </p:txBody>
      </p:sp>
      <p:sp>
        <p:nvSpPr>
          <p:cNvPr id="4" name="Slide Number Placeholder 3"/>
          <p:cNvSpPr>
            <a:spLocks noGrp="1"/>
          </p:cNvSpPr>
          <p:nvPr>
            <p:ph type="sldNum" sz="quarter" idx="5"/>
          </p:nvPr>
        </p:nvSpPr>
        <p:spPr/>
        <p:txBody>
          <a:bodyPr/>
          <a:lstStyle/>
          <a:p>
            <a:fld id="{6C01410C-A9AF-3C4F-ACCD-6A8F1AFCAAB6}" type="slidenum">
              <a:rPr lang="en-US" smtClean="0"/>
              <a:t>5</a:t>
            </a:fld>
            <a:endParaRPr lang="en-US"/>
          </a:p>
        </p:txBody>
      </p:sp>
    </p:spTree>
    <p:extLst>
      <p:ext uri="{BB962C8B-B14F-4D97-AF65-F5344CB8AC3E}">
        <p14:creationId xmlns:p14="http://schemas.microsoft.com/office/powerpoint/2010/main" val="4195016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first strategy to support growing loads is to scale up.</a:t>
            </a:r>
          </a:p>
          <a:p>
            <a:pPr marL="171450" indent="-171450">
              <a:buFontTx/>
              <a:buChar char="-"/>
            </a:pP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For example, if your application  is running on AWS, you might upgrade your server from a modest t3.xlarge instance with 4 (virtual) CPUs and 16GBs of memory to a t3.2xlarge instance which doubles the number of CPUs and memory available for the application. </a:t>
            </a:r>
          </a:p>
        </p:txBody>
      </p:sp>
      <p:sp>
        <p:nvSpPr>
          <p:cNvPr id="4" name="Slide Number Placeholder 3"/>
          <p:cNvSpPr>
            <a:spLocks noGrp="1"/>
          </p:cNvSpPr>
          <p:nvPr>
            <p:ph type="sldNum" sz="quarter" idx="5"/>
          </p:nvPr>
        </p:nvSpPr>
        <p:spPr/>
        <p:txBody>
          <a:bodyPr/>
          <a:lstStyle/>
          <a:p>
            <a:fld id="{6C01410C-A9AF-3C4F-ACCD-6A8F1AFCAAB6}" type="slidenum">
              <a:rPr lang="en-US" smtClean="0"/>
              <a:t>6</a:t>
            </a:fld>
            <a:endParaRPr lang="en-US"/>
          </a:p>
        </p:txBody>
      </p:sp>
    </p:spTree>
    <p:extLst>
      <p:ext uri="{BB962C8B-B14F-4D97-AF65-F5344CB8AC3E}">
        <p14:creationId xmlns:p14="http://schemas.microsoft.com/office/powerpoint/2010/main" val="159016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Digress to monoliths vs microservices for this slide.</a:t>
            </a:r>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2314641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Scaling out requires replicating a service to multiple nodes.</a:t>
            </a:r>
          </a:p>
          <a:p>
            <a:pPr marL="171450" indent="-171450">
              <a:buFontTx/>
              <a:buChar char="-"/>
            </a:pPr>
            <a:r>
              <a:rPr lang="en-US" dirty="0"/>
              <a:t>Requests from clients are distributed across those replicas.</a:t>
            </a:r>
          </a:p>
          <a:p>
            <a:pPr marL="171450" indent="-171450">
              <a:buFontTx/>
              <a:buChar char="-"/>
            </a:pPr>
            <a:r>
              <a:rPr lang="en-US" dirty="0"/>
              <a:t>If there are N replicas each node processes (Number of requests/N) requests.</a:t>
            </a:r>
          </a:p>
        </p:txBody>
      </p:sp>
      <p:sp>
        <p:nvSpPr>
          <p:cNvPr id="4" name="Slide Number Placeholder 3"/>
          <p:cNvSpPr>
            <a:spLocks noGrp="1"/>
          </p:cNvSpPr>
          <p:nvPr>
            <p:ph type="sldNum" sz="quarter" idx="5"/>
          </p:nvPr>
        </p:nvSpPr>
        <p:spPr/>
        <p:txBody>
          <a:bodyPr/>
          <a:lstStyle/>
          <a:p>
            <a:fld id="{6C01410C-A9AF-3C4F-ACCD-6A8F1AFCAAB6}" type="slidenum">
              <a:rPr lang="en-US" smtClean="0"/>
              <a:t>9</a:t>
            </a:fld>
            <a:endParaRPr lang="en-US"/>
          </a:p>
        </p:txBody>
      </p:sp>
    </p:spTree>
    <p:extLst>
      <p:ext uri="{BB962C8B-B14F-4D97-AF65-F5344CB8AC3E}">
        <p14:creationId xmlns:p14="http://schemas.microsoft.com/office/powerpoint/2010/main" val="208977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Proxy (Forward Proxy) - A forward proxy accepts connections from computers on a private network and forwards those requests to the public internet. It is the single point of exit for subnet users who want to access resources outside of their private network.</a:t>
            </a:r>
          </a:p>
          <a:p>
            <a:pPr marL="171450" indent="-171450">
              <a:buFont typeface="Arial" panose="020B0604020202020204" pitchFamily="34" charset="0"/>
              <a:buChar char="•"/>
            </a:pPr>
            <a:r>
              <a:rPr lang="en-US" dirty="0"/>
              <a:t>Protect their identity</a:t>
            </a:r>
          </a:p>
          <a:p>
            <a:pPr marL="171450" indent="-171450">
              <a:buFont typeface="Arial" panose="020B0604020202020204" pitchFamily="34" charset="0"/>
              <a:buChar char="•"/>
            </a:pPr>
            <a:r>
              <a:rPr lang="en-US" dirty="0"/>
              <a:t>Block access to certain content</a:t>
            </a:r>
          </a:p>
          <a:p>
            <a:r>
              <a:rPr lang="en-US" dirty="0"/>
              <a:t>Reverse Proxy - The reverse proxy acts as a single point of entry for external systems to access resources on a private subnet. It accepts the request forwards it to one of the servers and returns a response as if the proxy had returned it.</a:t>
            </a:r>
          </a:p>
          <a:p>
            <a:pPr marL="171450" indent="-171450">
              <a:buFont typeface="Arial" panose="020B0604020202020204" pitchFamily="34" charset="0"/>
              <a:buChar char="•"/>
            </a:pPr>
            <a:r>
              <a:rPr lang="en-US" dirty="0"/>
              <a:t>Load balancing</a:t>
            </a:r>
          </a:p>
          <a:p>
            <a:pPr marL="171450" indent="-171450">
              <a:buFont typeface="Arial" panose="020B0604020202020204" pitchFamily="34" charset="0"/>
              <a:buChar char="•"/>
            </a:pPr>
            <a:r>
              <a:rPr lang="en-US" dirty="0"/>
              <a:t>Caching</a:t>
            </a:r>
          </a:p>
          <a:p>
            <a:pPr marL="171450" indent="-171450">
              <a:buFont typeface="Arial" panose="020B0604020202020204" pitchFamily="34" charset="0"/>
              <a:buChar char="•"/>
            </a:pPr>
            <a:r>
              <a:rPr lang="en-US" dirty="0"/>
              <a:t>Security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342026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1/20/23</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1/20/23</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1/20/23</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1/20/23</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1/20/23</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1/20/23</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1/20/23</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1/20/23</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1/20/23</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1/20/23</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1/20/23</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1/20/23</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1/20/23</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1/20/23</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1/20/23</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1/20/23</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1/20/23</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1/20/23</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1/20/23</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1/20/23</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1/20/23</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1/20/23</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1/20/23</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1/20/23</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NonStop_(server_computers)"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fontScale="85000" lnSpcReduction="20000"/>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p>
          <a:p>
            <a:pPr algn="ctr" eaLnBrk="1" hangingPunct="1">
              <a:buNone/>
            </a:pPr>
            <a:endParaRPr lang="en-US" b="1" dirty="0">
              <a:latin typeface="Arial Narrow"/>
              <a:cs typeface="Arial Narrow"/>
            </a:endParaRPr>
          </a:p>
          <a:p>
            <a:pPr algn="ctr" eaLnBrk="1" hangingPunct="1">
              <a:buFont typeface="Arial" charset="0"/>
              <a:buNone/>
            </a:pP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A5F8-3B7D-4745-9D0B-7BF28676CD49}"/>
              </a:ext>
            </a:extLst>
          </p:cNvPr>
          <p:cNvSpPr>
            <a:spLocks noGrp="1"/>
          </p:cNvSpPr>
          <p:nvPr>
            <p:ph type="title"/>
          </p:nvPr>
        </p:nvSpPr>
        <p:spPr/>
        <p:txBody>
          <a:bodyPr/>
          <a:lstStyle/>
          <a:p>
            <a:r>
              <a:rPr lang="en-US" dirty="0"/>
              <a:t>Scale Out</a:t>
            </a:r>
          </a:p>
        </p:txBody>
      </p:sp>
      <p:sp>
        <p:nvSpPr>
          <p:cNvPr id="3" name="Content Placeholder 2">
            <a:extLst>
              <a:ext uri="{FF2B5EF4-FFF2-40B4-BE49-F238E27FC236}">
                <a16:creationId xmlns:a16="http://schemas.microsoft.com/office/drawing/2014/main" id="{17A4E4C5-AFBB-CB48-B918-53FA4EE9A79D}"/>
              </a:ext>
            </a:extLst>
          </p:cNvPr>
          <p:cNvSpPr>
            <a:spLocks noGrp="1"/>
          </p:cNvSpPr>
          <p:nvPr>
            <p:ph idx="1"/>
          </p:nvPr>
        </p:nvSpPr>
        <p:spPr/>
        <p:txBody>
          <a:bodyPr/>
          <a:lstStyle/>
          <a:p>
            <a:r>
              <a:rPr lang="en-US" dirty="0"/>
              <a:t>Proxy (Forward)</a:t>
            </a:r>
          </a:p>
          <a:p>
            <a:r>
              <a:rPr lang="en-US" dirty="0"/>
              <a:t>Reverse Proxy</a:t>
            </a:r>
          </a:p>
        </p:txBody>
      </p:sp>
      <p:pic>
        <p:nvPicPr>
          <p:cNvPr id="4" name="Picture 3">
            <a:extLst>
              <a:ext uri="{FF2B5EF4-FFF2-40B4-BE49-F238E27FC236}">
                <a16:creationId xmlns:a16="http://schemas.microsoft.com/office/drawing/2014/main" id="{24CC7E32-0977-8343-80A6-4A1D4202E878}"/>
              </a:ext>
            </a:extLst>
          </p:cNvPr>
          <p:cNvPicPr>
            <a:picLocks noChangeAspect="1"/>
          </p:cNvPicPr>
          <p:nvPr/>
        </p:nvPicPr>
        <p:blipFill>
          <a:blip r:embed="rId3"/>
          <a:stretch>
            <a:fillRect/>
          </a:stretch>
        </p:blipFill>
        <p:spPr>
          <a:xfrm>
            <a:off x="3666967" y="1349829"/>
            <a:ext cx="6288547" cy="4873625"/>
          </a:xfrm>
          <a:prstGeom prst="rect">
            <a:avLst/>
          </a:prstGeom>
        </p:spPr>
      </p:pic>
    </p:spTree>
    <p:extLst>
      <p:ext uri="{BB962C8B-B14F-4D97-AF65-F5344CB8AC3E}">
        <p14:creationId xmlns:p14="http://schemas.microsoft.com/office/powerpoint/2010/main" val="34761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E77B-5B5D-D742-8E3A-550FDC97BE66}"/>
              </a:ext>
            </a:extLst>
          </p:cNvPr>
          <p:cNvSpPr>
            <a:spLocks noGrp="1"/>
          </p:cNvSpPr>
          <p:nvPr>
            <p:ph type="title"/>
          </p:nvPr>
        </p:nvSpPr>
        <p:spPr/>
        <p:txBody>
          <a:bodyPr/>
          <a:lstStyle/>
          <a:p>
            <a:r>
              <a:rPr lang="en-US" dirty="0"/>
              <a:t>Scale Out</a:t>
            </a:r>
          </a:p>
        </p:txBody>
      </p:sp>
      <p:sp>
        <p:nvSpPr>
          <p:cNvPr id="3" name="Content Placeholder 2">
            <a:extLst>
              <a:ext uri="{FF2B5EF4-FFF2-40B4-BE49-F238E27FC236}">
                <a16:creationId xmlns:a16="http://schemas.microsoft.com/office/drawing/2014/main" id="{E164F03C-17D2-A94C-BBB1-8C4055D5CC9D}"/>
              </a:ext>
            </a:extLst>
          </p:cNvPr>
          <p:cNvSpPr>
            <a:spLocks noGrp="1"/>
          </p:cNvSpPr>
          <p:nvPr>
            <p:ph idx="1"/>
          </p:nvPr>
        </p:nvSpPr>
        <p:spPr/>
        <p:txBody>
          <a:bodyPr/>
          <a:lstStyle/>
          <a:p>
            <a:r>
              <a:rPr lang="en-US" dirty="0"/>
              <a:t>Load Balancer</a:t>
            </a:r>
          </a:p>
          <a:p>
            <a:pPr lvl="1"/>
            <a:r>
              <a:rPr lang="en-US" dirty="0"/>
              <a:t>Distributes requests across available services</a:t>
            </a:r>
          </a:p>
          <a:p>
            <a:pPr lvl="1"/>
            <a:r>
              <a:rPr lang="en-US" dirty="0"/>
              <a:t>Load balancing policy (e.g. round robin)</a:t>
            </a:r>
          </a:p>
          <a:p>
            <a:r>
              <a:rPr lang="en-US" dirty="0"/>
              <a:t>Stateless services</a:t>
            </a:r>
          </a:p>
          <a:p>
            <a:pPr lvl="1"/>
            <a:r>
              <a:rPr lang="en-US" dirty="0"/>
              <a:t>Each request must be self-contained so load balancer can choose any service</a:t>
            </a:r>
          </a:p>
          <a:p>
            <a:pPr lvl="1"/>
            <a:r>
              <a:rPr lang="en-US" dirty="0"/>
              <a:t>Any session state must be stored external to a service</a:t>
            </a:r>
          </a:p>
          <a:p>
            <a:pPr lvl="2"/>
            <a:r>
              <a:rPr lang="en-US" dirty="0"/>
              <a:t>Example :- last page visited, shopping cart, session state</a:t>
            </a:r>
          </a:p>
          <a:p>
            <a:pPr lvl="1"/>
            <a:endParaRPr lang="en-US" dirty="0"/>
          </a:p>
          <a:p>
            <a:pPr lvl="1"/>
            <a:endParaRPr lang="en-US" dirty="0"/>
          </a:p>
        </p:txBody>
      </p:sp>
      <p:pic>
        <p:nvPicPr>
          <p:cNvPr id="1026" name="Picture 2" descr="Round-Robin Databases - M2M / IoT Integration Platform">
            <a:extLst>
              <a:ext uri="{FF2B5EF4-FFF2-40B4-BE49-F238E27FC236}">
                <a16:creationId xmlns:a16="http://schemas.microsoft.com/office/drawing/2014/main" id="{39A347FE-3A50-9446-A080-A67C98001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6399" y="21477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62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B999-4BE9-2142-A961-A982C525B3AE}"/>
              </a:ext>
            </a:extLst>
          </p:cNvPr>
          <p:cNvSpPr>
            <a:spLocks noGrp="1"/>
          </p:cNvSpPr>
          <p:nvPr>
            <p:ph type="title"/>
          </p:nvPr>
        </p:nvSpPr>
        <p:spPr/>
        <p:txBody>
          <a:bodyPr/>
          <a:lstStyle/>
          <a:p>
            <a:r>
              <a:rPr lang="en-US" dirty="0"/>
              <a:t>Scale Out</a:t>
            </a:r>
          </a:p>
        </p:txBody>
      </p:sp>
      <p:sp>
        <p:nvSpPr>
          <p:cNvPr id="3" name="Content Placeholder 2">
            <a:extLst>
              <a:ext uri="{FF2B5EF4-FFF2-40B4-BE49-F238E27FC236}">
                <a16:creationId xmlns:a16="http://schemas.microsoft.com/office/drawing/2014/main" id="{D08DEEB9-38A8-D348-B6B9-B8D2F94D1605}"/>
              </a:ext>
            </a:extLst>
          </p:cNvPr>
          <p:cNvSpPr>
            <a:spLocks noGrp="1"/>
          </p:cNvSpPr>
          <p:nvPr>
            <p:ph idx="1"/>
          </p:nvPr>
        </p:nvSpPr>
        <p:spPr/>
        <p:txBody>
          <a:bodyPr/>
          <a:lstStyle/>
          <a:p>
            <a:r>
              <a:rPr lang="en-US" dirty="0"/>
              <a:t>Advantages</a:t>
            </a:r>
          </a:p>
          <a:p>
            <a:pPr lvl="1"/>
            <a:r>
              <a:rPr lang="en-US" sz="2400" dirty="0"/>
              <a:t>Add new (virtual) services to handle increased request loads</a:t>
            </a:r>
          </a:p>
          <a:p>
            <a:pPr lvl="2"/>
            <a:r>
              <a:rPr lang="en-US" dirty="0"/>
              <a:t>As latencies rise, just deploy another server instance.</a:t>
            </a:r>
          </a:p>
          <a:p>
            <a:pPr lvl="2"/>
            <a:r>
              <a:rPr lang="en-US" dirty="0"/>
              <a:t>Requires no code changes</a:t>
            </a:r>
          </a:p>
          <a:p>
            <a:pPr lvl="2"/>
            <a:r>
              <a:rPr lang="en-US" dirty="0"/>
              <a:t>just pay for the hardware deployed </a:t>
            </a:r>
          </a:p>
          <a:p>
            <a:pPr lvl="1"/>
            <a:r>
              <a:rPr lang="en-US" sz="2400" dirty="0"/>
              <a:t>Availability: If a service fails, the requests it is processing will be lost</a:t>
            </a:r>
          </a:p>
          <a:p>
            <a:pPr lvl="1"/>
            <a:r>
              <a:rPr lang="en-US" sz="2400" dirty="0"/>
              <a:t>Failed service manages no session state, </a:t>
            </a:r>
          </a:p>
          <a:p>
            <a:pPr lvl="2"/>
            <a:r>
              <a:rPr lang="en-US" dirty="0"/>
              <a:t>requests can be simply reissued by the client and sent to another service instance for processing</a:t>
            </a:r>
          </a:p>
          <a:p>
            <a:pPr lvl="1"/>
            <a:endParaRPr lang="en-US" dirty="0"/>
          </a:p>
        </p:txBody>
      </p:sp>
    </p:spTree>
    <p:extLst>
      <p:ext uri="{BB962C8B-B14F-4D97-AF65-F5344CB8AC3E}">
        <p14:creationId xmlns:p14="http://schemas.microsoft.com/office/powerpoint/2010/main" val="3560540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28E8F-4749-5947-BAE2-C798CC4839C2}"/>
              </a:ext>
            </a:extLst>
          </p:cNvPr>
          <p:cNvSpPr>
            <a:spLocks noGrp="1"/>
          </p:cNvSpPr>
          <p:nvPr>
            <p:ph type="title"/>
          </p:nvPr>
        </p:nvSpPr>
        <p:spPr/>
        <p:txBody>
          <a:bodyPr/>
          <a:lstStyle/>
          <a:p>
            <a:r>
              <a:rPr lang="en-US" dirty="0"/>
              <a:t>Scale Out</a:t>
            </a:r>
          </a:p>
        </p:txBody>
      </p:sp>
      <p:sp>
        <p:nvSpPr>
          <p:cNvPr id="3" name="Content Placeholder 2">
            <a:extLst>
              <a:ext uri="{FF2B5EF4-FFF2-40B4-BE49-F238E27FC236}">
                <a16:creationId xmlns:a16="http://schemas.microsoft.com/office/drawing/2014/main" id="{43930BAC-CDEB-374B-A657-03200911B95B}"/>
              </a:ext>
            </a:extLst>
          </p:cNvPr>
          <p:cNvSpPr>
            <a:spLocks noGrp="1"/>
          </p:cNvSpPr>
          <p:nvPr>
            <p:ph idx="1"/>
          </p:nvPr>
        </p:nvSpPr>
        <p:spPr/>
        <p:txBody>
          <a:bodyPr>
            <a:normAutofit/>
          </a:bodyPr>
          <a:lstStyle/>
          <a:p>
            <a:r>
              <a:rPr lang="en-US" sz="2400" dirty="0"/>
              <a:t>Adding new service instances gives increased capacity</a:t>
            </a:r>
          </a:p>
          <a:p>
            <a:r>
              <a:rPr lang="en-US" sz="2400" dirty="0"/>
              <a:t>Eventually increased capacity will overload the database</a:t>
            </a:r>
          </a:p>
          <a:p>
            <a:r>
              <a:rPr lang="en-US" sz="2400" dirty="0"/>
              <a:t>Slow queries will mean longer response times </a:t>
            </a:r>
          </a:p>
          <a:p>
            <a:r>
              <a:rPr lang="en-US" sz="2400" dirty="0"/>
              <a:t>If overload continues, some system component will fail due to resource exhaustion </a:t>
            </a:r>
          </a:p>
          <a:p>
            <a:pPr lvl="1"/>
            <a:r>
              <a:rPr lang="en-US" sz="2400" dirty="0"/>
              <a:t>clients will see exceptions and request timeouts</a:t>
            </a:r>
          </a:p>
          <a:p>
            <a:r>
              <a:rPr lang="en-US" sz="2400" dirty="0"/>
              <a:t>Need to remove </a:t>
            </a:r>
            <a:r>
              <a:rPr lang="en-US" sz="2400" b="1" dirty="0"/>
              <a:t>database bottleneck</a:t>
            </a:r>
            <a:endParaRPr lang="en-US" sz="2400" dirty="0"/>
          </a:p>
        </p:txBody>
      </p:sp>
    </p:spTree>
    <p:extLst>
      <p:ext uri="{BB962C8B-B14F-4D97-AF65-F5344CB8AC3E}">
        <p14:creationId xmlns:p14="http://schemas.microsoft.com/office/powerpoint/2010/main" val="3285160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4EEF-CE4F-E546-928E-A1B323DF6C9A}"/>
              </a:ext>
            </a:extLst>
          </p:cNvPr>
          <p:cNvSpPr>
            <a:spLocks noGrp="1"/>
          </p:cNvSpPr>
          <p:nvPr>
            <p:ph type="title"/>
          </p:nvPr>
        </p:nvSpPr>
        <p:spPr/>
        <p:txBody>
          <a:bodyPr/>
          <a:lstStyle/>
          <a:p>
            <a:r>
              <a:rPr lang="en-US" dirty="0"/>
              <a:t>Scale Up Database</a:t>
            </a:r>
          </a:p>
        </p:txBody>
      </p:sp>
      <p:sp>
        <p:nvSpPr>
          <p:cNvPr id="3" name="Content Placeholder 2">
            <a:extLst>
              <a:ext uri="{FF2B5EF4-FFF2-40B4-BE49-F238E27FC236}">
                <a16:creationId xmlns:a16="http://schemas.microsoft.com/office/drawing/2014/main" id="{8925D66E-D4B1-6F4E-A7B0-AB2E58A27B93}"/>
              </a:ext>
            </a:extLst>
          </p:cNvPr>
          <p:cNvSpPr>
            <a:spLocks noGrp="1"/>
          </p:cNvSpPr>
          <p:nvPr>
            <p:ph idx="1"/>
          </p:nvPr>
        </p:nvSpPr>
        <p:spPr/>
        <p:txBody>
          <a:bodyPr>
            <a:normAutofit/>
          </a:bodyPr>
          <a:lstStyle/>
          <a:p>
            <a:r>
              <a:rPr lang="en-US" sz="2400" dirty="0"/>
              <a:t>Simple to scale up but the problem of </a:t>
            </a:r>
            <a:r>
              <a:rPr lang="en-US" sz="2400" dirty="0" err="1"/>
              <a:t>SPoF</a:t>
            </a:r>
            <a:r>
              <a:rPr lang="en-US" sz="2400" dirty="0"/>
              <a:t> still persists.</a:t>
            </a:r>
          </a:p>
          <a:p>
            <a:r>
              <a:rPr lang="en-US" sz="2400" dirty="0"/>
              <a:t>GCP can provision a SQL database on 96 vCPUs, 624GB of memory, 30TBs of disk and can support 4000 connections. </a:t>
            </a:r>
          </a:p>
          <a:p>
            <a:r>
              <a:rPr lang="en-US" sz="2400" dirty="0"/>
              <a:t>Cost between $6K and $16K per year.</a:t>
            </a:r>
          </a:p>
          <a:p>
            <a:r>
              <a:rPr lang="en-US" sz="2400" dirty="0"/>
              <a:t>How can we improve?</a:t>
            </a:r>
          </a:p>
        </p:txBody>
      </p:sp>
    </p:spTree>
    <p:extLst>
      <p:ext uri="{BB962C8B-B14F-4D97-AF65-F5344CB8AC3E}">
        <p14:creationId xmlns:p14="http://schemas.microsoft.com/office/powerpoint/2010/main" val="882713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D8D7-50DA-134D-8670-D47351B5C28A}"/>
              </a:ext>
            </a:extLst>
          </p:cNvPr>
          <p:cNvSpPr>
            <a:spLocks noGrp="1"/>
          </p:cNvSpPr>
          <p:nvPr>
            <p:ph type="title"/>
          </p:nvPr>
        </p:nvSpPr>
        <p:spPr/>
        <p:txBody>
          <a:bodyPr/>
          <a:lstStyle/>
          <a:p>
            <a:r>
              <a:rPr lang="en-US" dirty="0"/>
              <a:t>Caching</a:t>
            </a:r>
          </a:p>
        </p:txBody>
      </p:sp>
      <p:sp>
        <p:nvSpPr>
          <p:cNvPr id="3" name="Content Placeholder 2">
            <a:extLst>
              <a:ext uri="{FF2B5EF4-FFF2-40B4-BE49-F238E27FC236}">
                <a16:creationId xmlns:a16="http://schemas.microsoft.com/office/drawing/2014/main" id="{CB9D3ABA-FF47-7B4F-9B47-0CD2E5A106C7}"/>
              </a:ext>
            </a:extLst>
          </p:cNvPr>
          <p:cNvSpPr>
            <a:spLocks noGrp="1"/>
          </p:cNvSpPr>
          <p:nvPr>
            <p:ph idx="1"/>
          </p:nvPr>
        </p:nvSpPr>
        <p:spPr/>
        <p:txBody>
          <a:bodyPr/>
          <a:lstStyle/>
          <a:p>
            <a:r>
              <a:rPr lang="en-US" dirty="0"/>
              <a:t>Avoid using the database!!</a:t>
            </a:r>
          </a:p>
          <a:p>
            <a:r>
              <a:rPr lang="en-US" dirty="0"/>
              <a:t>Employ distributed caching in the service tier</a:t>
            </a:r>
          </a:p>
          <a:p>
            <a:r>
              <a:rPr lang="en-US" dirty="0"/>
              <a:t>Caches store commonly accessed database results in memory </a:t>
            </a:r>
          </a:p>
          <a:p>
            <a:r>
              <a:rPr lang="en-US" dirty="0"/>
              <a:t>Can be </a:t>
            </a:r>
            <a:r>
              <a:rPr lang="en-US" b="1" dirty="0"/>
              <a:t>quickly</a:t>
            </a:r>
            <a:r>
              <a:rPr lang="en-US" dirty="0"/>
              <a:t> retrieved without database access</a:t>
            </a:r>
          </a:p>
          <a:p>
            <a:r>
              <a:rPr lang="en-US" dirty="0"/>
              <a:t>Distributed caches such as a </a:t>
            </a:r>
            <a:r>
              <a:rPr lang="en-US" b="1" dirty="0"/>
              <a:t>Redis</a:t>
            </a:r>
            <a:r>
              <a:rPr lang="en-US" dirty="0"/>
              <a:t> or </a:t>
            </a:r>
            <a:r>
              <a:rPr lang="en-US" b="1" dirty="0" err="1"/>
              <a:t>memcached</a:t>
            </a:r>
            <a:r>
              <a:rPr lang="en-US" dirty="0"/>
              <a:t>  widely used</a:t>
            </a:r>
          </a:p>
          <a:p>
            <a:pPr lvl="1"/>
            <a:r>
              <a:rPr lang="en-US" dirty="0"/>
              <a:t>Essentially distributed Key-Value stores with very simple APIs. </a:t>
            </a:r>
          </a:p>
        </p:txBody>
      </p:sp>
    </p:spTree>
    <p:extLst>
      <p:ext uri="{BB962C8B-B14F-4D97-AF65-F5344CB8AC3E}">
        <p14:creationId xmlns:p14="http://schemas.microsoft.com/office/powerpoint/2010/main" val="1153438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E7AD-F3C7-E942-867A-D7D92AFFAE6A}"/>
              </a:ext>
            </a:extLst>
          </p:cNvPr>
          <p:cNvSpPr>
            <a:spLocks noGrp="1"/>
          </p:cNvSpPr>
          <p:nvPr>
            <p:ph type="title"/>
          </p:nvPr>
        </p:nvSpPr>
        <p:spPr/>
        <p:txBody>
          <a:bodyPr/>
          <a:lstStyle/>
          <a:p>
            <a:r>
              <a:rPr lang="en-US" dirty="0"/>
              <a:t>Caching</a:t>
            </a:r>
          </a:p>
        </p:txBody>
      </p:sp>
      <p:sp>
        <p:nvSpPr>
          <p:cNvPr id="3" name="Content Placeholder 2">
            <a:extLst>
              <a:ext uri="{FF2B5EF4-FFF2-40B4-BE49-F238E27FC236}">
                <a16:creationId xmlns:a16="http://schemas.microsoft.com/office/drawing/2014/main" id="{85F9D9CB-163F-414E-8E31-89D4E9CC4E24}"/>
              </a:ext>
            </a:extLst>
          </p:cNvPr>
          <p:cNvSpPr>
            <a:spLocks noGrp="1"/>
          </p:cNvSpPr>
          <p:nvPr>
            <p:ph idx="1"/>
          </p:nvPr>
        </p:nvSpPr>
        <p:spPr>
          <a:xfrm>
            <a:off x="246528" y="1138518"/>
            <a:ext cx="11238153" cy="4873625"/>
          </a:xfrm>
        </p:spPr>
        <p:txBody>
          <a:bodyPr/>
          <a:lstStyle/>
          <a:p>
            <a:r>
              <a:rPr lang="en-US" dirty="0"/>
              <a:t>Well designed caching can reduce database usage by a lot.</a:t>
            </a:r>
          </a:p>
          <a:p>
            <a:r>
              <a:rPr lang="en-US" dirty="0"/>
              <a:t>Combined with scale up, is sufficient for many applications. </a:t>
            </a:r>
          </a:p>
        </p:txBody>
      </p:sp>
      <p:pic>
        <p:nvPicPr>
          <p:cNvPr id="5" name="Picture 4">
            <a:extLst>
              <a:ext uri="{FF2B5EF4-FFF2-40B4-BE49-F238E27FC236}">
                <a16:creationId xmlns:a16="http://schemas.microsoft.com/office/drawing/2014/main" id="{DE69CEEC-937F-4406-2428-6D79ED3E5798}"/>
              </a:ext>
            </a:extLst>
          </p:cNvPr>
          <p:cNvPicPr>
            <a:picLocks noChangeAspect="1"/>
          </p:cNvPicPr>
          <p:nvPr/>
        </p:nvPicPr>
        <p:blipFill>
          <a:blip r:embed="rId3"/>
          <a:stretch>
            <a:fillRect/>
          </a:stretch>
        </p:blipFill>
        <p:spPr>
          <a:xfrm>
            <a:off x="3886309" y="2803186"/>
            <a:ext cx="4419382" cy="3840035"/>
          </a:xfrm>
          <a:prstGeom prst="rect">
            <a:avLst/>
          </a:prstGeom>
        </p:spPr>
      </p:pic>
    </p:spTree>
    <p:extLst>
      <p:ext uri="{BB962C8B-B14F-4D97-AF65-F5344CB8AC3E}">
        <p14:creationId xmlns:p14="http://schemas.microsoft.com/office/powerpoint/2010/main" val="2404205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10F8-2096-EF15-BA89-17DEB8C0120E}"/>
              </a:ext>
            </a:extLst>
          </p:cNvPr>
          <p:cNvSpPr>
            <a:spLocks noGrp="1"/>
          </p:cNvSpPr>
          <p:nvPr>
            <p:ph type="title"/>
          </p:nvPr>
        </p:nvSpPr>
        <p:spPr/>
        <p:txBody>
          <a:bodyPr/>
          <a:lstStyle/>
          <a:p>
            <a:r>
              <a:rPr lang="en-US" dirty="0"/>
              <a:t>Distributed Databases</a:t>
            </a:r>
          </a:p>
        </p:txBody>
      </p:sp>
      <p:sp>
        <p:nvSpPr>
          <p:cNvPr id="3" name="Content Placeholder 2">
            <a:extLst>
              <a:ext uri="{FF2B5EF4-FFF2-40B4-BE49-F238E27FC236}">
                <a16:creationId xmlns:a16="http://schemas.microsoft.com/office/drawing/2014/main" id="{0BCAD88D-D178-F4A5-A03B-638361F6BDA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B303C4E-FE58-507A-2C39-FCF253ABE159}"/>
              </a:ext>
            </a:extLst>
          </p:cNvPr>
          <p:cNvPicPr>
            <a:picLocks noChangeAspect="1"/>
          </p:cNvPicPr>
          <p:nvPr/>
        </p:nvPicPr>
        <p:blipFill>
          <a:blip r:embed="rId3"/>
          <a:stretch>
            <a:fillRect/>
          </a:stretch>
        </p:blipFill>
        <p:spPr>
          <a:xfrm>
            <a:off x="2930901" y="1349829"/>
            <a:ext cx="6298814" cy="4928821"/>
          </a:xfrm>
          <a:prstGeom prst="rect">
            <a:avLst/>
          </a:prstGeom>
        </p:spPr>
      </p:pic>
    </p:spTree>
    <p:extLst>
      <p:ext uri="{BB962C8B-B14F-4D97-AF65-F5344CB8AC3E}">
        <p14:creationId xmlns:p14="http://schemas.microsoft.com/office/powerpoint/2010/main" val="3697070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F8EE-28A7-6143-9CE6-0DC90D219D91}"/>
              </a:ext>
            </a:extLst>
          </p:cNvPr>
          <p:cNvSpPr>
            <a:spLocks noGrp="1"/>
          </p:cNvSpPr>
          <p:nvPr>
            <p:ph type="title"/>
          </p:nvPr>
        </p:nvSpPr>
        <p:spPr/>
        <p:txBody>
          <a:bodyPr/>
          <a:lstStyle/>
          <a:p>
            <a:r>
              <a:rPr lang="en-US" dirty="0"/>
              <a:t>Distributed Databases</a:t>
            </a:r>
          </a:p>
        </p:txBody>
      </p:sp>
      <p:sp>
        <p:nvSpPr>
          <p:cNvPr id="3" name="Content Placeholder 2">
            <a:extLst>
              <a:ext uri="{FF2B5EF4-FFF2-40B4-BE49-F238E27FC236}">
                <a16:creationId xmlns:a16="http://schemas.microsoft.com/office/drawing/2014/main" id="{3A68BA2D-47F3-EE41-BADC-2D01C6666AD2}"/>
              </a:ext>
            </a:extLst>
          </p:cNvPr>
          <p:cNvSpPr>
            <a:spLocks noGrp="1"/>
          </p:cNvSpPr>
          <p:nvPr>
            <p:ph idx="1"/>
          </p:nvPr>
        </p:nvSpPr>
        <p:spPr/>
        <p:txBody>
          <a:bodyPr/>
          <a:lstStyle/>
          <a:p>
            <a:r>
              <a:rPr lang="en-US" sz="2400" dirty="0"/>
              <a:t>Two main flavors:</a:t>
            </a:r>
          </a:p>
          <a:p>
            <a:pPr lvl="1"/>
            <a:r>
              <a:rPr lang="en-US" sz="2400" b="1" dirty="0"/>
              <a:t>Distributed SQL stores</a:t>
            </a:r>
            <a:endParaRPr lang="en-US" sz="2400" dirty="0"/>
          </a:p>
          <a:p>
            <a:pPr lvl="2"/>
            <a:r>
              <a:rPr lang="en-US" dirty="0"/>
              <a:t>Store data across multiple disks that are queried by multiple database engine replicas. </a:t>
            </a:r>
          </a:p>
          <a:p>
            <a:pPr lvl="2"/>
            <a:r>
              <a:rPr lang="en-US" dirty="0"/>
              <a:t>Multiple engines logically appear to the application as a single database, hence minimizing code changes</a:t>
            </a:r>
          </a:p>
          <a:p>
            <a:pPr lvl="1"/>
            <a:r>
              <a:rPr lang="en-US" sz="2400" b="1" dirty="0"/>
              <a:t>Distributed so-called NoSQL stores </a:t>
            </a:r>
          </a:p>
          <a:p>
            <a:pPr lvl="2"/>
            <a:r>
              <a:rPr lang="en-US" dirty="0"/>
              <a:t>Variety of data models and query languages</a:t>
            </a:r>
          </a:p>
          <a:p>
            <a:pPr lvl="2"/>
            <a:r>
              <a:rPr lang="en-US" dirty="0"/>
              <a:t>Distribute data across multiple nodes running the database engine, each with their own locally attached storage. </a:t>
            </a:r>
          </a:p>
          <a:p>
            <a:pPr lvl="2"/>
            <a:r>
              <a:rPr lang="en-US" dirty="0"/>
              <a:t>Leading products in this category are Cassandra, MongoDB, Neo4j, AWS DynamoDB etc. </a:t>
            </a:r>
          </a:p>
          <a:p>
            <a:endParaRPr lang="en-US" dirty="0"/>
          </a:p>
        </p:txBody>
      </p:sp>
    </p:spTree>
    <p:extLst>
      <p:ext uri="{BB962C8B-B14F-4D97-AF65-F5344CB8AC3E}">
        <p14:creationId xmlns:p14="http://schemas.microsoft.com/office/powerpoint/2010/main" val="232918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77D8-2C45-2445-BC37-34C95E2818C8}"/>
              </a:ext>
            </a:extLst>
          </p:cNvPr>
          <p:cNvSpPr>
            <a:spLocks noGrp="1"/>
          </p:cNvSpPr>
          <p:nvPr>
            <p:ph type="title"/>
          </p:nvPr>
        </p:nvSpPr>
        <p:spPr/>
        <p:txBody>
          <a:bodyPr/>
          <a:lstStyle/>
          <a:p>
            <a:r>
              <a:rPr lang="en-US" dirty="0"/>
              <a:t>Distributed Databases</a:t>
            </a:r>
          </a:p>
        </p:txBody>
      </p:sp>
      <p:sp>
        <p:nvSpPr>
          <p:cNvPr id="3" name="Content Placeholder 2">
            <a:extLst>
              <a:ext uri="{FF2B5EF4-FFF2-40B4-BE49-F238E27FC236}">
                <a16:creationId xmlns:a16="http://schemas.microsoft.com/office/drawing/2014/main" id="{D4857C63-06C8-B84D-A87E-766639AF3FC0}"/>
              </a:ext>
            </a:extLst>
          </p:cNvPr>
          <p:cNvSpPr>
            <a:spLocks noGrp="1"/>
          </p:cNvSpPr>
          <p:nvPr>
            <p:ph idx="1"/>
          </p:nvPr>
        </p:nvSpPr>
        <p:spPr/>
        <p:txBody>
          <a:bodyPr/>
          <a:lstStyle/>
          <a:p>
            <a:r>
              <a:rPr lang="en-US" sz="2400" dirty="0"/>
              <a:t>As data volume grows, the number of database nodes can be </a:t>
            </a:r>
            <a:r>
              <a:rPr lang="en-US" sz="2400" b="1" dirty="0"/>
              <a:t>increased</a:t>
            </a:r>
            <a:r>
              <a:rPr lang="en-US" sz="2400" dirty="0"/>
              <a:t>. </a:t>
            </a:r>
          </a:p>
          <a:p>
            <a:pPr lvl="1"/>
            <a:r>
              <a:rPr lang="en-US" sz="2400" dirty="0"/>
              <a:t>data rebalanced to ensure the processing and storage capacity of each node is equally utilized. </a:t>
            </a:r>
          </a:p>
          <a:p>
            <a:r>
              <a:rPr lang="en-US" sz="2400" dirty="0"/>
              <a:t>Distributed databases also promote </a:t>
            </a:r>
            <a:r>
              <a:rPr lang="en-US" sz="2400" b="1" dirty="0"/>
              <a:t>availability</a:t>
            </a:r>
            <a:r>
              <a:rPr lang="en-US" sz="2400" dirty="0"/>
              <a:t> through </a:t>
            </a:r>
            <a:r>
              <a:rPr lang="en-US" sz="2400" b="1" dirty="0"/>
              <a:t>replication</a:t>
            </a:r>
          </a:p>
          <a:p>
            <a:pPr lvl="1"/>
            <a:r>
              <a:rPr lang="en-US" sz="2400" dirty="0"/>
              <a:t>If a node fails or cannot be accessed due to network problems, another copy of the data is available. </a:t>
            </a:r>
          </a:p>
          <a:p>
            <a:r>
              <a:rPr lang="en-US" sz="2400" dirty="0"/>
              <a:t>Can utilize cloud-hosted databases to simplify administration</a:t>
            </a:r>
          </a:p>
          <a:p>
            <a:endParaRPr lang="en-US" dirty="0"/>
          </a:p>
        </p:txBody>
      </p:sp>
    </p:spTree>
    <p:extLst>
      <p:ext uri="{BB962C8B-B14F-4D97-AF65-F5344CB8AC3E}">
        <p14:creationId xmlns:p14="http://schemas.microsoft.com/office/powerpoint/2010/main" val="314918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normAutofit/>
          </a:bodyPr>
          <a:lstStyle/>
          <a:p>
            <a:r>
              <a:rPr lang="en-US" sz="3600" dirty="0"/>
              <a:t>Week 2 – Distributed Systems Architecture</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sz="2400" dirty="0"/>
              <a:t>User Functionality before Scalability</a:t>
            </a:r>
          </a:p>
          <a:p>
            <a:pPr lvl="1"/>
            <a:r>
              <a:rPr lang="en-US" sz="2400" dirty="0"/>
              <a:t>Multi tier Architecture</a:t>
            </a:r>
          </a:p>
          <a:p>
            <a:pPr lvl="1"/>
            <a:r>
              <a:rPr lang="en-US" sz="2400" dirty="0"/>
              <a:t>Scale up and Scale out</a:t>
            </a:r>
          </a:p>
          <a:p>
            <a:pPr lvl="1"/>
            <a:r>
              <a:rPr lang="en-US" sz="2400" dirty="0"/>
              <a:t>Load Balancing</a:t>
            </a:r>
          </a:p>
          <a:p>
            <a:pPr lvl="1"/>
            <a:r>
              <a:rPr lang="en-US" sz="2400" dirty="0"/>
              <a:t>Stateless Services</a:t>
            </a:r>
          </a:p>
          <a:p>
            <a:pPr lvl="1"/>
            <a:r>
              <a:rPr lang="en-US" sz="2400" dirty="0"/>
              <a:t>Distributed Databases</a:t>
            </a:r>
          </a:p>
          <a:p>
            <a:pPr lvl="1"/>
            <a:r>
              <a:rPr lang="en-US" sz="2400" dirty="0"/>
              <a:t>Queuing</a:t>
            </a:r>
          </a:p>
          <a:p>
            <a:pPr lvl="1"/>
            <a:r>
              <a:rPr lang="en-US" sz="2400" dirty="0"/>
              <a:t>Case Study</a:t>
            </a:r>
          </a:p>
        </p:txBody>
      </p:sp>
    </p:spTree>
    <p:extLst>
      <p:ext uri="{BB962C8B-B14F-4D97-AF65-F5344CB8AC3E}">
        <p14:creationId xmlns:p14="http://schemas.microsoft.com/office/powerpoint/2010/main" val="113084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467E-DA2E-3B48-B649-22416EB63A81}"/>
              </a:ext>
            </a:extLst>
          </p:cNvPr>
          <p:cNvSpPr>
            <a:spLocks noGrp="1"/>
          </p:cNvSpPr>
          <p:nvPr>
            <p:ph type="title"/>
          </p:nvPr>
        </p:nvSpPr>
        <p:spPr/>
        <p:txBody>
          <a:bodyPr/>
          <a:lstStyle/>
          <a:p>
            <a:r>
              <a:rPr lang="en-US" dirty="0"/>
              <a:t>Multiple Processing Tiers</a:t>
            </a:r>
          </a:p>
        </p:txBody>
      </p:sp>
      <p:sp>
        <p:nvSpPr>
          <p:cNvPr id="3" name="Content Placeholder 2">
            <a:extLst>
              <a:ext uri="{FF2B5EF4-FFF2-40B4-BE49-F238E27FC236}">
                <a16:creationId xmlns:a16="http://schemas.microsoft.com/office/drawing/2014/main" id="{1468BC6C-2117-4540-9F46-04737340213C}"/>
              </a:ext>
            </a:extLst>
          </p:cNvPr>
          <p:cNvSpPr>
            <a:spLocks noGrp="1"/>
          </p:cNvSpPr>
          <p:nvPr>
            <p:ph idx="1"/>
          </p:nvPr>
        </p:nvSpPr>
        <p:spPr/>
        <p:txBody>
          <a:bodyPr/>
          <a:lstStyle/>
          <a:p>
            <a:r>
              <a:rPr lang="en-US" sz="2400" dirty="0">
                <a:solidFill>
                  <a:srgbClr val="000000"/>
                </a:solidFill>
              </a:rPr>
              <a:t>Any scalable system has many services that interact to process a request. </a:t>
            </a:r>
          </a:p>
          <a:p>
            <a:pPr lvl="1"/>
            <a:r>
              <a:rPr lang="en-US" sz="2400" dirty="0">
                <a:solidFill>
                  <a:srgbClr val="000000"/>
                </a:solidFill>
              </a:rPr>
              <a:t>E.g. accessing a Web page on the </a:t>
            </a:r>
            <a:r>
              <a:rPr lang="en-US" sz="2400" dirty="0" err="1">
                <a:solidFill>
                  <a:srgbClr val="000000"/>
                </a:solidFill>
              </a:rPr>
              <a:t>Amazon.com</a:t>
            </a:r>
            <a:r>
              <a:rPr lang="en-US" sz="2400" dirty="0">
                <a:solidFill>
                  <a:srgbClr val="000000"/>
                </a:solidFill>
              </a:rPr>
              <a:t> can require in excess of 100 different services before a response is returned to the user .  </a:t>
            </a:r>
          </a:p>
          <a:p>
            <a:r>
              <a:rPr lang="en-US" sz="2400" dirty="0">
                <a:solidFill>
                  <a:srgbClr val="000000"/>
                </a:solidFill>
              </a:rPr>
              <a:t>With stateless, cached, load-balanced services, we can extend these core design principles and build a multi-tiered application. </a:t>
            </a:r>
          </a:p>
          <a:p>
            <a:r>
              <a:rPr lang="en-US" sz="2400" dirty="0">
                <a:solidFill>
                  <a:srgbClr val="000000"/>
                </a:solidFill>
              </a:rPr>
              <a:t>In fulfilling a request, a service calls one or more downstream services</a:t>
            </a:r>
          </a:p>
          <a:p>
            <a:endParaRPr lang="en-US" dirty="0"/>
          </a:p>
        </p:txBody>
      </p:sp>
      <p:grpSp>
        <p:nvGrpSpPr>
          <p:cNvPr id="4" name="Group 3">
            <a:extLst>
              <a:ext uri="{FF2B5EF4-FFF2-40B4-BE49-F238E27FC236}">
                <a16:creationId xmlns:a16="http://schemas.microsoft.com/office/drawing/2014/main" id="{0B4E103A-D84E-7D46-A46D-868D1CCB8F74}"/>
              </a:ext>
            </a:extLst>
          </p:cNvPr>
          <p:cNvGrpSpPr/>
          <p:nvPr/>
        </p:nvGrpSpPr>
        <p:grpSpPr>
          <a:xfrm>
            <a:off x="3390144" y="3786641"/>
            <a:ext cx="4851030" cy="2648124"/>
            <a:chOff x="1533525" y="1719262"/>
            <a:chExt cx="6076950" cy="3419475"/>
          </a:xfrm>
        </p:grpSpPr>
        <p:pic>
          <p:nvPicPr>
            <p:cNvPr id="5" name="Picture 4">
              <a:extLst>
                <a:ext uri="{FF2B5EF4-FFF2-40B4-BE49-F238E27FC236}">
                  <a16:creationId xmlns:a16="http://schemas.microsoft.com/office/drawing/2014/main" id="{16F10498-3769-2347-A202-5CEC941B6DA4}"/>
                </a:ext>
              </a:extLst>
            </p:cNvPr>
            <p:cNvPicPr>
              <a:picLocks noChangeAspect="1"/>
            </p:cNvPicPr>
            <p:nvPr/>
          </p:nvPicPr>
          <p:blipFill>
            <a:blip r:embed="rId3"/>
            <a:stretch>
              <a:fillRect/>
            </a:stretch>
          </p:blipFill>
          <p:spPr>
            <a:xfrm>
              <a:off x="1533525" y="1719262"/>
              <a:ext cx="6076950" cy="3419475"/>
            </a:xfrm>
            <a:prstGeom prst="rect">
              <a:avLst/>
            </a:prstGeom>
          </p:spPr>
        </p:pic>
        <p:sp>
          <p:nvSpPr>
            <p:cNvPr id="6" name="Rectangle 5">
              <a:extLst>
                <a:ext uri="{FF2B5EF4-FFF2-40B4-BE49-F238E27FC236}">
                  <a16:creationId xmlns:a16="http://schemas.microsoft.com/office/drawing/2014/main" id="{9450923B-9FDF-B54C-95F7-1ADB70A91787}"/>
                </a:ext>
              </a:extLst>
            </p:cNvPr>
            <p:cNvSpPr/>
            <p:nvPr/>
          </p:nvSpPr>
          <p:spPr>
            <a:xfrm>
              <a:off x="1905000" y="2057400"/>
              <a:ext cx="5486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9645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89E5-8AE1-194F-8E46-C1F9B28F5A22}"/>
              </a:ext>
            </a:extLst>
          </p:cNvPr>
          <p:cNvSpPr>
            <a:spLocks noGrp="1"/>
          </p:cNvSpPr>
          <p:nvPr>
            <p:ph type="title"/>
          </p:nvPr>
        </p:nvSpPr>
        <p:spPr/>
        <p:txBody>
          <a:bodyPr/>
          <a:lstStyle/>
          <a:p>
            <a:r>
              <a:rPr lang="en-US" dirty="0"/>
              <a:t>Multiple Processing Tiers</a:t>
            </a:r>
          </a:p>
        </p:txBody>
      </p:sp>
      <p:sp>
        <p:nvSpPr>
          <p:cNvPr id="3" name="Content Placeholder 2">
            <a:extLst>
              <a:ext uri="{FF2B5EF4-FFF2-40B4-BE49-F238E27FC236}">
                <a16:creationId xmlns:a16="http://schemas.microsoft.com/office/drawing/2014/main" id="{DE8B82E7-5B3B-AA40-9256-A0343B84025D}"/>
              </a:ext>
            </a:extLst>
          </p:cNvPr>
          <p:cNvSpPr>
            <a:spLocks noGrp="1"/>
          </p:cNvSpPr>
          <p:nvPr>
            <p:ph idx="1"/>
          </p:nvPr>
        </p:nvSpPr>
        <p:spPr>
          <a:xfrm>
            <a:off x="246527" y="1138518"/>
            <a:ext cx="11667565" cy="4873625"/>
          </a:xfrm>
        </p:spPr>
        <p:txBody>
          <a:bodyPr/>
          <a:lstStyle/>
          <a:p>
            <a:r>
              <a:rPr lang="en-US" dirty="0"/>
              <a:t>Scaling multiple processing tiers</a:t>
            </a:r>
          </a:p>
        </p:txBody>
      </p:sp>
      <p:pic>
        <p:nvPicPr>
          <p:cNvPr id="4" name="Picture 3">
            <a:extLst>
              <a:ext uri="{FF2B5EF4-FFF2-40B4-BE49-F238E27FC236}">
                <a16:creationId xmlns:a16="http://schemas.microsoft.com/office/drawing/2014/main" id="{4003A788-53AA-9142-A8E9-9F9B72F1AD38}"/>
              </a:ext>
            </a:extLst>
          </p:cNvPr>
          <p:cNvPicPr>
            <a:picLocks noChangeAspect="1"/>
          </p:cNvPicPr>
          <p:nvPr/>
        </p:nvPicPr>
        <p:blipFill>
          <a:blip r:embed="rId3"/>
          <a:stretch>
            <a:fillRect/>
          </a:stretch>
        </p:blipFill>
        <p:spPr>
          <a:xfrm>
            <a:off x="3453169" y="1809083"/>
            <a:ext cx="5572494" cy="4834138"/>
          </a:xfrm>
          <a:prstGeom prst="rect">
            <a:avLst/>
          </a:prstGeom>
        </p:spPr>
      </p:pic>
    </p:spTree>
    <p:extLst>
      <p:ext uri="{BB962C8B-B14F-4D97-AF65-F5344CB8AC3E}">
        <p14:creationId xmlns:p14="http://schemas.microsoft.com/office/powerpoint/2010/main" val="79806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F886-AF77-0841-8CA6-27A09414F7D4}"/>
              </a:ext>
            </a:extLst>
          </p:cNvPr>
          <p:cNvSpPr>
            <a:spLocks noGrp="1"/>
          </p:cNvSpPr>
          <p:nvPr>
            <p:ph type="title"/>
          </p:nvPr>
        </p:nvSpPr>
        <p:spPr/>
        <p:txBody>
          <a:bodyPr/>
          <a:lstStyle/>
          <a:p>
            <a:r>
              <a:rPr lang="en-US" dirty="0"/>
              <a:t>Multiple Processing Tiers</a:t>
            </a:r>
          </a:p>
        </p:txBody>
      </p:sp>
      <p:sp>
        <p:nvSpPr>
          <p:cNvPr id="3" name="Content Placeholder 2">
            <a:extLst>
              <a:ext uri="{FF2B5EF4-FFF2-40B4-BE49-F238E27FC236}">
                <a16:creationId xmlns:a16="http://schemas.microsoft.com/office/drawing/2014/main" id="{7D15AAD8-DF51-AD49-B7A5-7EF5C650CB77}"/>
              </a:ext>
            </a:extLst>
          </p:cNvPr>
          <p:cNvSpPr>
            <a:spLocks noGrp="1"/>
          </p:cNvSpPr>
          <p:nvPr>
            <p:ph idx="1"/>
          </p:nvPr>
        </p:nvSpPr>
        <p:spPr/>
        <p:txBody>
          <a:bodyPr/>
          <a:lstStyle/>
          <a:p>
            <a:r>
              <a:rPr lang="en-US" dirty="0"/>
              <a:t>Multiple services in a single tier</a:t>
            </a:r>
          </a:p>
        </p:txBody>
      </p:sp>
      <p:pic>
        <p:nvPicPr>
          <p:cNvPr id="4" name="Picture 3">
            <a:extLst>
              <a:ext uri="{FF2B5EF4-FFF2-40B4-BE49-F238E27FC236}">
                <a16:creationId xmlns:a16="http://schemas.microsoft.com/office/drawing/2014/main" id="{F77F784B-2EAB-C84C-9901-5AA707A3830A}"/>
              </a:ext>
            </a:extLst>
          </p:cNvPr>
          <p:cNvPicPr>
            <a:picLocks noChangeAspect="1"/>
          </p:cNvPicPr>
          <p:nvPr/>
        </p:nvPicPr>
        <p:blipFill>
          <a:blip r:embed="rId3"/>
          <a:stretch>
            <a:fillRect/>
          </a:stretch>
        </p:blipFill>
        <p:spPr>
          <a:xfrm>
            <a:off x="3486372" y="1984521"/>
            <a:ext cx="5187872" cy="4450244"/>
          </a:xfrm>
          <a:prstGeom prst="rect">
            <a:avLst/>
          </a:prstGeom>
        </p:spPr>
      </p:pic>
    </p:spTree>
    <p:extLst>
      <p:ext uri="{BB962C8B-B14F-4D97-AF65-F5344CB8AC3E}">
        <p14:creationId xmlns:p14="http://schemas.microsoft.com/office/powerpoint/2010/main" val="2048321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BEF6-88E0-EB42-AEC2-1AD734E3BE50}"/>
              </a:ext>
            </a:extLst>
          </p:cNvPr>
          <p:cNvSpPr>
            <a:spLocks noGrp="1"/>
          </p:cNvSpPr>
          <p:nvPr>
            <p:ph type="title"/>
          </p:nvPr>
        </p:nvSpPr>
        <p:spPr/>
        <p:txBody>
          <a:bodyPr/>
          <a:lstStyle/>
          <a:p>
            <a:r>
              <a:rPr lang="en-US" dirty="0"/>
              <a:t>Multiple Services</a:t>
            </a:r>
          </a:p>
        </p:txBody>
      </p:sp>
      <p:sp>
        <p:nvSpPr>
          <p:cNvPr id="3" name="Content Placeholder 2">
            <a:extLst>
              <a:ext uri="{FF2B5EF4-FFF2-40B4-BE49-F238E27FC236}">
                <a16:creationId xmlns:a16="http://schemas.microsoft.com/office/drawing/2014/main" id="{A599E1CD-EDD3-514D-8C68-B6043F782D0F}"/>
              </a:ext>
            </a:extLst>
          </p:cNvPr>
          <p:cNvSpPr>
            <a:spLocks noGrp="1"/>
          </p:cNvSpPr>
          <p:nvPr>
            <p:ph idx="1"/>
          </p:nvPr>
        </p:nvSpPr>
        <p:spPr/>
        <p:txBody>
          <a:bodyPr>
            <a:normAutofit/>
          </a:bodyPr>
          <a:lstStyle/>
          <a:p>
            <a:r>
              <a:rPr lang="en-US" sz="2400" dirty="0"/>
              <a:t>Refactoring the monolith into multiple independent services has advantages:</a:t>
            </a:r>
          </a:p>
          <a:p>
            <a:pPr lvl="1"/>
            <a:r>
              <a:rPr lang="en-US" sz="2400" dirty="0"/>
              <a:t>Easier to build, test, modify</a:t>
            </a:r>
          </a:p>
          <a:p>
            <a:pPr lvl="1"/>
            <a:r>
              <a:rPr lang="en-US" sz="2400" dirty="0"/>
              <a:t>Can be scaled individually based on the service demand. </a:t>
            </a:r>
          </a:p>
          <a:p>
            <a:r>
              <a:rPr lang="en-US" sz="2400" dirty="0"/>
              <a:t>E.g. Two services:</a:t>
            </a:r>
          </a:p>
          <a:p>
            <a:pPr lvl="1"/>
            <a:r>
              <a:rPr lang="en-US" sz="2400" dirty="0"/>
              <a:t>one for Web users </a:t>
            </a:r>
          </a:p>
          <a:p>
            <a:pPr lvl="1"/>
            <a:r>
              <a:rPr lang="en-US" sz="2400" dirty="0"/>
              <a:t>one for mobile users</a:t>
            </a:r>
          </a:p>
          <a:p>
            <a:r>
              <a:rPr lang="en-US" sz="2400" dirty="0"/>
              <a:t>Can deploy more mobile services and less Web services to meet demand if only mobile usage grows</a:t>
            </a:r>
          </a:p>
          <a:p>
            <a:pPr lvl="1"/>
            <a:r>
              <a:rPr lang="en-US" sz="2400" dirty="0"/>
              <a:t>Backend for Frontend (BFF) pattern</a:t>
            </a:r>
          </a:p>
          <a:p>
            <a:pPr lvl="1"/>
            <a:r>
              <a:rPr lang="en-US" sz="2400" dirty="0"/>
              <a:t>On the road to microservices</a:t>
            </a:r>
          </a:p>
        </p:txBody>
      </p:sp>
    </p:spTree>
    <p:extLst>
      <p:ext uri="{BB962C8B-B14F-4D97-AF65-F5344CB8AC3E}">
        <p14:creationId xmlns:p14="http://schemas.microsoft.com/office/powerpoint/2010/main" val="3909011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C73C-7620-9341-9BF2-2D2707D89876}"/>
              </a:ext>
            </a:extLst>
          </p:cNvPr>
          <p:cNvSpPr>
            <a:spLocks noGrp="1"/>
          </p:cNvSpPr>
          <p:nvPr>
            <p:ph type="title"/>
          </p:nvPr>
        </p:nvSpPr>
        <p:spPr/>
        <p:txBody>
          <a:bodyPr/>
          <a:lstStyle/>
          <a:p>
            <a:r>
              <a:rPr lang="en-US" dirty="0"/>
              <a:t>Responsiveness</a:t>
            </a:r>
          </a:p>
        </p:txBody>
      </p:sp>
      <p:sp>
        <p:nvSpPr>
          <p:cNvPr id="3" name="Content Placeholder 2">
            <a:extLst>
              <a:ext uri="{FF2B5EF4-FFF2-40B4-BE49-F238E27FC236}">
                <a16:creationId xmlns:a16="http://schemas.microsoft.com/office/drawing/2014/main" id="{0E840C02-3177-EB40-B0D8-005F5EE87D60}"/>
              </a:ext>
            </a:extLst>
          </p:cNvPr>
          <p:cNvSpPr>
            <a:spLocks noGrp="1"/>
          </p:cNvSpPr>
          <p:nvPr>
            <p:ph idx="1"/>
          </p:nvPr>
        </p:nvSpPr>
        <p:spPr>
          <a:xfrm>
            <a:off x="246527" y="1349829"/>
            <a:ext cx="8318740" cy="4873625"/>
          </a:xfrm>
        </p:spPr>
        <p:txBody>
          <a:bodyPr/>
          <a:lstStyle/>
          <a:p>
            <a:r>
              <a:rPr lang="en-US" sz="2400" dirty="0"/>
              <a:t>Most client requests need a response. </a:t>
            </a:r>
          </a:p>
          <a:p>
            <a:pPr lvl="1"/>
            <a:r>
              <a:rPr lang="en-US" sz="2400" dirty="0"/>
              <a:t>List all auction items </a:t>
            </a:r>
          </a:p>
          <a:p>
            <a:pPr lvl="1"/>
            <a:r>
              <a:rPr lang="en-US" sz="2400" dirty="0"/>
              <a:t>View the real estate for sale in a given location.</a:t>
            </a:r>
          </a:p>
          <a:p>
            <a:r>
              <a:rPr lang="en-US" sz="2400" dirty="0"/>
              <a:t>Client sends a request and waits until a response is received. </a:t>
            </a:r>
          </a:p>
          <a:p>
            <a:r>
              <a:rPr lang="en-US" sz="2400" dirty="0"/>
              <a:t>Time interval between sending the request and receiving the result is the latency of the request. </a:t>
            </a:r>
          </a:p>
          <a:p>
            <a:r>
              <a:rPr lang="en-US" sz="2400" dirty="0"/>
              <a:t>Can decrease latencies using caching and precalculated responses, </a:t>
            </a:r>
          </a:p>
          <a:p>
            <a:r>
              <a:rPr lang="en-US" sz="2400" dirty="0"/>
              <a:t>Many requests will need a (slow) database access.</a:t>
            </a:r>
          </a:p>
          <a:p>
            <a:endParaRPr lang="en-US" dirty="0"/>
          </a:p>
        </p:txBody>
      </p:sp>
      <p:pic>
        <p:nvPicPr>
          <p:cNvPr id="4" name="Picture 3">
            <a:extLst>
              <a:ext uri="{FF2B5EF4-FFF2-40B4-BE49-F238E27FC236}">
                <a16:creationId xmlns:a16="http://schemas.microsoft.com/office/drawing/2014/main" id="{3BDD6B79-800C-494A-BDEE-6FD1EEC8D30E}"/>
              </a:ext>
            </a:extLst>
          </p:cNvPr>
          <p:cNvPicPr>
            <a:picLocks noChangeAspect="1"/>
          </p:cNvPicPr>
          <p:nvPr/>
        </p:nvPicPr>
        <p:blipFill>
          <a:blip r:embed="rId3"/>
          <a:stretch>
            <a:fillRect/>
          </a:stretch>
        </p:blipFill>
        <p:spPr>
          <a:xfrm>
            <a:off x="7558637" y="4124786"/>
            <a:ext cx="4355456" cy="1712219"/>
          </a:xfrm>
          <a:prstGeom prst="rect">
            <a:avLst/>
          </a:prstGeom>
        </p:spPr>
      </p:pic>
    </p:spTree>
    <p:extLst>
      <p:ext uri="{BB962C8B-B14F-4D97-AF65-F5344CB8AC3E}">
        <p14:creationId xmlns:p14="http://schemas.microsoft.com/office/powerpoint/2010/main" val="3768713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F514-1540-BD47-8C7F-EFBC951889A6}"/>
              </a:ext>
            </a:extLst>
          </p:cNvPr>
          <p:cNvSpPr>
            <a:spLocks noGrp="1"/>
          </p:cNvSpPr>
          <p:nvPr>
            <p:ph type="title"/>
          </p:nvPr>
        </p:nvSpPr>
        <p:spPr/>
        <p:txBody>
          <a:bodyPr/>
          <a:lstStyle/>
          <a:p>
            <a:r>
              <a:rPr lang="en-US" dirty="0"/>
              <a:t>Responsiveness</a:t>
            </a:r>
          </a:p>
        </p:txBody>
      </p:sp>
      <p:sp>
        <p:nvSpPr>
          <p:cNvPr id="3" name="Content Placeholder 2">
            <a:extLst>
              <a:ext uri="{FF2B5EF4-FFF2-40B4-BE49-F238E27FC236}">
                <a16:creationId xmlns:a16="http://schemas.microsoft.com/office/drawing/2014/main" id="{00F07450-B2EF-D144-ACF3-3DD02E3F6280}"/>
              </a:ext>
            </a:extLst>
          </p:cNvPr>
          <p:cNvSpPr>
            <a:spLocks noGrp="1"/>
          </p:cNvSpPr>
          <p:nvPr>
            <p:ph idx="1"/>
          </p:nvPr>
        </p:nvSpPr>
        <p:spPr/>
        <p:txBody>
          <a:bodyPr>
            <a:normAutofit lnSpcReduction="10000"/>
          </a:bodyPr>
          <a:lstStyle/>
          <a:p>
            <a:r>
              <a:rPr lang="en-US" sz="2400" dirty="0"/>
              <a:t>Similar story for update requests </a:t>
            </a:r>
          </a:p>
          <a:p>
            <a:pPr lvl="1"/>
            <a:r>
              <a:rPr lang="en-US" sz="2400" dirty="0"/>
              <a:t>user updates their default delivery address</a:t>
            </a:r>
          </a:p>
          <a:p>
            <a:pPr lvl="1"/>
            <a:r>
              <a:rPr lang="en-US" sz="2400" dirty="0"/>
              <a:t>new delivery address must be persisted so that the user can confirm the address before they hit the ‘purchase’ button. </a:t>
            </a:r>
          </a:p>
          <a:p>
            <a:r>
              <a:rPr lang="en-US" sz="2400" dirty="0"/>
              <a:t>Latency includes the time for the (slow) database write</a:t>
            </a:r>
          </a:p>
          <a:p>
            <a:r>
              <a:rPr lang="en-US" sz="2400" dirty="0"/>
              <a:t>Some requests don’t need to be persisted immediately, e.g.</a:t>
            </a:r>
          </a:p>
          <a:p>
            <a:pPr lvl="1"/>
            <a:r>
              <a:rPr lang="en-US" sz="2400" dirty="0"/>
              <a:t>User favorites a product in a catalog</a:t>
            </a:r>
          </a:p>
          <a:p>
            <a:pPr lvl="1"/>
            <a:r>
              <a:rPr lang="en-US" sz="2400" dirty="0"/>
              <a:t>User adds a song to playlist</a:t>
            </a:r>
          </a:p>
          <a:p>
            <a:pPr lvl="1"/>
            <a:r>
              <a:rPr lang="en-US" sz="2400" dirty="0"/>
              <a:t>Update GPS location </a:t>
            </a:r>
          </a:p>
          <a:p>
            <a:r>
              <a:rPr lang="en-US" sz="2400" dirty="0"/>
              <a:t>We can exploit this to improve request responsiveness</a:t>
            </a:r>
          </a:p>
          <a:p>
            <a:pPr lvl="1"/>
            <a:r>
              <a:rPr lang="en-US" sz="2400" dirty="0"/>
              <a:t>Client sends request</a:t>
            </a:r>
          </a:p>
          <a:p>
            <a:pPr lvl="1"/>
            <a:r>
              <a:rPr lang="en-US" sz="2400" dirty="0"/>
              <a:t>Server responds with a ‘promise’ to perform the update (no slow database write)</a:t>
            </a:r>
          </a:p>
          <a:p>
            <a:pPr lvl="1"/>
            <a:r>
              <a:rPr lang="en-US" sz="2400" dirty="0"/>
              <a:t>Server performs the update ‘eventually’</a:t>
            </a:r>
          </a:p>
          <a:p>
            <a:endParaRPr lang="en-US" dirty="0"/>
          </a:p>
        </p:txBody>
      </p:sp>
    </p:spTree>
    <p:extLst>
      <p:ext uri="{BB962C8B-B14F-4D97-AF65-F5344CB8AC3E}">
        <p14:creationId xmlns:p14="http://schemas.microsoft.com/office/powerpoint/2010/main" val="1997642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B0B2-EA08-1442-9702-6E081E778A17}"/>
              </a:ext>
            </a:extLst>
          </p:cNvPr>
          <p:cNvSpPr>
            <a:spLocks noGrp="1"/>
          </p:cNvSpPr>
          <p:nvPr>
            <p:ph type="title"/>
          </p:nvPr>
        </p:nvSpPr>
        <p:spPr/>
        <p:txBody>
          <a:bodyPr/>
          <a:lstStyle/>
          <a:p>
            <a:r>
              <a:rPr lang="en-US" dirty="0"/>
              <a:t>Responsiveness</a:t>
            </a:r>
          </a:p>
        </p:txBody>
      </p:sp>
      <p:sp>
        <p:nvSpPr>
          <p:cNvPr id="3" name="Content Placeholder 2">
            <a:extLst>
              <a:ext uri="{FF2B5EF4-FFF2-40B4-BE49-F238E27FC236}">
                <a16:creationId xmlns:a16="http://schemas.microsoft.com/office/drawing/2014/main" id="{5C12FFB8-3CEC-7149-8B6B-3EB6C2A010D5}"/>
              </a:ext>
            </a:extLst>
          </p:cNvPr>
          <p:cNvSpPr>
            <a:spLocks noGrp="1"/>
          </p:cNvSpPr>
          <p:nvPr>
            <p:ph idx="1"/>
          </p:nvPr>
        </p:nvSpPr>
        <p:spPr>
          <a:xfrm>
            <a:off x="246527" y="1138518"/>
            <a:ext cx="11667565" cy="4873625"/>
          </a:xfrm>
        </p:spPr>
        <p:txBody>
          <a:bodyPr/>
          <a:lstStyle/>
          <a:p>
            <a:r>
              <a:rPr lang="en-US" dirty="0"/>
              <a:t>Increasing Responsiveness with Queueing</a:t>
            </a:r>
          </a:p>
        </p:txBody>
      </p:sp>
      <p:pic>
        <p:nvPicPr>
          <p:cNvPr id="4" name="Picture 3">
            <a:extLst>
              <a:ext uri="{FF2B5EF4-FFF2-40B4-BE49-F238E27FC236}">
                <a16:creationId xmlns:a16="http://schemas.microsoft.com/office/drawing/2014/main" id="{7EC95BFF-0A6F-8141-A5EE-D374BD1C8213}"/>
              </a:ext>
            </a:extLst>
          </p:cNvPr>
          <p:cNvPicPr>
            <a:picLocks noChangeAspect="1"/>
          </p:cNvPicPr>
          <p:nvPr/>
        </p:nvPicPr>
        <p:blipFill>
          <a:blip r:embed="rId3"/>
          <a:stretch>
            <a:fillRect/>
          </a:stretch>
        </p:blipFill>
        <p:spPr>
          <a:xfrm>
            <a:off x="3462470" y="1639272"/>
            <a:ext cx="5267059" cy="5003949"/>
          </a:xfrm>
          <a:prstGeom prst="rect">
            <a:avLst/>
          </a:prstGeom>
        </p:spPr>
      </p:pic>
    </p:spTree>
    <p:extLst>
      <p:ext uri="{BB962C8B-B14F-4D97-AF65-F5344CB8AC3E}">
        <p14:creationId xmlns:p14="http://schemas.microsoft.com/office/powerpoint/2010/main" val="1119466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C120-E565-C74D-9635-74F4899A83B1}"/>
              </a:ext>
            </a:extLst>
          </p:cNvPr>
          <p:cNvSpPr>
            <a:spLocks noGrp="1"/>
          </p:cNvSpPr>
          <p:nvPr>
            <p:ph type="title"/>
          </p:nvPr>
        </p:nvSpPr>
        <p:spPr/>
        <p:txBody>
          <a:bodyPr/>
          <a:lstStyle/>
          <a:p>
            <a:r>
              <a:rPr lang="en-US" dirty="0"/>
              <a:t>Queueing</a:t>
            </a:r>
          </a:p>
        </p:txBody>
      </p:sp>
      <p:sp>
        <p:nvSpPr>
          <p:cNvPr id="3" name="Content Placeholder 2">
            <a:extLst>
              <a:ext uri="{FF2B5EF4-FFF2-40B4-BE49-F238E27FC236}">
                <a16:creationId xmlns:a16="http://schemas.microsoft.com/office/drawing/2014/main" id="{B550911B-76CA-2D43-878A-BFE54985CB14}"/>
              </a:ext>
            </a:extLst>
          </p:cNvPr>
          <p:cNvSpPr>
            <a:spLocks noGrp="1"/>
          </p:cNvSpPr>
          <p:nvPr>
            <p:ph idx="1"/>
          </p:nvPr>
        </p:nvSpPr>
        <p:spPr/>
        <p:txBody>
          <a:bodyPr/>
          <a:lstStyle/>
          <a:p>
            <a:r>
              <a:rPr lang="en-US" sz="2400" dirty="0"/>
              <a:t>Can be utilized when results of a write are not immediately needed</a:t>
            </a:r>
          </a:p>
          <a:p>
            <a:r>
              <a:rPr lang="en-US" sz="2400" dirty="0"/>
              <a:t>Queuing technologies provide asynchronous communications based on the producer consumer pattern</a:t>
            </a:r>
          </a:p>
          <a:p>
            <a:pPr lvl="1"/>
            <a:r>
              <a:rPr lang="en-US" sz="2400" dirty="0"/>
              <a:t>Producer writes to queue</a:t>
            </a:r>
          </a:p>
          <a:p>
            <a:pPr lvl="1"/>
            <a:r>
              <a:rPr lang="en-US" sz="2400" dirty="0"/>
              <a:t>Consumer reads from queue and updates database</a:t>
            </a:r>
          </a:p>
          <a:p>
            <a:r>
              <a:rPr lang="en-US" sz="2400" dirty="0"/>
              <a:t>Data is </a:t>
            </a:r>
            <a:r>
              <a:rPr lang="en-US" sz="2400" i="1" dirty="0"/>
              <a:t>eventually</a:t>
            </a:r>
            <a:r>
              <a:rPr lang="en-US" sz="2400" dirty="0"/>
              <a:t> persisted. Eventually means:</a:t>
            </a:r>
          </a:p>
          <a:p>
            <a:pPr lvl="1"/>
            <a:r>
              <a:rPr lang="en-US" sz="2400" dirty="0"/>
              <a:t>A few milliseconds</a:t>
            </a:r>
          </a:p>
          <a:p>
            <a:pPr lvl="1"/>
            <a:r>
              <a:rPr lang="en-US" sz="2400" dirty="0"/>
              <a:t>A second </a:t>
            </a:r>
          </a:p>
          <a:p>
            <a:pPr lvl="1"/>
            <a:r>
              <a:rPr lang="en-US" sz="2400" dirty="0"/>
              <a:t>Longer ….</a:t>
            </a:r>
          </a:p>
          <a:p>
            <a:r>
              <a:rPr lang="en-US" sz="2400" dirty="0"/>
              <a:t>Use cases that employ this design should be resilient to longer delays without impacting the user experience. </a:t>
            </a:r>
          </a:p>
          <a:p>
            <a:endParaRPr lang="en-US" dirty="0"/>
          </a:p>
        </p:txBody>
      </p:sp>
      <p:pic>
        <p:nvPicPr>
          <p:cNvPr id="4" name="Picture 3">
            <a:extLst>
              <a:ext uri="{FF2B5EF4-FFF2-40B4-BE49-F238E27FC236}">
                <a16:creationId xmlns:a16="http://schemas.microsoft.com/office/drawing/2014/main" id="{2C674663-142C-CE42-BB17-B4FD3129430A}"/>
              </a:ext>
            </a:extLst>
          </p:cNvPr>
          <p:cNvPicPr>
            <a:picLocks noChangeAspect="1"/>
          </p:cNvPicPr>
          <p:nvPr/>
        </p:nvPicPr>
        <p:blipFill>
          <a:blip r:embed="rId3"/>
          <a:stretch>
            <a:fillRect/>
          </a:stretch>
        </p:blipFill>
        <p:spPr>
          <a:xfrm>
            <a:off x="8175357" y="2688272"/>
            <a:ext cx="3048264" cy="1481456"/>
          </a:xfrm>
          <a:prstGeom prst="rect">
            <a:avLst/>
          </a:prstGeom>
        </p:spPr>
      </p:pic>
    </p:spTree>
    <p:extLst>
      <p:ext uri="{BB962C8B-B14F-4D97-AF65-F5344CB8AC3E}">
        <p14:creationId xmlns:p14="http://schemas.microsoft.com/office/powerpoint/2010/main" val="3386857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B08C-F084-CA43-BAFE-664D4B80EE66}"/>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70D88F6C-0286-2242-9369-95DCB8BC3905}"/>
              </a:ext>
            </a:extLst>
          </p:cNvPr>
          <p:cNvSpPr>
            <a:spLocks noGrp="1"/>
          </p:cNvSpPr>
          <p:nvPr>
            <p:ph idx="1"/>
          </p:nvPr>
        </p:nvSpPr>
        <p:spPr/>
        <p:txBody>
          <a:bodyPr/>
          <a:lstStyle/>
          <a:p>
            <a:r>
              <a:rPr lang="en-US" dirty="0"/>
              <a:t>A chat application where users can join chatrooms from their browser of mobile apps. </a:t>
            </a:r>
          </a:p>
          <a:p>
            <a:endParaRPr lang="en-US" dirty="0"/>
          </a:p>
        </p:txBody>
      </p:sp>
      <p:pic>
        <p:nvPicPr>
          <p:cNvPr id="5" name="Picture 4">
            <a:extLst>
              <a:ext uri="{FF2B5EF4-FFF2-40B4-BE49-F238E27FC236}">
                <a16:creationId xmlns:a16="http://schemas.microsoft.com/office/drawing/2014/main" id="{36566BC1-49DD-4441-A380-CAB8D370243C}"/>
              </a:ext>
            </a:extLst>
          </p:cNvPr>
          <p:cNvPicPr>
            <a:picLocks noChangeAspect="1"/>
          </p:cNvPicPr>
          <p:nvPr/>
        </p:nvPicPr>
        <p:blipFill>
          <a:blip r:embed="rId3"/>
          <a:stretch>
            <a:fillRect/>
          </a:stretch>
        </p:blipFill>
        <p:spPr>
          <a:xfrm>
            <a:off x="1544014" y="2330449"/>
            <a:ext cx="8572259" cy="4298553"/>
          </a:xfrm>
          <a:prstGeom prst="rect">
            <a:avLst/>
          </a:prstGeom>
        </p:spPr>
      </p:pic>
    </p:spTree>
    <p:extLst>
      <p:ext uri="{BB962C8B-B14F-4D97-AF65-F5344CB8AC3E}">
        <p14:creationId xmlns:p14="http://schemas.microsoft.com/office/powerpoint/2010/main" val="652329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A3EF-A333-2D47-86FF-1D8DAB4EE030}"/>
              </a:ext>
            </a:extLst>
          </p:cNvPr>
          <p:cNvSpPr>
            <a:spLocks noGrp="1"/>
          </p:cNvSpPr>
          <p:nvPr>
            <p:ph type="title"/>
          </p:nvPr>
        </p:nvSpPr>
        <p:spPr/>
        <p:txBody>
          <a:bodyPr/>
          <a:lstStyle/>
          <a:p>
            <a:r>
              <a:rPr lang="en-US" dirty="0"/>
              <a:t>Case Study: After</a:t>
            </a:r>
          </a:p>
        </p:txBody>
      </p:sp>
      <p:pic>
        <p:nvPicPr>
          <p:cNvPr id="5" name="Content Placeholder 4">
            <a:extLst>
              <a:ext uri="{FF2B5EF4-FFF2-40B4-BE49-F238E27FC236}">
                <a16:creationId xmlns:a16="http://schemas.microsoft.com/office/drawing/2014/main" id="{54082FE4-25A1-6A48-A50C-D0B64BEC50C5}"/>
              </a:ext>
            </a:extLst>
          </p:cNvPr>
          <p:cNvPicPr>
            <a:picLocks noGrp="1" noChangeAspect="1"/>
          </p:cNvPicPr>
          <p:nvPr>
            <p:ph idx="1"/>
          </p:nvPr>
        </p:nvPicPr>
        <p:blipFill>
          <a:blip r:embed="rId3"/>
          <a:stretch>
            <a:fillRect/>
          </a:stretch>
        </p:blipFill>
        <p:spPr>
          <a:xfrm>
            <a:off x="2253667" y="1138518"/>
            <a:ext cx="7684666" cy="5049923"/>
          </a:xfrm>
        </p:spPr>
      </p:pic>
    </p:spTree>
    <p:extLst>
      <p:ext uri="{BB962C8B-B14F-4D97-AF65-F5344CB8AC3E}">
        <p14:creationId xmlns:p14="http://schemas.microsoft.com/office/powerpoint/2010/main" val="343214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0BEB-BE27-7A48-BE4D-B81A1D33EFA1}"/>
              </a:ext>
            </a:extLst>
          </p:cNvPr>
          <p:cNvSpPr>
            <a:spLocks noGrp="1"/>
          </p:cNvSpPr>
          <p:nvPr>
            <p:ph type="title"/>
          </p:nvPr>
        </p:nvSpPr>
        <p:spPr/>
        <p:txBody>
          <a:bodyPr/>
          <a:lstStyle/>
          <a:p>
            <a:r>
              <a:rPr lang="en-US" dirty="0"/>
              <a:t>Software Systems Origins</a:t>
            </a:r>
          </a:p>
        </p:txBody>
      </p:sp>
      <p:sp>
        <p:nvSpPr>
          <p:cNvPr id="3" name="Content Placeholder 2">
            <a:extLst>
              <a:ext uri="{FF2B5EF4-FFF2-40B4-BE49-F238E27FC236}">
                <a16:creationId xmlns:a16="http://schemas.microsoft.com/office/drawing/2014/main" id="{2F8626C1-FA4B-2D45-906E-5454CFAE6F27}"/>
              </a:ext>
            </a:extLst>
          </p:cNvPr>
          <p:cNvSpPr>
            <a:spLocks noGrp="1"/>
          </p:cNvSpPr>
          <p:nvPr>
            <p:ph idx="1"/>
          </p:nvPr>
        </p:nvSpPr>
        <p:spPr/>
        <p:txBody>
          <a:bodyPr/>
          <a:lstStyle/>
          <a:p>
            <a:r>
              <a:rPr lang="en-US" dirty="0"/>
              <a:t>Very few systems start with scalability as the primary driver.</a:t>
            </a:r>
          </a:p>
          <a:p>
            <a:r>
              <a:rPr lang="en-US" dirty="0"/>
              <a:t>Agile methods prioritize delivering user facing functionality.</a:t>
            </a:r>
          </a:p>
          <a:p>
            <a:pPr lvl="1"/>
            <a:r>
              <a:rPr lang="en-US" dirty="0"/>
              <a:t>YAGNI (“You Aren’t </a:t>
            </a:r>
            <a:r>
              <a:rPr lang="en-US" dirty="0" err="1"/>
              <a:t>Gonna</a:t>
            </a:r>
            <a:r>
              <a:rPr lang="en-US" dirty="0"/>
              <a:t> Need It”) principle </a:t>
            </a:r>
          </a:p>
          <a:p>
            <a:r>
              <a:rPr lang="en-US" dirty="0"/>
              <a:t>Rapid application delivery frameworks dominate</a:t>
            </a:r>
          </a:p>
          <a:p>
            <a:pPr lvl="1"/>
            <a:r>
              <a:rPr lang="en-US" dirty="0"/>
              <a:t>Ruby on Rails, Django etc.</a:t>
            </a:r>
          </a:p>
          <a:p>
            <a:r>
              <a:rPr lang="en-US" dirty="0"/>
              <a:t>Trade off ease of delivery versus performance, scalability and availability.</a:t>
            </a:r>
          </a:p>
        </p:txBody>
      </p:sp>
    </p:spTree>
    <p:extLst>
      <p:ext uri="{BB962C8B-B14F-4D97-AF65-F5344CB8AC3E}">
        <p14:creationId xmlns:p14="http://schemas.microsoft.com/office/powerpoint/2010/main" val="35149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14E5-617A-8D4F-9395-A01D5BC1BA4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DF80336-D617-CA41-8DBF-7D79CB76AC20}"/>
              </a:ext>
            </a:extLst>
          </p:cNvPr>
          <p:cNvSpPr>
            <a:spLocks noGrp="1"/>
          </p:cNvSpPr>
          <p:nvPr>
            <p:ph idx="1"/>
          </p:nvPr>
        </p:nvSpPr>
        <p:spPr/>
        <p:txBody>
          <a:bodyPr/>
          <a:lstStyle/>
          <a:p>
            <a:r>
              <a:rPr lang="en-US" sz="2400" dirty="0"/>
              <a:t>Scalability based on a few basic approaches:</a:t>
            </a:r>
          </a:p>
          <a:p>
            <a:pPr lvl="1"/>
            <a:r>
              <a:rPr lang="en-US" sz="2400" dirty="0"/>
              <a:t>Scale up/out</a:t>
            </a:r>
          </a:p>
          <a:p>
            <a:pPr lvl="1"/>
            <a:r>
              <a:rPr lang="en-US" sz="2400" dirty="0"/>
              <a:t>Load balancing</a:t>
            </a:r>
          </a:p>
          <a:p>
            <a:pPr lvl="1"/>
            <a:r>
              <a:rPr lang="en-US" sz="2400" dirty="0"/>
              <a:t>Stateless services</a:t>
            </a:r>
          </a:p>
          <a:p>
            <a:pPr lvl="1"/>
            <a:r>
              <a:rPr lang="en-US" sz="2400" dirty="0"/>
              <a:t>Caching</a:t>
            </a:r>
          </a:p>
          <a:p>
            <a:pPr lvl="1"/>
            <a:r>
              <a:rPr lang="en-US" sz="2400" dirty="0"/>
              <a:t>Distributed databases</a:t>
            </a:r>
          </a:p>
          <a:p>
            <a:pPr lvl="1"/>
            <a:r>
              <a:rPr lang="en-US" sz="2400" dirty="0"/>
              <a:t>Queues</a:t>
            </a:r>
          </a:p>
          <a:p>
            <a:r>
              <a:rPr lang="en-US" sz="2400" dirty="0"/>
              <a:t>All topics we will revisit throughout the rest of this course</a:t>
            </a:r>
          </a:p>
          <a:p>
            <a:endParaRPr lang="en-US" dirty="0"/>
          </a:p>
        </p:txBody>
      </p:sp>
    </p:spTree>
    <p:extLst>
      <p:ext uri="{BB962C8B-B14F-4D97-AF65-F5344CB8AC3E}">
        <p14:creationId xmlns:p14="http://schemas.microsoft.com/office/powerpoint/2010/main" val="2506459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2F76-2470-8C41-8FF3-9E0BAAB21C4F}"/>
              </a:ext>
            </a:extLst>
          </p:cNvPr>
          <p:cNvSpPr>
            <a:spLocks noGrp="1"/>
          </p:cNvSpPr>
          <p:nvPr>
            <p:ph type="title"/>
          </p:nvPr>
        </p:nvSpPr>
        <p:spPr/>
        <p:txBody>
          <a:bodyPr/>
          <a:lstStyle/>
          <a:p>
            <a:r>
              <a:rPr lang="en-US" dirty="0"/>
              <a:t>Basic Multi tier distributed systems architecture</a:t>
            </a:r>
          </a:p>
        </p:txBody>
      </p:sp>
      <p:sp>
        <p:nvSpPr>
          <p:cNvPr id="3" name="Content Placeholder 2">
            <a:extLst>
              <a:ext uri="{FF2B5EF4-FFF2-40B4-BE49-F238E27FC236}">
                <a16:creationId xmlns:a16="http://schemas.microsoft.com/office/drawing/2014/main" id="{BD06964E-B041-4F42-9985-1CC4E180934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D06A419-A7EC-AB45-8EEA-B2146EB76506}"/>
              </a:ext>
            </a:extLst>
          </p:cNvPr>
          <p:cNvPicPr>
            <a:picLocks noChangeAspect="1"/>
          </p:cNvPicPr>
          <p:nvPr/>
        </p:nvPicPr>
        <p:blipFill>
          <a:blip r:embed="rId3"/>
          <a:stretch>
            <a:fillRect/>
          </a:stretch>
        </p:blipFill>
        <p:spPr>
          <a:xfrm>
            <a:off x="3054245" y="1349829"/>
            <a:ext cx="6083510" cy="5231819"/>
          </a:xfrm>
          <a:prstGeom prst="rect">
            <a:avLst/>
          </a:prstGeom>
        </p:spPr>
      </p:pic>
    </p:spTree>
    <p:extLst>
      <p:ext uri="{BB962C8B-B14F-4D97-AF65-F5344CB8AC3E}">
        <p14:creationId xmlns:p14="http://schemas.microsoft.com/office/powerpoint/2010/main" val="88823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B9F4-87B6-8048-9EB0-FCD3C021B1B2}"/>
              </a:ext>
            </a:extLst>
          </p:cNvPr>
          <p:cNvSpPr>
            <a:spLocks noGrp="1"/>
          </p:cNvSpPr>
          <p:nvPr>
            <p:ph type="title"/>
          </p:nvPr>
        </p:nvSpPr>
        <p:spPr/>
        <p:txBody>
          <a:bodyPr/>
          <a:lstStyle/>
          <a:p>
            <a:r>
              <a:rPr lang="en-US" dirty="0"/>
              <a:t>Application Server</a:t>
            </a:r>
          </a:p>
        </p:txBody>
      </p:sp>
      <p:sp>
        <p:nvSpPr>
          <p:cNvPr id="3" name="Content Placeholder 2">
            <a:extLst>
              <a:ext uri="{FF2B5EF4-FFF2-40B4-BE49-F238E27FC236}">
                <a16:creationId xmlns:a16="http://schemas.microsoft.com/office/drawing/2014/main" id="{18CCEB45-B495-9640-B3BD-2DF023D0D44A}"/>
              </a:ext>
            </a:extLst>
          </p:cNvPr>
          <p:cNvSpPr>
            <a:spLocks noGrp="1"/>
          </p:cNvSpPr>
          <p:nvPr>
            <p:ph idx="1"/>
          </p:nvPr>
        </p:nvSpPr>
        <p:spPr/>
        <p:txBody>
          <a:bodyPr/>
          <a:lstStyle/>
          <a:p>
            <a:r>
              <a:rPr lang="en-US" sz="2400" dirty="0"/>
              <a:t>Container (execution) environment for application services (APIs)</a:t>
            </a:r>
          </a:p>
          <a:p>
            <a:r>
              <a:rPr lang="en-US" sz="2400" dirty="0"/>
              <a:t>Accepts client requests and invokes appropriate service functionality</a:t>
            </a:r>
          </a:p>
          <a:p>
            <a:pPr lvl="1"/>
            <a:r>
              <a:rPr lang="en-US" sz="2400" dirty="0"/>
              <a:t>Based on API request endpoint/parameters</a:t>
            </a:r>
          </a:p>
          <a:p>
            <a:r>
              <a:rPr lang="en-US" sz="2400" dirty="0"/>
              <a:t>Multithreaded execution environment using a thread pool</a:t>
            </a:r>
          </a:p>
          <a:p>
            <a:r>
              <a:rPr lang="en-US" sz="2400" dirty="0"/>
              <a:t>Connections to database managed through a connection pool</a:t>
            </a:r>
          </a:p>
          <a:p>
            <a:pPr lvl="1"/>
            <a:r>
              <a:rPr lang="en-US" sz="2400" dirty="0"/>
              <a:t>Thread pool size &gt; connection pool size</a:t>
            </a:r>
          </a:p>
          <a:p>
            <a:endParaRPr lang="en-US" dirty="0"/>
          </a:p>
        </p:txBody>
      </p:sp>
    </p:spTree>
    <p:extLst>
      <p:ext uri="{BB962C8B-B14F-4D97-AF65-F5344CB8AC3E}">
        <p14:creationId xmlns:p14="http://schemas.microsoft.com/office/powerpoint/2010/main" val="64605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977E-A2EE-5E40-A752-EB80CAE306F1}"/>
              </a:ext>
            </a:extLst>
          </p:cNvPr>
          <p:cNvSpPr>
            <a:spLocks noGrp="1"/>
          </p:cNvSpPr>
          <p:nvPr>
            <p:ph type="title"/>
          </p:nvPr>
        </p:nvSpPr>
        <p:spPr/>
        <p:txBody>
          <a:bodyPr/>
          <a:lstStyle/>
          <a:p>
            <a:r>
              <a:rPr lang="en-US" dirty="0"/>
              <a:t>Scale Up</a:t>
            </a:r>
          </a:p>
        </p:txBody>
      </p:sp>
      <p:sp>
        <p:nvSpPr>
          <p:cNvPr id="3" name="Content Placeholder 2">
            <a:extLst>
              <a:ext uri="{FF2B5EF4-FFF2-40B4-BE49-F238E27FC236}">
                <a16:creationId xmlns:a16="http://schemas.microsoft.com/office/drawing/2014/main" id="{F0A58B70-2D94-8642-ACF9-39980AD5BB99}"/>
              </a:ext>
            </a:extLst>
          </p:cNvPr>
          <p:cNvSpPr>
            <a:spLocks noGrp="1"/>
          </p:cNvSpPr>
          <p:nvPr>
            <p:ph idx="1"/>
          </p:nvPr>
        </p:nvSpPr>
        <p:spPr/>
        <p:txBody>
          <a:bodyPr/>
          <a:lstStyle/>
          <a:p>
            <a:r>
              <a:rPr lang="en-US" dirty="0"/>
              <a:t>As request loads grow, scale up the system to support high load.</a:t>
            </a:r>
          </a:p>
          <a:p>
            <a:r>
              <a:rPr lang="en-US" dirty="0"/>
              <a:t>Get a bigger application server and database server.</a:t>
            </a:r>
          </a:p>
          <a:p>
            <a:r>
              <a:rPr lang="en-US" dirty="0"/>
              <a:t>Server with</a:t>
            </a:r>
          </a:p>
          <a:p>
            <a:pPr lvl="1"/>
            <a:r>
              <a:rPr lang="en-US" dirty="0"/>
              <a:t>More CPUs</a:t>
            </a:r>
          </a:p>
          <a:p>
            <a:pPr lvl="1"/>
            <a:r>
              <a:rPr lang="en-US" dirty="0"/>
              <a:t>More memory</a:t>
            </a:r>
          </a:p>
          <a:p>
            <a:pPr lvl="1"/>
            <a:r>
              <a:rPr lang="en-US" dirty="0"/>
              <a:t>More disks</a:t>
            </a:r>
          </a:p>
          <a:p>
            <a:pPr lvl="1"/>
            <a:r>
              <a:rPr lang="en-US" dirty="0"/>
              <a:t>Additional costs</a:t>
            </a:r>
          </a:p>
        </p:txBody>
      </p:sp>
    </p:spTree>
    <p:extLst>
      <p:ext uri="{BB962C8B-B14F-4D97-AF65-F5344CB8AC3E}">
        <p14:creationId xmlns:p14="http://schemas.microsoft.com/office/powerpoint/2010/main" val="262877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64DB-9CF9-9D4B-AD6B-EEE06CE710C6}"/>
              </a:ext>
            </a:extLst>
          </p:cNvPr>
          <p:cNvSpPr>
            <a:spLocks noGrp="1"/>
          </p:cNvSpPr>
          <p:nvPr>
            <p:ph type="title"/>
          </p:nvPr>
        </p:nvSpPr>
        <p:spPr/>
        <p:txBody>
          <a:bodyPr/>
          <a:lstStyle/>
          <a:p>
            <a:r>
              <a:rPr lang="en-US" dirty="0"/>
              <a:t>Scale Up</a:t>
            </a:r>
          </a:p>
        </p:txBody>
      </p:sp>
      <p:sp>
        <p:nvSpPr>
          <p:cNvPr id="3" name="Content Placeholder 2">
            <a:extLst>
              <a:ext uri="{FF2B5EF4-FFF2-40B4-BE49-F238E27FC236}">
                <a16:creationId xmlns:a16="http://schemas.microsoft.com/office/drawing/2014/main" id="{C1AF5698-00B6-8047-ACFF-E5EF6A1C3696}"/>
              </a:ext>
            </a:extLst>
          </p:cNvPr>
          <p:cNvSpPr>
            <a:spLocks noGrp="1"/>
          </p:cNvSpPr>
          <p:nvPr>
            <p:ph idx="1"/>
          </p:nvPr>
        </p:nvSpPr>
        <p:spPr/>
        <p:txBody>
          <a:bodyPr/>
          <a:lstStyle/>
          <a:p>
            <a:r>
              <a:rPr lang="en-US" dirty="0"/>
              <a:t>Advantages</a:t>
            </a:r>
          </a:p>
          <a:p>
            <a:pPr lvl="1"/>
            <a:r>
              <a:rPr lang="en-US" dirty="0"/>
              <a:t>Simple to replace a low end server with high end server.</a:t>
            </a:r>
          </a:p>
          <a:p>
            <a:r>
              <a:rPr lang="en-US" dirty="0"/>
              <a:t>Disadvantages</a:t>
            </a:r>
          </a:p>
          <a:p>
            <a:pPr lvl="1"/>
            <a:r>
              <a:rPr lang="en-US" dirty="0"/>
              <a:t>Larger machines will incur more costs.</a:t>
            </a:r>
          </a:p>
          <a:p>
            <a:pPr lvl="1"/>
            <a:r>
              <a:rPr lang="en-US" dirty="0"/>
              <a:t>Single Point of Failure (</a:t>
            </a:r>
            <a:r>
              <a:rPr lang="en-US" dirty="0" err="1"/>
              <a:t>SPoF</a:t>
            </a:r>
            <a:r>
              <a:rPr lang="en-US" dirty="0"/>
              <a:t>)</a:t>
            </a:r>
          </a:p>
          <a:p>
            <a:pPr lvl="1"/>
            <a:r>
              <a:rPr lang="en-US" dirty="0"/>
              <a:t>There is still a limited capacity.</a:t>
            </a:r>
          </a:p>
          <a:p>
            <a:pPr lvl="2"/>
            <a:r>
              <a:rPr lang="en-US" dirty="0"/>
              <a:t>No matter how big the server is the capacity is still limited.</a:t>
            </a:r>
          </a:p>
          <a:p>
            <a:pPr lvl="2"/>
            <a:r>
              <a:rPr lang="en-US" dirty="0" err="1"/>
              <a:t>SPoF</a:t>
            </a:r>
            <a:r>
              <a:rPr lang="en-US" dirty="0"/>
              <a:t> is another bigger problem</a:t>
            </a:r>
          </a:p>
          <a:p>
            <a:pPr lvl="3"/>
            <a:r>
              <a:rPr lang="en-US" dirty="0"/>
              <a:t>Highly reliable hardware is available but expensive.</a:t>
            </a:r>
          </a:p>
          <a:p>
            <a:pPr lvl="3"/>
            <a:r>
              <a:rPr lang="en-US" dirty="0"/>
              <a:t>Historical interest –</a:t>
            </a:r>
            <a:r>
              <a:rPr lang="en-US" dirty="0">
                <a:hlinkClick r:id="rId2"/>
              </a:rPr>
              <a:t>Tandem/HP Non-stop servers</a:t>
            </a:r>
            <a:r>
              <a:rPr lang="en-US" dirty="0"/>
              <a:t> – no longer sold.</a:t>
            </a:r>
          </a:p>
          <a:p>
            <a:pPr lvl="1"/>
            <a:endParaRPr lang="en-US" dirty="0"/>
          </a:p>
        </p:txBody>
      </p:sp>
    </p:spTree>
    <p:extLst>
      <p:ext uri="{BB962C8B-B14F-4D97-AF65-F5344CB8AC3E}">
        <p14:creationId xmlns:p14="http://schemas.microsoft.com/office/powerpoint/2010/main" val="296094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B54C-517B-B54F-BFA4-66650DF8CD66}"/>
              </a:ext>
            </a:extLst>
          </p:cNvPr>
          <p:cNvSpPr>
            <a:spLocks noGrp="1"/>
          </p:cNvSpPr>
          <p:nvPr>
            <p:ph type="title"/>
          </p:nvPr>
        </p:nvSpPr>
        <p:spPr/>
        <p:txBody>
          <a:bodyPr/>
          <a:lstStyle/>
          <a:p>
            <a:r>
              <a:rPr lang="en-US" dirty="0"/>
              <a:t>Scale Up</a:t>
            </a:r>
          </a:p>
        </p:txBody>
      </p:sp>
      <p:sp>
        <p:nvSpPr>
          <p:cNvPr id="3" name="Content Placeholder 2">
            <a:extLst>
              <a:ext uri="{FF2B5EF4-FFF2-40B4-BE49-F238E27FC236}">
                <a16:creationId xmlns:a16="http://schemas.microsoft.com/office/drawing/2014/main" id="{138521D7-D78C-0447-AEB9-9AD56359C521}"/>
              </a:ext>
            </a:extLst>
          </p:cNvPr>
          <p:cNvSpPr>
            <a:spLocks noGrp="1"/>
          </p:cNvSpPr>
          <p:nvPr>
            <p:ph idx="1"/>
          </p:nvPr>
        </p:nvSpPr>
        <p:spPr>
          <a:xfrm>
            <a:off x="246527" y="1349829"/>
            <a:ext cx="7508512" cy="4873625"/>
          </a:xfrm>
        </p:spPr>
        <p:txBody>
          <a:bodyPr/>
          <a:lstStyle/>
          <a:p>
            <a:r>
              <a:rPr lang="en-US" dirty="0"/>
              <a:t>Larger Issue of Monolithic Architecture</a:t>
            </a:r>
          </a:p>
          <a:p>
            <a:pPr lvl="1"/>
            <a:r>
              <a:rPr lang="en-US" sz="2400" dirty="0"/>
              <a:t>Implementations for 10s-100s of APIs all bundled in same code </a:t>
            </a:r>
          </a:p>
          <a:p>
            <a:pPr lvl="1"/>
            <a:r>
              <a:rPr lang="en-US" sz="2400" dirty="0"/>
              <a:t>Hard to make changes and evolve.</a:t>
            </a:r>
          </a:p>
          <a:p>
            <a:pPr lvl="1"/>
            <a:r>
              <a:rPr lang="en-US" sz="2400" dirty="0"/>
              <a:t>Alternative is microservices which is lightweight and popular. </a:t>
            </a:r>
          </a:p>
          <a:p>
            <a:pPr marL="0" indent="0">
              <a:buNone/>
            </a:pPr>
            <a:endParaRPr lang="en-US" dirty="0"/>
          </a:p>
        </p:txBody>
      </p:sp>
      <p:pic>
        <p:nvPicPr>
          <p:cNvPr id="4" name="Picture 3">
            <a:extLst>
              <a:ext uri="{FF2B5EF4-FFF2-40B4-BE49-F238E27FC236}">
                <a16:creationId xmlns:a16="http://schemas.microsoft.com/office/drawing/2014/main" id="{A3F957C5-45D5-EF4B-AEC0-D23241634C20}"/>
              </a:ext>
            </a:extLst>
          </p:cNvPr>
          <p:cNvPicPr>
            <a:picLocks noChangeAspect="1"/>
          </p:cNvPicPr>
          <p:nvPr/>
        </p:nvPicPr>
        <p:blipFill rotWithShape="1">
          <a:blip r:embed="rId3"/>
          <a:srcRect l="16860" r="16727"/>
          <a:stretch/>
        </p:blipFill>
        <p:spPr>
          <a:xfrm>
            <a:off x="7755039" y="1138517"/>
            <a:ext cx="4277779" cy="4232135"/>
          </a:xfrm>
          <a:prstGeom prst="rect">
            <a:avLst/>
          </a:prstGeom>
        </p:spPr>
      </p:pic>
    </p:spTree>
    <p:extLst>
      <p:ext uri="{BB962C8B-B14F-4D97-AF65-F5344CB8AC3E}">
        <p14:creationId xmlns:p14="http://schemas.microsoft.com/office/powerpoint/2010/main" val="198035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EEC3-4E4F-F646-9409-22E16E7BF26D}"/>
              </a:ext>
            </a:extLst>
          </p:cNvPr>
          <p:cNvSpPr>
            <a:spLocks noGrp="1"/>
          </p:cNvSpPr>
          <p:nvPr>
            <p:ph type="title"/>
          </p:nvPr>
        </p:nvSpPr>
        <p:spPr/>
        <p:txBody>
          <a:bodyPr/>
          <a:lstStyle/>
          <a:p>
            <a:r>
              <a:rPr lang="en-US" dirty="0"/>
              <a:t>Scale Out</a:t>
            </a:r>
          </a:p>
        </p:txBody>
      </p:sp>
      <p:sp>
        <p:nvSpPr>
          <p:cNvPr id="3" name="Content Placeholder 2">
            <a:extLst>
              <a:ext uri="{FF2B5EF4-FFF2-40B4-BE49-F238E27FC236}">
                <a16:creationId xmlns:a16="http://schemas.microsoft.com/office/drawing/2014/main" id="{3AA97829-55C5-9140-93DA-F939382FCB57}"/>
              </a:ext>
            </a:extLst>
          </p:cNvPr>
          <p:cNvSpPr>
            <a:spLocks noGrp="1"/>
          </p:cNvSpPr>
          <p:nvPr>
            <p:ph idx="1"/>
          </p:nvPr>
        </p:nvSpPr>
        <p:spPr/>
        <p:txBody>
          <a:bodyPr/>
          <a:lstStyle/>
          <a:p>
            <a:r>
              <a:rPr lang="en-US" sz="2400" dirty="0"/>
              <a:t>Replicate a service and run multiple copies on multiple server nodes. </a:t>
            </a:r>
          </a:p>
          <a:p>
            <a:pPr lvl="1"/>
            <a:r>
              <a:rPr lang="en-US" sz="2400" dirty="0"/>
              <a:t>Cheap, commodity hardware</a:t>
            </a:r>
          </a:p>
          <a:p>
            <a:r>
              <a:rPr lang="en-US" sz="2400" dirty="0"/>
              <a:t>Requests from clients are distributed across the replicas</a:t>
            </a:r>
          </a:p>
          <a:p>
            <a:r>
              <a:rPr lang="en-US" sz="2400" dirty="0"/>
              <a:t>If we have N replicas, each server node processes {#requests/N}. </a:t>
            </a:r>
          </a:p>
          <a:p>
            <a:pPr lvl="1"/>
            <a:r>
              <a:rPr lang="en-US" sz="2400" dirty="0"/>
              <a:t>Adding processing capacity as simple as adding a new server node</a:t>
            </a:r>
          </a:p>
          <a:p>
            <a:endParaRPr lang="en-US" dirty="0"/>
          </a:p>
        </p:txBody>
      </p:sp>
    </p:spTree>
    <p:extLst>
      <p:ext uri="{BB962C8B-B14F-4D97-AF65-F5344CB8AC3E}">
        <p14:creationId xmlns:p14="http://schemas.microsoft.com/office/powerpoint/2010/main" val="1464738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27538</TotalTime>
  <Words>2260</Words>
  <Application>Microsoft Macintosh PowerPoint</Application>
  <PresentationFormat>Widescreen</PresentationFormat>
  <Paragraphs>264</Paragraphs>
  <Slides>31</Slides>
  <Notes>26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Arial Narrow</vt:lpstr>
      <vt:lpstr>Calibri</vt:lpstr>
      <vt:lpstr>Calibri Light</vt:lpstr>
      <vt:lpstr>Garamond</vt:lpstr>
      <vt:lpstr>Helvetica</vt:lpstr>
      <vt:lpstr>Office Theme</vt:lpstr>
      <vt:lpstr>Custom Design</vt:lpstr>
      <vt:lpstr>Northeastern University - Seattle </vt:lpstr>
      <vt:lpstr>Week 2 – Distributed Systems Architecture</vt:lpstr>
      <vt:lpstr>Software Systems Origins</vt:lpstr>
      <vt:lpstr>Basic Multi tier distributed systems architecture</vt:lpstr>
      <vt:lpstr>Application Server</vt:lpstr>
      <vt:lpstr>Scale Up</vt:lpstr>
      <vt:lpstr>Scale Up</vt:lpstr>
      <vt:lpstr>Scale Up</vt:lpstr>
      <vt:lpstr>Scale Out</vt:lpstr>
      <vt:lpstr>Scale Out</vt:lpstr>
      <vt:lpstr>Scale Out</vt:lpstr>
      <vt:lpstr>Scale Out</vt:lpstr>
      <vt:lpstr>Scale Out</vt:lpstr>
      <vt:lpstr>Scale Up Database</vt:lpstr>
      <vt:lpstr>Caching</vt:lpstr>
      <vt:lpstr>Caching</vt:lpstr>
      <vt:lpstr>Distributed Databases</vt:lpstr>
      <vt:lpstr>Distributed Databases</vt:lpstr>
      <vt:lpstr>Distributed Databases</vt:lpstr>
      <vt:lpstr>Multiple Processing Tiers</vt:lpstr>
      <vt:lpstr>Multiple Processing Tiers</vt:lpstr>
      <vt:lpstr>Multiple Processing Tiers</vt:lpstr>
      <vt:lpstr>Multiple Services</vt:lpstr>
      <vt:lpstr>Responsiveness</vt:lpstr>
      <vt:lpstr>Responsiveness</vt:lpstr>
      <vt:lpstr>Responsiveness</vt:lpstr>
      <vt:lpstr>Queueing</vt:lpstr>
      <vt:lpstr>Case Study</vt:lpstr>
      <vt:lpstr>Case Study: After</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271</cp:revision>
  <dcterms:created xsi:type="dcterms:W3CDTF">2022-01-16T21:49:22Z</dcterms:created>
  <dcterms:modified xsi:type="dcterms:W3CDTF">2023-01-21T01:17:33Z</dcterms:modified>
</cp:coreProperties>
</file>