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99" r:id="rId2"/>
  </p:sldMasterIdLst>
  <p:notesMasterIdLst>
    <p:notesMasterId r:id="rId34"/>
  </p:notesMasterIdLst>
  <p:sldIdLst>
    <p:sldId id="372" r:id="rId3"/>
    <p:sldId id="376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8" r:id="rId27"/>
    <p:sldId id="519" r:id="rId28"/>
    <p:sldId id="520" r:id="rId29"/>
    <p:sldId id="521" r:id="rId30"/>
    <p:sldId id="522" r:id="rId31"/>
    <p:sldId id="494" r:id="rId32"/>
    <p:sldId id="42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5"/>
    <p:restoredTop sz="76698"/>
  </p:normalViewPr>
  <p:slideViewPr>
    <p:cSldViewPr snapToGrid="0" snapToObjects="1">
      <p:cViewPr varScale="1">
        <p:scale>
          <a:sx n="99" d="100"/>
          <a:sy n="99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ortheastern-my.sharepoint.com/personal/igortn_northeastern_edu/Documents/Hyperscale%20reseacrh/Results/WearablesCode/Results%208-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Instances</a:t>
            </a:r>
            <a:r>
              <a:rPr lang="en-US" baseline="0"/>
              <a:t>/hour for 1024 Clients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269229110419123E-2"/>
          <c:y val="0.22581323808997514"/>
          <c:w val="0.90208248872173968"/>
          <c:h val="0.6323047942582525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'WO-Language Comparison'!$A$61:$A$64</c:f>
              <c:strCache>
                <c:ptCount val="4"/>
                <c:pt idx="0">
                  <c:v>Go</c:v>
                </c:pt>
                <c:pt idx="1">
                  <c:v>Java</c:v>
                </c:pt>
                <c:pt idx="2">
                  <c:v>Node</c:v>
                </c:pt>
                <c:pt idx="3">
                  <c:v>Python</c:v>
                </c:pt>
              </c:strCache>
            </c:strRef>
          </c:cat>
          <c:val>
            <c:numRef>
              <c:f>'WO-Language Comparison'!$B$61:$B$64</c:f>
              <c:numCache>
                <c:formatCode>General</c:formatCode>
                <c:ptCount val="4"/>
                <c:pt idx="0">
                  <c:v>17.333333333333332</c:v>
                </c:pt>
                <c:pt idx="1">
                  <c:v>25.75</c:v>
                </c:pt>
                <c:pt idx="2" formatCode="0.00">
                  <c:v>37.333333333333336</c:v>
                </c:pt>
                <c:pt idx="3">
                  <c:v>52.5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3-D546-A48C-477BC2F19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1366344"/>
        <c:axId val="831366664"/>
      </c:barChart>
      <c:catAx>
        <c:axId val="831366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366664"/>
        <c:crosses val="autoZero"/>
        <c:auto val="1"/>
        <c:lblAlgn val="ctr"/>
        <c:lblOffset val="100"/>
        <c:noMultiLvlLbl val="0"/>
      </c:catAx>
      <c:valAx>
        <c:axId val="83136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366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6T18:05:58.438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41926-7600-3D43-BFD5-A7893AB8602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1410C-A9AF-3C4F-ACCD-6A8F1AFC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8DD4A5-DA74-DD45-AB4C-3F649DEF201D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A/B tests are great to test two versions of a service on live traffic.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2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64 – 1024 clients over an iteration of 400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3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- 80%write (POST) and 20% (GET)</a:t>
            </a:r>
          </a:p>
          <a:p>
            <a:r>
              <a:rPr lang="en-US" dirty="0"/>
              <a:t>- Behind the scenes code for all languages wrote to a NoSQL DB.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8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8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7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perf: max10-cpu60 , max35-cpu70</a:t>
            </a:r>
          </a:p>
          <a:p>
            <a:r>
              <a:rPr lang="en-US" dirty="0"/>
              <a:t>96% of default – max10-cpu60 (instance hours) – max90-cpu70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1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9B4-D8ED-4748-9D13-238BD1F2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B2A4E-9ECE-3F4D-8DB7-11298C94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1917-57F3-FE41-ADFB-12E9B2D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AC55-4D05-B243-9F9A-73288D16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0195-77CB-7644-8EDC-9DC5FC23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279F-4180-D842-9C26-8FF794E6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E8F0-4B0F-8C46-BEFC-87C7E520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2C52-E2EE-E84A-8A00-36EAF95B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0E8A-7407-3B40-93DC-87D619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8E8C-B5A7-1444-8775-12BAD4A0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2704A-71E2-DF44-B460-F27193924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5C20-1145-524E-9817-981BE673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45E3-5C77-3844-9347-C5DC143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6A4-D625-C14A-B52C-70432C33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8755-3791-914D-846B-7F83CD25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C5D902F-7FA6-3149-B8B7-CA0DFE9A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8" y="214779"/>
            <a:ext cx="11667565" cy="92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D665CB6-7CC4-FE49-8CCC-CB9269351646}"/>
              </a:ext>
            </a:extLst>
          </p:cNvPr>
          <p:cNvSpPr txBox="1">
            <a:spLocks/>
          </p:cNvSpPr>
          <p:nvPr userDrawn="1"/>
        </p:nvSpPr>
        <p:spPr>
          <a:xfrm>
            <a:off x="8610599" y="6419103"/>
            <a:ext cx="304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05836-6816-864A-A203-F6E50AFE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08ABC09-A831-3742-A13A-D67A159B385A}"/>
              </a:ext>
            </a:extLst>
          </p:cNvPr>
          <p:cNvSpPr txBox="1">
            <a:spLocks/>
          </p:cNvSpPr>
          <p:nvPr userDrawn="1"/>
        </p:nvSpPr>
        <p:spPr>
          <a:xfrm>
            <a:off x="246529" y="1349829"/>
            <a:ext cx="11698944" cy="5069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C98C84-26A8-3C4A-AF5B-31F94F4FCDF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6526" y="1349829"/>
            <a:ext cx="116675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2526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D85-69BC-4FEA-B4EA-B452FCAF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DECDC-4BC8-4D92-857D-16B8FC0A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1A1D-17BC-4290-925A-85BEEE3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3E6E-B314-4470-8974-D508A9E7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758F-D148-4A2F-9687-42950E29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69E8-C2D3-492F-96B4-505F55AE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2DBD-FDA5-4FB8-BDEC-23B791FE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78FE-5A43-4AE0-A039-4B2ACE15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D56B-9F69-4548-AEE1-00FF65C5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ED42-25DC-4BB7-ACA3-1A740C0B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6DC-B7D0-4EC9-B301-235CF7B7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215F-9B4C-4FBD-84D1-E21321E3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4B9F-6477-49FF-9254-12EF7008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C009-EDB4-429E-AE4D-D37FA90B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8243-82A8-41E7-8CFC-78847A5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C177-7DC1-4EE5-B632-28ABD08D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1EA5-66C2-4986-9DE1-9812CF71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2221A-491A-438A-AD5F-D23DB134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3997-9783-46E9-97A8-C554F07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F796-3AFE-4693-A5BD-E14BE307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D856-FBDC-49C0-8892-F45C6F2A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6B4A-9E3F-4502-8A91-CEA08B6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BE06-2CB4-4A7C-A5F7-5E903623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1A006-C20D-428A-9A8D-E70AB3BE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A2B58-693F-4BEF-8A9D-58DFA8AE2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438F-5938-4B68-9527-3C77D597C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C2586-E875-4E4C-9978-32769852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B9056-6142-4D17-AB3F-EB25863B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8A139-C9C6-42BE-9BE8-8CD9B043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8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DDDE-0956-43DF-9DAD-3F730CD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C95DA-4483-4DFC-9793-41EC040F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EC61D-894C-4A0D-BA41-3BE1AAFB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86855-2429-4BE5-94EC-E239FE4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0807E-7629-4147-9FB6-1A9F4F86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43AFC-0B4E-40A8-B940-0AF7685E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BB97-F7D4-471A-8E64-250EA5A1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2A86-A02B-254C-B161-224B6D21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3BD6-0B53-B94E-9C79-9984BC1E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B16B-1CA7-1A4E-A5F6-6CC7E74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D543-16A1-0042-AA82-970275C7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F766-5281-8F48-9CAA-E8DD2DA7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3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9E4-C63A-40C9-9337-A0A06C8B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1977-F338-4E37-9C5D-A6C43FDD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1357-84AE-4E07-B676-5AF58D5D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AF16-0C18-4BE3-9B13-53EF5B3F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6E72-19F5-4D0C-9C1D-8CB4709F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BEF5-7D5D-41BD-AB5A-1A4199BB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4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2260-24EB-4CB7-A8E7-A3BFBA64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38882-F41C-45A9-B6D5-FB986E27D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2C4A-FF81-41AF-BA8D-DD747873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B813E-819E-49A5-89A7-A71DB49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789F-E50E-4C8B-B9C1-E794B67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78BB-CFA4-48A4-9C79-DF41DDB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3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C2A2-9E5F-4D09-BC85-90A27133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3E982-2FB9-45D2-8603-D1F5DE9C2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0064-AF4F-423D-9529-D12E2B11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7017-EC7A-4860-8094-BF60217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0C1E-2DC3-42C4-9649-913DD4FB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DF108-B7B0-4AEE-BED0-81DB7FD36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0DCF-F10D-4114-B09F-726EBFD4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90B0-6843-449A-8DEE-08305074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B75E-BB1A-4DD1-85D1-A97EC4EA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38F4-8772-43C9-8A50-483B41EB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5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992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479155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6E6-6491-8743-9B6F-632FF140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746B-DA97-8842-87D7-65FD70C8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0263-7922-984D-B620-E1A9E72D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F8EE-8F39-6748-A5AE-EBB9C68A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0F2F-2612-C749-B1E7-5ADE58B5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D211-4396-9F40-B241-30FC12F7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30B4-2297-E149-8178-BA35A88AA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C6D7-37A8-DB44-83A0-BEE9788F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45E9-7399-3746-B3F8-156BF21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BF96-2E01-194D-9431-5FFE1982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43462-07D8-9A41-9F7D-F7AACB2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279A-F8C2-3945-A2DC-EA00DDF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66E3-6DC7-2941-89ED-79CE26E3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F7315-BFBD-6F4A-A88D-9989C1C01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DEBEF-4333-9B4F-B674-0C95EDB78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40B31-771A-224F-A32F-0D82E19B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9DE87-1093-3C48-AE21-363FF22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06533-758C-9E44-BC33-3663BA4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CC853-0946-2648-A891-7DB3F259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724A-2814-7440-8833-994997AF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0505B-4239-7342-ABB8-343F8636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D6F4C-3885-7144-B51C-DADFD2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77F1-E05F-B54D-BC97-D7F36EA9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EF53F-2B18-DE4D-9D7A-9B3AA8C2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D392C-F985-484C-B037-5F017D0F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029E3-244B-3A48-876B-24386549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5080-78C9-6C41-BBAD-D2F98B31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93E-6F98-0941-8EE6-3201341B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D0C5-D727-5A4F-8211-D985DBF8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A5E8-0E90-C44F-9C69-FE4029F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3A099-336A-DB41-9C75-F1728A15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AD91-67EE-D640-8884-D5857D83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6DB3-DFE0-2742-B9DC-B45577C1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546BF-978A-F547-A68C-089F1965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4998-D781-DB4C-970B-F8C4D71D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A8C1C-9E41-BC48-B039-39A335F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3B6F-78C8-0447-A19A-482A30BF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DB47C-6E09-534F-87CB-25695E68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BDD40-6FD6-E349-A7F5-91E94FF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D222-B7E8-2C4C-B06A-139607E1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150A-ED0F-0340-A190-28E2E10EF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3F36-8772-814D-A905-8C917843E0A4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759-B4BF-F749-AD9F-3182F8378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6012-5AD3-9949-A3EE-2DA757CF8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F6F12-CDFB-459A-911D-EDF879C8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3B67B-9025-438D-8270-3ACD77CA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7979-8E8B-4056-8373-6658980C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E845-2FBC-4C6D-B380-94F0F7BE4FD1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F677-0D31-4036-BC63-853A0CD81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1CD6-F4FC-49E9-B2A0-F0C2AEF0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0" y="787400"/>
            <a:ext cx="9144000" cy="121920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Northeastern University - Seattle</a:t>
            </a:r>
            <a:b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4" name="Text Placeholder 8"/>
          <p:cNvSpPr>
            <a:spLocks noGrp="1"/>
          </p:cNvSpPr>
          <p:nvPr>
            <p:ph idx="1"/>
          </p:nvPr>
        </p:nvSpPr>
        <p:spPr>
          <a:xfrm>
            <a:off x="1562101" y="5094752"/>
            <a:ext cx="9144000" cy="1524000"/>
          </a:xfrm>
        </p:spPr>
        <p:txBody>
          <a:bodyPr>
            <a:normAutofit/>
          </a:bodyPr>
          <a:lstStyle/>
          <a:p>
            <a:pPr algn="ctr" eaLnBrk="1" hangingPunct="1">
              <a:buNone/>
            </a:pPr>
            <a:r>
              <a:rPr lang="en-US" sz="35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CS6650 Building Scalable Distributed Systems</a:t>
            </a:r>
          </a:p>
          <a:p>
            <a:pPr algn="ctr" eaLnBrk="1" hangingPunct="1">
              <a:buNone/>
            </a:pPr>
            <a:r>
              <a:rPr lang="en-US" sz="32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Vishal Rajpal</a:t>
            </a:r>
            <a:r>
              <a:rPr lang="en-US" sz="1400" u="sng" dirty="0">
                <a:latin typeface="Helvetica" charset="0"/>
              </a:rPr>
              <a:t> </a:t>
            </a:r>
          </a:p>
        </p:txBody>
      </p:sp>
      <p:pic>
        <p:nvPicPr>
          <p:cNvPr id="5" name="Picture 19" descr="northeastern-university-logo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600201"/>
            <a:ext cx="3276600" cy="32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App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 Engine Services</a:t>
            </a:r>
          </a:p>
          <a:p>
            <a:pPr lvl="1"/>
            <a:r>
              <a:rPr lang="en-US" sz="2400" dirty="0"/>
              <a:t>Equivalent to a microservice</a:t>
            </a:r>
          </a:p>
          <a:p>
            <a:pPr lvl="2"/>
            <a:r>
              <a:rPr lang="en-US" dirty="0"/>
              <a:t>App source code</a:t>
            </a:r>
          </a:p>
          <a:p>
            <a:pPr lvl="2"/>
            <a:r>
              <a:rPr lang="en-US" dirty="0"/>
              <a:t>API</a:t>
            </a:r>
          </a:p>
          <a:p>
            <a:pPr lvl="2"/>
            <a:r>
              <a:rPr lang="en-US" dirty="0"/>
              <a:t>Configuration</a:t>
            </a:r>
          </a:p>
          <a:p>
            <a:pPr lvl="2"/>
            <a:r>
              <a:rPr lang="en-US" dirty="0"/>
              <a:t>Version</a:t>
            </a:r>
          </a:p>
          <a:p>
            <a:pPr lvl="1"/>
            <a:r>
              <a:rPr lang="en-US" sz="2400" dirty="0"/>
              <a:t>Can use traffic splitting to perform A/B tests across different versions</a:t>
            </a:r>
          </a:p>
          <a:p>
            <a:pPr lvl="1"/>
            <a:r>
              <a:rPr lang="en-US" sz="2400" dirty="0"/>
              <a:t>Services/versions need unique names, </a:t>
            </a:r>
            <a:r>
              <a:rPr lang="en-US" sz="2400" dirty="0" err="1"/>
              <a:t>eg</a:t>
            </a:r>
            <a:r>
              <a:rPr lang="en-US" sz="2400" dirty="0"/>
              <a:t>:</a:t>
            </a:r>
          </a:p>
          <a:p>
            <a:pPr lvl="2"/>
            <a:r>
              <a:rPr lang="en-US" dirty="0"/>
              <a:t>http://my-</a:t>
            </a:r>
            <a:r>
              <a:rPr lang="en-US" dirty="0" err="1"/>
              <a:t>version.my</a:t>
            </a:r>
            <a:r>
              <a:rPr lang="en-US" dirty="0"/>
              <a:t>-</a:t>
            </a:r>
            <a:r>
              <a:rPr lang="en-US" dirty="0" err="1"/>
              <a:t>service.my</a:t>
            </a:r>
            <a:r>
              <a:rPr lang="en-US" dirty="0"/>
              <a:t>-project-</a:t>
            </a:r>
            <a:r>
              <a:rPr lang="en-US" dirty="0" err="1"/>
              <a:t>id.appspot.com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106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App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4776577" cy="48736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Instances – Managed by GAE</a:t>
            </a:r>
          </a:p>
          <a:p>
            <a:pPr lvl="1"/>
            <a:r>
              <a:rPr lang="en-US" sz="2400" dirty="0"/>
              <a:t>Auto-scaled by default</a:t>
            </a:r>
          </a:p>
          <a:p>
            <a:pPr lvl="1"/>
            <a:r>
              <a:rPr lang="en-US" sz="2400" dirty="0"/>
              <a:t>Requires a new runtime to be deployed </a:t>
            </a:r>
          </a:p>
          <a:p>
            <a:pPr lvl="2"/>
            <a:r>
              <a:rPr lang="en-US" dirty="0"/>
              <a:t>JVM</a:t>
            </a:r>
          </a:p>
          <a:p>
            <a:pPr lvl="2"/>
            <a:r>
              <a:rPr lang="en-US" dirty="0"/>
              <a:t>Python VM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sz="2400" dirty="0"/>
              <a:t>Startup costs per instance</a:t>
            </a:r>
          </a:p>
          <a:p>
            <a:pPr lvl="1"/>
            <a:r>
              <a:rPr lang="en-US" sz="2400" dirty="0"/>
              <a:t>Min/max instances</a:t>
            </a:r>
          </a:p>
          <a:p>
            <a:pPr lvl="1"/>
            <a:r>
              <a:rPr lang="en-US" sz="2400" dirty="0"/>
              <a:t>Unused instances removed (scale down)</a:t>
            </a:r>
          </a:p>
          <a:p>
            <a:pPr lvl="2"/>
            <a:r>
              <a:rPr lang="en-US" dirty="0"/>
              <a:t>Pay by 15 mins intervals</a:t>
            </a:r>
          </a:p>
          <a:p>
            <a:pPr lvl="1"/>
            <a:r>
              <a:rPr lang="en-US" sz="2400" dirty="0"/>
              <a:t>Instance resources (CPU/memory)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1E50F-2813-F146-8AFB-606D7F31D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16"/>
          <a:stretch/>
        </p:blipFill>
        <p:spPr>
          <a:xfrm>
            <a:off x="5023104" y="1876294"/>
            <a:ext cx="6935992" cy="3997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4A9CD7-012C-7E4B-AC74-FD2F2E01FE55}"/>
              </a:ext>
            </a:extLst>
          </p:cNvPr>
          <p:cNvSpPr txBox="1"/>
          <p:nvPr/>
        </p:nvSpPr>
        <p:spPr>
          <a:xfrm>
            <a:off x="7352904" y="5963446"/>
            <a:ext cx="227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GAE Request Handling</a:t>
            </a:r>
          </a:p>
        </p:txBody>
      </p:sp>
    </p:spTree>
    <p:extLst>
      <p:ext uri="{BB962C8B-B14F-4D97-AF65-F5344CB8AC3E}">
        <p14:creationId xmlns:p14="http://schemas.microsoft.com/office/powerpoint/2010/main" val="158879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App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Auto Scaling – </a:t>
            </a:r>
            <a:r>
              <a:rPr lang="en-US" sz="2400" dirty="0" err="1"/>
              <a:t>app.yaml</a:t>
            </a:r>
            <a:endParaRPr lang="en-US" sz="2400" dirty="0"/>
          </a:p>
          <a:p>
            <a:pPr lvl="1"/>
            <a:r>
              <a:rPr lang="en-US" sz="2400" dirty="0"/>
              <a:t>By default:</a:t>
            </a:r>
          </a:p>
          <a:p>
            <a:pPr lvl="2"/>
            <a:r>
              <a:rPr lang="en-US" dirty="0" err="1"/>
              <a:t>Concurrent_requests</a:t>
            </a:r>
            <a:r>
              <a:rPr lang="en-US" dirty="0"/>
              <a:t> = </a:t>
            </a:r>
            <a:r>
              <a:rPr lang="en-US" dirty="0" err="1"/>
              <a:t>max_concurrent_requests</a:t>
            </a:r>
            <a:r>
              <a:rPr lang="en-US" dirty="0"/>
              <a:t> * </a:t>
            </a:r>
            <a:r>
              <a:rPr lang="en-US" dirty="0" err="1"/>
              <a:t>target_throughput_utilization</a:t>
            </a:r>
            <a:endParaRPr lang="en-US" dirty="0"/>
          </a:p>
          <a:p>
            <a:pPr lvl="3"/>
            <a:r>
              <a:rPr lang="en-US" sz="2400" dirty="0"/>
              <a:t>Default </a:t>
            </a:r>
            <a:r>
              <a:rPr lang="en-US" sz="2400" dirty="0" err="1"/>
              <a:t>max_concurrent_requests</a:t>
            </a:r>
            <a:r>
              <a:rPr lang="en-US" sz="2400" dirty="0"/>
              <a:t> = 10</a:t>
            </a:r>
          </a:p>
          <a:p>
            <a:pPr lvl="3"/>
            <a:r>
              <a:rPr lang="en-US" sz="2400" dirty="0"/>
              <a:t>If target throughput utilizations is set to 0.6 (default) then </a:t>
            </a:r>
            <a:r>
              <a:rPr lang="en-US" sz="2400" dirty="0" err="1"/>
              <a:t>concurrent_requests</a:t>
            </a:r>
            <a:r>
              <a:rPr lang="en-US" sz="2400" dirty="0"/>
              <a:t> = 6.</a:t>
            </a:r>
          </a:p>
          <a:p>
            <a:pPr lvl="2"/>
            <a:r>
              <a:rPr lang="en-US" dirty="0"/>
              <a:t>CPU Utilization : When an instance reaches 60% CPU, the service is scaled</a:t>
            </a:r>
          </a:p>
          <a:p>
            <a:pPr lvl="1"/>
            <a:r>
              <a:rPr lang="en-US" sz="2400" dirty="0"/>
              <a:t>Can specify minimum and maximum wait times for a request before scaling a service</a:t>
            </a:r>
          </a:p>
          <a:p>
            <a:pPr lvl="2"/>
            <a:r>
              <a:rPr lang="en-US" dirty="0"/>
              <a:t>Default 30 msec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99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Load Test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E8208-D6BF-B648-94EB-CD897177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79" y="2199825"/>
            <a:ext cx="8047258" cy="402362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7420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much does programming language effect performance and costs?</a:t>
            </a:r>
          </a:p>
          <a:p>
            <a:pPr lvl="1">
              <a:buSzPct val="100000"/>
            </a:pPr>
            <a:r>
              <a:rPr lang="en-US" sz="2400" dirty="0"/>
              <a:t>Google app engine  server</a:t>
            </a:r>
          </a:p>
          <a:p>
            <a:pPr lvl="2">
              <a:buSzPct val="100000"/>
            </a:pPr>
            <a:r>
              <a:rPr lang="en-US" dirty="0"/>
              <a:t>Same API</a:t>
            </a:r>
          </a:p>
          <a:p>
            <a:pPr lvl="2">
              <a:buSzPct val="100000"/>
            </a:pPr>
            <a:r>
              <a:rPr lang="en-US" dirty="0"/>
              <a:t>Same database model and operations (Google Datastore)</a:t>
            </a:r>
          </a:p>
          <a:p>
            <a:pPr lvl="2">
              <a:buSzPct val="100000"/>
            </a:pPr>
            <a:r>
              <a:rPr lang="en-US" dirty="0"/>
              <a:t>Same client and test load</a:t>
            </a:r>
          </a:p>
          <a:p>
            <a:pPr lvl="2">
              <a:buSzPct val="100000"/>
            </a:pPr>
            <a:r>
              <a:rPr lang="en-US" dirty="0"/>
              <a:t>Same B1 instances, default autoscaling settings</a:t>
            </a:r>
          </a:p>
          <a:p>
            <a:pPr lvl="1">
              <a:buSzPct val="100000"/>
            </a:pPr>
            <a:r>
              <a:rPr lang="en-US" sz="2400" dirty="0"/>
              <a:t>4 server implementations</a:t>
            </a:r>
          </a:p>
          <a:p>
            <a:pPr lvl="2">
              <a:buSzPct val="100000"/>
            </a:pPr>
            <a:r>
              <a:rPr lang="en-US" dirty="0"/>
              <a:t>Go</a:t>
            </a:r>
          </a:p>
          <a:p>
            <a:pPr lvl="2">
              <a:buSzPct val="100000"/>
            </a:pPr>
            <a:r>
              <a:rPr lang="en-US" dirty="0"/>
              <a:t>Java</a:t>
            </a:r>
          </a:p>
          <a:p>
            <a:pPr lvl="2">
              <a:buSzPct val="100000"/>
            </a:pPr>
            <a:r>
              <a:rPr lang="en-US" dirty="0"/>
              <a:t>Python</a:t>
            </a:r>
          </a:p>
          <a:p>
            <a:pPr lvl="2">
              <a:buSzPct val="100000"/>
            </a:pPr>
            <a:r>
              <a:rPr lang="en-US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78804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3336AF-1248-B444-B686-819E89023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8" r="5" b="4964"/>
          <a:stretch/>
        </p:blipFill>
        <p:spPr>
          <a:xfrm>
            <a:off x="246526" y="1345346"/>
            <a:ext cx="4567089" cy="244129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24F01D-6C3F-AA4D-A295-3C8484D5C5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89" r="8" b="4395"/>
          <a:stretch/>
        </p:blipFill>
        <p:spPr>
          <a:xfrm>
            <a:off x="7378387" y="1409177"/>
            <a:ext cx="4447652" cy="237746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6B1DD7-CB57-064E-A3C8-39D3459226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80" r="-11" b="4966"/>
          <a:stretch/>
        </p:blipFill>
        <p:spPr>
          <a:xfrm>
            <a:off x="7277883" y="4103705"/>
            <a:ext cx="4548156" cy="24342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D54EEB-792F-D840-BB3C-6E2BB21C83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97" r="4" b="5243"/>
          <a:stretch/>
        </p:blipFill>
        <p:spPr>
          <a:xfrm>
            <a:off x="246526" y="4103705"/>
            <a:ext cx="4567089" cy="24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1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1E51A-9093-7948-BC3B-3B179A90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349829"/>
            <a:ext cx="8178799" cy="49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Cost Comparison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D6E568-FAFD-9F4F-B9A0-88720DCFE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78851"/>
              </p:ext>
            </p:extLst>
          </p:nvPr>
        </p:nvGraphicFramePr>
        <p:xfrm>
          <a:off x="1769000" y="2022231"/>
          <a:ext cx="8622615" cy="399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34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Performance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8A6B6-00E4-6948-A9B2-1B242EDD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33" y="1904883"/>
            <a:ext cx="665093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170D-3BBE-2B43-8EFC-370FC6B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C9BD-B6B8-8E43-B20E-4BB4D460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Autoscaling Parameters Experiment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490651-A633-FB45-BC8C-A602CBEFC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5818"/>
              </p:ext>
            </p:extLst>
          </p:nvPr>
        </p:nvGraphicFramePr>
        <p:xfrm>
          <a:off x="2241957" y="2208327"/>
          <a:ext cx="7676701" cy="32998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9468">
                  <a:extLst>
                    <a:ext uri="{9D8B030D-6E8A-4147-A177-3AD203B41FA5}">
                      <a16:colId xmlns:a16="http://schemas.microsoft.com/office/drawing/2014/main" val="3451639230"/>
                    </a:ext>
                  </a:extLst>
                </a:gridCol>
                <a:gridCol w="1667233">
                  <a:extLst>
                    <a:ext uri="{9D8B030D-6E8A-4147-A177-3AD203B41FA5}">
                      <a16:colId xmlns:a16="http://schemas.microsoft.com/office/drawing/2014/main" val="2666031744"/>
                    </a:ext>
                  </a:extLst>
                </a:gridCol>
              </a:tblGrid>
              <a:tr h="54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parameter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10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default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10478" marB="0" anchor="b"/>
                </a:tc>
                <a:extLst>
                  <a:ext uri="{0D108BD9-81ED-4DB2-BD59-A6C34878D82A}">
                    <a16:rowId xmlns:a16="http://schemas.microsoft.com/office/drawing/2014/main" val="1728761946"/>
                  </a:ext>
                </a:extLst>
              </a:tr>
              <a:tr h="54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 err="1">
                          <a:effectLst/>
                        </a:rPr>
                        <a:t>target_cpu_utilization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104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0.6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10478" marB="0" anchor="b"/>
                </a:tc>
                <a:extLst>
                  <a:ext uri="{0D108BD9-81ED-4DB2-BD59-A6C34878D82A}">
                    <a16:rowId xmlns:a16="http://schemas.microsoft.com/office/drawing/2014/main" val="1423143952"/>
                  </a:ext>
                </a:extLst>
              </a:tr>
              <a:tr h="54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</a:rPr>
                        <a:t>target_throughput_utilization</a:t>
                      </a:r>
                      <a:endParaRPr lang="en-US" sz="28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0478" marR="10478" marT="104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10478" marR="10478" marT="10478" marB="0" anchor="b"/>
                </a:tc>
                <a:extLst>
                  <a:ext uri="{0D108BD9-81ED-4DB2-BD59-A6C34878D82A}">
                    <a16:rowId xmlns:a16="http://schemas.microsoft.com/office/drawing/2014/main" val="359769576"/>
                  </a:ext>
                </a:extLst>
              </a:tr>
              <a:tr h="54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 err="1">
                          <a:effectLst/>
                        </a:rPr>
                        <a:t>max_concurrent_requests</a:t>
                      </a:r>
                      <a:r>
                        <a:rPr lang="en-US" sz="3300" u="none" strike="noStrike" dirty="0">
                          <a:effectLst/>
                        </a:rPr>
                        <a:t> 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104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10478" marB="0" anchor="b"/>
                </a:tc>
                <a:extLst>
                  <a:ext uri="{0D108BD9-81ED-4DB2-BD59-A6C34878D82A}">
                    <a16:rowId xmlns:a16="http://schemas.microsoft.com/office/drawing/2014/main" val="261329603"/>
                  </a:ext>
                </a:extLst>
              </a:tr>
              <a:tr h="54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 err="1">
                          <a:effectLst/>
                        </a:rPr>
                        <a:t>max_pending_latency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104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10478" marB="0" anchor="b"/>
                </a:tc>
                <a:extLst>
                  <a:ext uri="{0D108BD9-81ED-4DB2-BD59-A6C34878D82A}">
                    <a16:rowId xmlns:a16="http://schemas.microsoft.com/office/drawing/2014/main" val="3713508712"/>
                  </a:ext>
                </a:extLst>
              </a:tr>
              <a:tr h="54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 err="1">
                          <a:effectLst/>
                        </a:rPr>
                        <a:t>min_pending_latency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10478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u="none" strike="noStrike" dirty="0">
                          <a:effectLst/>
                        </a:rPr>
                        <a:t>30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78" marR="10478" marT="10478" marB="0" anchor="b"/>
                </a:tc>
                <a:extLst>
                  <a:ext uri="{0D108BD9-81ED-4DB2-BD59-A6C34878D82A}">
                    <a16:rowId xmlns:a16="http://schemas.microsoft.com/office/drawing/2014/main" val="159042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6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37B-CF38-054A-9757-35A77C55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Week 7 </a:t>
            </a:r>
            <a:r>
              <a:rPr lang="en-US" sz="3600" dirty="0"/>
              <a:t>– Serverless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8668-F699-F049-A053-7436F5F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1138518"/>
            <a:ext cx="11667565" cy="5152554"/>
          </a:xfrm>
        </p:spPr>
        <p:txBody>
          <a:bodyPr/>
          <a:lstStyle/>
          <a:p>
            <a:r>
              <a:rPr lang="en-US" dirty="0"/>
              <a:t>Topics we will cover today:</a:t>
            </a:r>
          </a:p>
          <a:p>
            <a:pPr lvl="1"/>
            <a:r>
              <a:rPr lang="en-US" sz="2400" dirty="0"/>
              <a:t>Why Serverless Computing?</a:t>
            </a:r>
          </a:p>
          <a:p>
            <a:pPr lvl="1"/>
            <a:r>
              <a:rPr lang="en-US" sz="2400" dirty="0"/>
              <a:t>Google App Engine Overview</a:t>
            </a:r>
          </a:p>
          <a:p>
            <a:pPr lvl="1"/>
            <a:r>
              <a:rPr lang="en-US" sz="2400" dirty="0"/>
              <a:t>Experimental Results</a:t>
            </a:r>
          </a:p>
          <a:p>
            <a:pPr lvl="1"/>
            <a:r>
              <a:rPr lang="en-US" sz="2400" dirty="0"/>
              <a:t>AWS Lambda Overview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084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170D-3BBE-2B43-8EFC-370FC6B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C9BD-B6B8-8E43-B20E-4BB4D460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Design with Go Server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CDE52-06C6-2F41-99BA-042886373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97144"/>
              </p:ext>
            </p:extLst>
          </p:nvPr>
        </p:nvGraphicFramePr>
        <p:xfrm>
          <a:off x="1784690" y="2160402"/>
          <a:ext cx="8622619" cy="2340554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765371">
                  <a:extLst>
                    <a:ext uri="{9D8B030D-6E8A-4147-A177-3AD203B41FA5}">
                      <a16:colId xmlns:a16="http://schemas.microsoft.com/office/drawing/2014/main" val="3840819970"/>
                    </a:ext>
                  </a:extLst>
                </a:gridCol>
                <a:gridCol w="1714312">
                  <a:extLst>
                    <a:ext uri="{9D8B030D-6E8A-4147-A177-3AD203B41FA5}">
                      <a16:colId xmlns:a16="http://schemas.microsoft.com/office/drawing/2014/main" val="3533248271"/>
                    </a:ext>
                  </a:extLst>
                </a:gridCol>
                <a:gridCol w="1714312">
                  <a:extLst>
                    <a:ext uri="{9D8B030D-6E8A-4147-A177-3AD203B41FA5}">
                      <a16:colId xmlns:a16="http://schemas.microsoft.com/office/drawing/2014/main" val="3121509400"/>
                    </a:ext>
                  </a:extLst>
                </a:gridCol>
                <a:gridCol w="1714312">
                  <a:extLst>
                    <a:ext uri="{9D8B030D-6E8A-4147-A177-3AD203B41FA5}">
                      <a16:colId xmlns:a16="http://schemas.microsoft.com/office/drawing/2014/main" val="2210620096"/>
                    </a:ext>
                  </a:extLst>
                </a:gridCol>
                <a:gridCol w="1714312">
                  <a:extLst>
                    <a:ext uri="{9D8B030D-6E8A-4147-A177-3AD203B41FA5}">
                      <a16:colId xmlns:a16="http://schemas.microsoft.com/office/drawing/2014/main" val="1455626241"/>
                    </a:ext>
                  </a:extLst>
                </a:gridCol>
              </a:tblGrid>
              <a:tr h="66172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Metric? </a:t>
                      </a:r>
                      <a:endParaRPr lang="en-US" sz="2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maxc10</a:t>
                      </a:r>
                      <a:endParaRPr lang="en-US" sz="2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maxc35</a:t>
                      </a:r>
                      <a:endParaRPr lang="en-US" sz="2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maxc65</a:t>
                      </a:r>
                      <a:endParaRPr lang="en-US" sz="2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maxc90</a:t>
                      </a:r>
                      <a:endParaRPr lang="en-US" sz="2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977549"/>
                  </a:ext>
                </a:extLst>
              </a:tr>
              <a:tr h="559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CPU60</a:t>
                      </a:r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901141"/>
                  </a:ext>
                </a:extLst>
              </a:tr>
              <a:tr h="559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CPU70</a:t>
                      </a:r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140053"/>
                  </a:ext>
                </a:extLst>
              </a:tr>
              <a:tr h="559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CPU80</a:t>
                      </a:r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5084" marR="183813" marT="122542" marB="12254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79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688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170D-3BBE-2B43-8EFC-370FC6B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C9BD-B6B8-8E43-B20E-4BB4D460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Throughput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AF811-53C7-3B4B-8D18-837C07CA5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01" b="1001"/>
          <a:stretch/>
        </p:blipFill>
        <p:spPr>
          <a:xfrm>
            <a:off x="1819433" y="1929267"/>
            <a:ext cx="855313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5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170D-3BBE-2B43-8EFC-370FC6B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C9BD-B6B8-8E43-B20E-4BB4D460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7D0AF-DC0C-664B-904F-940CE71A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07" y="1489459"/>
            <a:ext cx="7792585" cy="47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5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170D-3BBE-2B43-8EFC-370FC6B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C9BD-B6B8-8E43-B20E-4BB4D460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D2F1E-9CCB-7E4C-A533-4E7F302C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77" y="1454552"/>
            <a:ext cx="7850045" cy="47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0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170D-3BBE-2B43-8EFC-370FC6B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C9BD-B6B8-8E43-B20E-4BB4D460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0059C-4EFE-E642-9F7E-9CFA54DD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85" y="1349829"/>
            <a:ext cx="802242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0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318B-2224-D14E-88F9-8FF3F815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74CC-FB5C-2343-9948-B8C19434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Some Takeaways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Higher performance possible at ~20% cheaper than default setting</a:t>
            </a:r>
          </a:p>
          <a:p>
            <a:r>
              <a:rPr lang="en-US" sz="2400" dirty="0"/>
              <a:t>Can achieve ~96% of default configuration performance at ~54% of default configuration costs</a:t>
            </a:r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5F81DF-C9A3-294A-BF58-F72BD0795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52372"/>
              </p:ext>
            </p:extLst>
          </p:nvPr>
        </p:nvGraphicFramePr>
        <p:xfrm>
          <a:off x="3608415" y="1551868"/>
          <a:ext cx="4724400" cy="1752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165886649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302766715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264474626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354143505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058850090"/>
                    </a:ext>
                  </a:extLst>
                </a:gridCol>
              </a:tblGrid>
              <a:tr h="674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throuhput mean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max10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max35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max65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max90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199005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CPU60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6006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6067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5860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5636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7388055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CPU70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6064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6121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5993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5793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9358899"/>
                  </a:ext>
                </a:extLst>
              </a:tr>
              <a:tr h="359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CPU80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6178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5988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5989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5605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82402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115CE0-2F87-BB41-9EF6-D25E026FB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44555"/>
              </p:ext>
            </p:extLst>
          </p:nvPr>
        </p:nvGraphicFramePr>
        <p:xfrm>
          <a:off x="3615342" y="3377171"/>
          <a:ext cx="4717475" cy="1679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495">
                  <a:extLst>
                    <a:ext uri="{9D8B030D-6E8A-4147-A177-3AD203B41FA5}">
                      <a16:colId xmlns:a16="http://schemas.microsoft.com/office/drawing/2014/main" val="2598349959"/>
                    </a:ext>
                  </a:extLst>
                </a:gridCol>
                <a:gridCol w="943495">
                  <a:extLst>
                    <a:ext uri="{9D8B030D-6E8A-4147-A177-3AD203B41FA5}">
                      <a16:colId xmlns:a16="http://schemas.microsoft.com/office/drawing/2014/main" val="3548860493"/>
                    </a:ext>
                  </a:extLst>
                </a:gridCol>
                <a:gridCol w="943495">
                  <a:extLst>
                    <a:ext uri="{9D8B030D-6E8A-4147-A177-3AD203B41FA5}">
                      <a16:colId xmlns:a16="http://schemas.microsoft.com/office/drawing/2014/main" val="2435373914"/>
                    </a:ext>
                  </a:extLst>
                </a:gridCol>
                <a:gridCol w="943495">
                  <a:extLst>
                    <a:ext uri="{9D8B030D-6E8A-4147-A177-3AD203B41FA5}">
                      <a16:colId xmlns:a16="http://schemas.microsoft.com/office/drawing/2014/main" val="1632872247"/>
                    </a:ext>
                  </a:extLst>
                </a:gridCol>
                <a:gridCol w="943495">
                  <a:extLst>
                    <a:ext uri="{9D8B030D-6E8A-4147-A177-3AD203B41FA5}">
                      <a16:colId xmlns:a16="http://schemas.microsoft.com/office/drawing/2014/main" val="402378859"/>
                    </a:ext>
                  </a:extLst>
                </a:gridCol>
              </a:tblGrid>
              <a:tr h="646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instance hours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max10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max35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max65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max90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4556166"/>
                  </a:ext>
                </a:extLst>
              </a:tr>
              <a:tr h="34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CPU60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8474209"/>
                  </a:ext>
                </a:extLst>
              </a:tr>
              <a:tr h="34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CPU70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4009517"/>
                  </a:ext>
                </a:extLst>
              </a:tr>
              <a:tr h="344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CPU80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7563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4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ABF6-9D9A-F74F-8FD9-8AC636C6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0A4E-7A13-A94F-AD87-15A37EA2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Servers are stateless Lambda functions</a:t>
            </a:r>
          </a:p>
          <a:p>
            <a:r>
              <a:rPr lang="en-US" sz="2600" dirty="0"/>
              <a:t>Triggered by HTTP or events on AWS services, e.g.: S3, DynamoDB</a:t>
            </a:r>
          </a:p>
          <a:p>
            <a:r>
              <a:rPr lang="en-US" sz="2600" dirty="0"/>
              <a:t>Charged based on 100ms metering intervals</a:t>
            </a:r>
          </a:p>
          <a:p>
            <a:r>
              <a:rPr lang="en-US" sz="2600" dirty="0"/>
              <a:t>Scales automatically</a:t>
            </a:r>
          </a:p>
          <a:p>
            <a:r>
              <a:rPr lang="en-US" sz="2600" dirty="0"/>
              <a:t>Example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prstClr val="black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package example;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prstClr val="black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import </a:t>
            </a:r>
            <a:r>
              <a:rPr lang="en-US" sz="18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com.amazonaws.services.lambda.runtime.Context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; 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import </a:t>
            </a:r>
            <a:r>
              <a:rPr lang="en-US" sz="18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com.amazonaws.services.lambda.runtime.LambdaLogger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prstClr val="black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public class Hello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public </a:t>
            </a:r>
            <a:r>
              <a:rPr lang="en-US" sz="1800" b="1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String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myHandler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1800" b="1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myCount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, Context context)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LambdaLogger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logger = </a:t>
            </a:r>
            <a:r>
              <a:rPr lang="en-US" sz="18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context.getLogger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logger.log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("received : " + </a:t>
            </a:r>
            <a:r>
              <a:rPr lang="en-US" sz="18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myCount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return </a:t>
            </a:r>
            <a:r>
              <a:rPr lang="en-US" sz="18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String.valueOf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myCount</a:t>
            </a: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01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ABF6-9D9A-F74F-8FD9-8AC636C6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0A4E-7A13-A94F-AD87-15A37EA2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Expose Lambda Function as a HTTP endpoint</a:t>
            </a:r>
          </a:p>
          <a:p>
            <a:r>
              <a:rPr lang="en-US" sz="2400" dirty="0"/>
              <a:t>Map HTTP request to Lambda function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B96B-8171-8A42-8148-D5BE0FAA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67" y="2240594"/>
            <a:ext cx="6203865" cy="42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6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ABF6-9D9A-F74F-8FD9-8AC636C6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0A4E-7A13-A94F-AD87-15A37EA2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Multiple language support</a:t>
            </a:r>
          </a:p>
          <a:p>
            <a:pPr lvl="1"/>
            <a:r>
              <a:rPr lang="en-US" sz="2000" dirty="0"/>
              <a:t>No specific frameworks required</a:t>
            </a:r>
          </a:p>
          <a:p>
            <a:r>
              <a:rPr lang="en-US" sz="2000" dirty="0"/>
              <a:t>Specify memory for functions and AWS Lambda allocates proportional CPU power, network bandwidth, and disk I/O and costs</a:t>
            </a:r>
            <a:r>
              <a:rPr lang="en-US" sz="1600" dirty="0">
                <a:sym typeface="Wingdings" panose="05000000000000000000" pitchFamily="2" charset="2"/>
              </a:rPr>
              <a:t>	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81DEF-C9C2-7E4F-953C-0E89239E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9" y="2822447"/>
            <a:ext cx="6531102" cy="20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60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ABF6-9D9A-F74F-8FD9-8AC636C6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0A4E-7A13-A94F-AD87-15A37EA2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Scaling</a:t>
            </a:r>
          </a:p>
          <a:p>
            <a:pPr lvl="1"/>
            <a:r>
              <a:rPr lang="en-US" sz="2400" dirty="0"/>
              <a:t>First request loads function and runs handler method</a:t>
            </a:r>
          </a:p>
          <a:p>
            <a:pPr lvl="1"/>
            <a:r>
              <a:rPr lang="en-US" sz="2400" dirty="0"/>
              <a:t>Same function instance maybe reused after requests finished</a:t>
            </a:r>
          </a:p>
          <a:p>
            <a:pPr lvl="1"/>
            <a:r>
              <a:rPr lang="en-US" sz="2400" dirty="0"/>
              <a:t>As more requests arrive, Lambda routes to available instances and creates new ones</a:t>
            </a:r>
          </a:p>
          <a:p>
            <a:pPr lvl="1"/>
            <a:r>
              <a:rPr lang="en-US" sz="2400" dirty="0"/>
              <a:t>If a burst arrives, Lambda throttles instances</a:t>
            </a:r>
          </a:p>
          <a:p>
            <a:pPr lvl="2"/>
            <a:r>
              <a:rPr lang="en-US" dirty="0"/>
              <a:t>Functions cumulative concurrency can reach between 500 and 3000 (region dependent)</a:t>
            </a:r>
          </a:p>
          <a:p>
            <a:pPr lvl="1"/>
            <a:r>
              <a:rPr lang="en-US" sz="2400" dirty="0"/>
              <a:t>Can scale 500 instances per minute after initial burst</a:t>
            </a:r>
          </a:p>
          <a:p>
            <a:pPr lvl="1"/>
            <a:r>
              <a:rPr lang="en-US" sz="2400" dirty="0"/>
              <a:t>Can also reserve/cap concurrency on a function</a:t>
            </a:r>
          </a:p>
          <a:p>
            <a:pPr lvl="2"/>
            <a:r>
              <a:rPr lang="en-US" dirty="0"/>
              <a:t>Provide known maximum capacity (costs)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315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Serverless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49EF4A-EBEA-894C-8FB9-49E43337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56" y="1745866"/>
            <a:ext cx="8381287" cy="42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71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95A9-C3F9-264F-8759-3EEE559B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679B-AFA9-C44F-BB08-C00293A1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platforms available for all major cloud providers</a:t>
            </a:r>
          </a:p>
          <a:p>
            <a:r>
              <a:rPr lang="en-US" sz="2400" dirty="0"/>
              <a:t>Aim to make deployment and management ‘admin free’</a:t>
            </a:r>
          </a:p>
          <a:p>
            <a:r>
              <a:rPr lang="en-US" sz="2400" dirty="0"/>
              <a:t>Examples GAE and AWS Lambda</a:t>
            </a:r>
          </a:p>
          <a:p>
            <a:r>
              <a:rPr lang="en-US" sz="2400" dirty="0"/>
              <a:t>Different features and scaling approaches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8078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3081-D54C-1745-9B08-657C42E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7" y="2967130"/>
            <a:ext cx="11667565" cy="92373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740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Serverless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VM Based Processing</a:t>
            </a:r>
          </a:p>
          <a:p>
            <a:pPr lvl="1"/>
            <a:r>
              <a:rPr lang="en-US" sz="2400" dirty="0"/>
              <a:t>Provision and configure VMs</a:t>
            </a:r>
          </a:p>
          <a:p>
            <a:pPr lvl="2"/>
            <a:r>
              <a:rPr lang="en-US" dirty="0"/>
              <a:t>Choose instance type</a:t>
            </a:r>
          </a:p>
          <a:p>
            <a:pPr lvl="2"/>
            <a:r>
              <a:rPr lang="en-US" dirty="0"/>
              <a:t>Install software</a:t>
            </a:r>
          </a:p>
          <a:p>
            <a:pPr lvl="2"/>
            <a:r>
              <a:rPr lang="en-US" dirty="0"/>
              <a:t>Instance monitoring</a:t>
            </a:r>
          </a:p>
          <a:p>
            <a:pPr lvl="2"/>
            <a:r>
              <a:rPr lang="en-US" dirty="0"/>
              <a:t>On-going maintenance</a:t>
            </a:r>
          </a:p>
          <a:p>
            <a:pPr lvl="1"/>
            <a:r>
              <a:rPr lang="en-US" sz="2400" dirty="0"/>
              <a:t>As load grows </a:t>
            </a:r>
          </a:p>
          <a:p>
            <a:pPr lvl="2"/>
            <a:r>
              <a:rPr lang="en-US" dirty="0"/>
              <a:t>Load balancing</a:t>
            </a:r>
          </a:p>
          <a:p>
            <a:pPr lvl="2"/>
            <a:r>
              <a:rPr lang="en-US" dirty="0"/>
              <a:t>Increase database capacities</a:t>
            </a:r>
          </a:p>
          <a:p>
            <a:pPr lvl="2"/>
            <a:r>
              <a:rPr lang="en-US" dirty="0"/>
              <a:t>Application monitoring</a:t>
            </a:r>
          </a:p>
          <a:p>
            <a:pPr lvl="2"/>
            <a:r>
              <a:rPr lang="en-US" dirty="0"/>
              <a:t>Scale down during low usage periods to save costs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4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Serverless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Based Cloud Apps Costs</a:t>
            </a:r>
          </a:p>
          <a:p>
            <a:pPr lvl="1"/>
            <a:r>
              <a:rPr lang="en-US" dirty="0"/>
              <a:t>On going monitoring and management</a:t>
            </a:r>
          </a:p>
          <a:p>
            <a:pPr lvl="1"/>
            <a:r>
              <a:rPr lang="en-US" dirty="0"/>
              <a:t>System Administration</a:t>
            </a:r>
          </a:p>
          <a:p>
            <a:pPr lvl="1"/>
            <a:r>
              <a:rPr lang="en-US" dirty="0"/>
              <a:t>Potentially unused resources</a:t>
            </a:r>
          </a:p>
          <a:p>
            <a:r>
              <a:rPr lang="en-US" dirty="0"/>
              <a:t>Serverless Computing</a:t>
            </a:r>
          </a:p>
          <a:p>
            <a:pPr lvl="1"/>
            <a:r>
              <a:rPr lang="en-US" dirty="0"/>
              <a:t>Aka Function as a Service (</a:t>
            </a:r>
            <a:r>
              <a:rPr lang="en-US" dirty="0" err="1"/>
              <a:t>FaaS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VMs to provision and manage</a:t>
            </a:r>
          </a:p>
          <a:p>
            <a:pPr lvl="1"/>
            <a:r>
              <a:rPr lang="en-US" dirty="0"/>
              <a:t>No costs if not running code</a:t>
            </a:r>
          </a:p>
          <a:p>
            <a:pPr lvl="1"/>
            <a:r>
              <a:rPr lang="en-US" dirty="0"/>
              <a:t>Auto scaling up and down</a:t>
            </a:r>
          </a:p>
        </p:txBody>
      </p:sp>
    </p:spTree>
    <p:extLst>
      <p:ext uri="{BB962C8B-B14F-4D97-AF65-F5344CB8AC3E}">
        <p14:creationId xmlns:p14="http://schemas.microsoft.com/office/powerpoint/2010/main" val="238687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Serverless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FaaS</a:t>
            </a:r>
            <a:r>
              <a:rPr lang="en-US" sz="2400" dirty="0"/>
              <a:t> Platforms</a:t>
            </a:r>
          </a:p>
          <a:p>
            <a:pPr lvl="1"/>
            <a:r>
              <a:rPr lang="en-US" sz="2400" dirty="0"/>
              <a:t>Examples</a:t>
            </a:r>
          </a:p>
          <a:p>
            <a:pPr lvl="2"/>
            <a:r>
              <a:rPr lang="en-US" dirty="0"/>
              <a:t>AWS Lambda</a:t>
            </a:r>
          </a:p>
          <a:p>
            <a:pPr lvl="2"/>
            <a:r>
              <a:rPr lang="en-US" dirty="0"/>
              <a:t>Google App Engine</a:t>
            </a:r>
          </a:p>
          <a:p>
            <a:pPr lvl="2"/>
            <a:r>
              <a:rPr lang="en-US" dirty="0"/>
              <a:t>Azure Functions</a:t>
            </a:r>
          </a:p>
          <a:p>
            <a:pPr lvl="1"/>
            <a:r>
              <a:rPr lang="en-US" sz="2400" dirty="0"/>
              <a:t>Upload code to deploy</a:t>
            </a:r>
          </a:p>
          <a:p>
            <a:pPr lvl="2"/>
            <a:r>
              <a:rPr lang="en-US" dirty="0"/>
              <a:t>Each platforms supports a variety of languages/frameworks</a:t>
            </a:r>
          </a:p>
          <a:p>
            <a:pPr lvl="1"/>
            <a:r>
              <a:rPr lang="en-US" sz="2400" dirty="0"/>
              <a:t>Auto horizontal scaling configurable for different workloads</a:t>
            </a:r>
          </a:p>
          <a:p>
            <a:pPr lvl="1"/>
            <a:r>
              <a:rPr lang="en-US" sz="2400" dirty="0"/>
              <a:t>Triggered by</a:t>
            </a:r>
          </a:p>
          <a:p>
            <a:pPr lvl="2"/>
            <a:r>
              <a:rPr lang="en-US" dirty="0"/>
              <a:t>HTTP Request</a:t>
            </a:r>
          </a:p>
          <a:p>
            <a:pPr lvl="2"/>
            <a:r>
              <a:rPr lang="en-US" dirty="0"/>
              <a:t>Events (SQS Trigger, S3 Object Update etc.)</a:t>
            </a:r>
          </a:p>
        </p:txBody>
      </p:sp>
    </p:spTree>
    <p:extLst>
      <p:ext uri="{BB962C8B-B14F-4D97-AF65-F5344CB8AC3E}">
        <p14:creationId xmlns:p14="http://schemas.microsoft.com/office/powerpoint/2010/main" val="199368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Serverless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7547645" cy="4873625"/>
          </a:xfrm>
        </p:spPr>
        <p:txBody>
          <a:bodyPr>
            <a:noAutofit/>
          </a:bodyPr>
          <a:lstStyle/>
          <a:p>
            <a:r>
              <a:rPr lang="en-US" sz="2400" dirty="0"/>
              <a:t>Tradeoffs</a:t>
            </a:r>
          </a:p>
          <a:p>
            <a:pPr lvl="1"/>
            <a:r>
              <a:rPr lang="en-US" sz="2400" dirty="0"/>
              <a:t>Stateless - All state needs to be externalized/persistent between invocations</a:t>
            </a:r>
          </a:p>
          <a:p>
            <a:pPr lvl="1"/>
            <a:r>
              <a:rPr lang="en-US" sz="2400" dirty="0"/>
              <a:t>Execution Duration - Maximum typically 60-300 seconds by default - Configurable</a:t>
            </a:r>
          </a:p>
          <a:p>
            <a:pPr lvl="1"/>
            <a:r>
              <a:rPr lang="en-US" sz="2400" dirty="0"/>
              <a:t>Start up latency - Cold starts, Warm starts</a:t>
            </a:r>
          </a:p>
          <a:p>
            <a:pPr lvl="2"/>
            <a:r>
              <a:rPr lang="en-US" dirty="0"/>
              <a:t>Application/language/environment dependent</a:t>
            </a:r>
          </a:p>
          <a:p>
            <a:pPr lvl="1"/>
            <a:r>
              <a:rPr lang="en-US" sz="2400" dirty="0"/>
              <a:t>Costs - Pay per invocation of a function</a:t>
            </a:r>
          </a:p>
          <a:p>
            <a:pPr lvl="3"/>
            <a:r>
              <a:rPr lang="en-US" sz="2400" b="1" dirty="0"/>
              <a:t>Requests: </a:t>
            </a:r>
            <a:r>
              <a:rPr lang="en-US" sz="2400" dirty="0"/>
              <a:t>around $0.2 per 1M executions across the board, across all providers</a:t>
            </a:r>
          </a:p>
          <a:p>
            <a:pPr lvl="3"/>
            <a:r>
              <a:rPr lang="en-US" sz="2400" b="1" dirty="0"/>
              <a:t>CPU &amp; RAM: ~</a:t>
            </a:r>
            <a:r>
              <a:rPr lang="en-US" sz="2400" dirty="0"/>
              <a:t> $0.000067 per GB-second</a:t>
            </a:r>
          </a:p>
          <a:p>
            <a:pPr lvl="3"/>
            <a:r>
              <a:rPr lang="en-US" sz="2400" dirty="0"/>
              <a:t>Can be more expensive than VMs if utilization high</a:t>
            </a:r>
          </a:p>
          <a:p>
            <a:pPr lvl="2"/>
            <a:r>
              <a:rPr lang="en-US" dirty="0"/>
              <a:t>API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C7D46-35B3-1C41-A523-1064912C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23" y="2367160"/>
            <a:ext cx="4688077" cy="31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Serverless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138518"/>
            <a:ext cx="11667565" cy="4463142"/>
          </a:xfrm>
        </p:spPr>
        <p:txBody>
          <a:bodyPr>
            <a:normAutofit/>
          </a:bodyPr>
          <a:lstStyle/>
          <a:p>
            <a:r>
              <a:rPr lang="en-US" sz="2400" dirty="0"/>
              <a:t>API Gateway</a:t>
            </a:r>
          </a:p>
          <a:p>
            <a:pPr lvl="1"/>
            <a:r>
              <a:rPr lang="en-US" sz="2400" dirty="0"/>
              <a:t>Similar to the façade pattern</a:t>
            </a:r>
          </a:p>
          <a:p>
            <a:pPr lvl="2"/>
            <a:r>
              <a:rPr lang="en-US" dirty="0"/>
              <a:t>E.g. HTTP, </a:t>
            </a:r>
            <a:r>
              <a:rPr lang="en-US" dirty="0" err="1"/>
              <a:t>WebSockets</a:t>
            </a:r>
            <a:endParaRPr lang="en-US" dirty="0"/>
          </a:p>
          <a:p>
            <a:pPr lvl="1"/>
            <a:r>
              <a:rPr lang="en-US" sz="2400" dirty="0"/>
              <a:t>Clients call Gateway and Gateway routes request to application (microservice) endpoints</a:t>
            </a:r>
          </a:p>
          <a:p>
            <a:pPr lvl="2"/>
            <a:r>
              <a:rPr lang="en-US" dirty="0"/>
              <a:t>Authorization</a:t>
            </a:r>
          </a:p>
          <a:p>
            <a:pPr lvl="2"/>
            <a:r>
              <a:rPr lang="en-US" dirty="0"/>
              <a:t>Monitoring</a:t>
            </a:r>
          </a:p>
          <a:p>
            <a:pPr lvl="2"/>
            <a:r>
              <a:rPr lang="en-US" dirty="0"/>
              <a:t>API version management</a:t>
            </a:r>
          </a:p>
          <a:p>
            <a:pPr lvl="2"/>
            <a:r>
              <a:rPr lang="en-US" dirty="0"/>
              <a:t>Other stuff input validation, traffic </a:t>
            </a:r>
            <a:r>
              <a:rPr lang="en-US" dirty="0" err="1"/>
              <a:t>tetc</a:t>
            </a:r>
            <a:endParaRPr lang="en-US" dirty="0"/>
          </a:p>
          <a:p>
            <a:pPr lvl="1"/>
            <a:r>
              <a:rPr lang="en-US" sz="2400" dirty="0"/>
              <a:t>Results sent to API Gateway and relayed to client</a:t>
            </a:r>
          </a:p>
          <a:p>
            <a:pPr lvl="1"/>
            <a:r>
              <a:rPr lang="en-US" sz="2400" dirty="0"/>
              <a:t>Cloud-provider managed server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03130-A0A5-CB44-AAC9-01FFC11CA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5" t="11461" r="9473" b="15907"/>
          <a:stretch/>
        </p:blipFill>
        <p:spPr>
          <a:xfrm>
            <a:off x="2270308" y="5370575"/>
            <a:ext cx="7620001" cy="14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8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655-BDDC-924C-BF35-D7297C2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App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D020-C188-7440-B869-783A1CE6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GAE application comprises of one or more services</a:t>
            </a:r>
          </a:p>
          <a:p>
            <a:r>
              <a:rPr lang="en-US" sz="2400" dirty="0"/>
              <a:t>Services can be in different languages/configured differently</a:t>
            </a:r>
          </a:p>
          <a:p>
            <a:r>
              <a:rPr lang="en-US" sz="2400" dirty="0"/>
              <a:t>Service can have multiple deployed versions</a:t>
            </a:r>
          </a:p>
          <a:p>
            <a:r>
              <a:rPr lang="en-US" sz="2400" dirty="0"/>
              <a:t>Versions have multiple instances that handle requests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CFD2C-1A1B-9E43-B19F-9F7F8594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108" y="3596315"/>
            <a:ext cx="70104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53141</TotalTime>
  <Words>1091</Words>
  <Application>Microsoft Macintosh PowerPoint</Application>
  <PresentationFormat>Widescreen</PresentationFormat>
  <Paragraphs>264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Helvetica</vt:lpstr>
      <vt:lpstr>Office Theme</vt:lpstr>
      <vt:lpstr>Custom Design</vt:lpstr>
      <vt:lpstr>Northeastern University - Seattle </vt:lpstr>
      <vt:lpstr>Week 7 – Serverless Computing</vt:lpstr>
      <vt:lpstr>Why Serverless Computing?</vt:lpstr>
      <vt:lpstr>Why Serverless Computing?</vt:lpstr>
      <vt:lpstr>Why Serverless Computing?</vt:lpstr>
      <vt:lpstr>Why Serverless Computing?</vt:lpstr>
      <vt:lpstr>Why Serverless Computing?</vt:lpstr>
      <vt:lpstr>Why Serverless Computing?</vt:lpstr>
      <vt:lpstr>Google App Engine</vt:lpstr>
      <vt:lpstr>Google App Engine</vt:lpstr>
      <vt:lpstr>Google App Engine</vt:lpstr>
      <vt:lpstr>Google App Engine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AWS Lambda</vt:lpstr>
      <vt:lpstr>AWS Lambda</vt:lpstr>
      <vt:lpstr>AWS Lambda</vt:lpstr>
      <vt:lpstr>AWS Lambda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Northeastern University - Seattle </dc:title>
  <dc:creator>Microsoft Office User</dc:creator>
  <cp:lastModifiedBy>Microsoft Office User</cp:lastModifiedBy>
  <cp:revision>986</cp:revision>
  <dcterms:created xsi:type="dcterms:W3CDTF">2022-01-16T21:49:22Z</dcterms:created>
  <dcterms:modified xsi:type="dcterms:W3CDTF">2023-02-24T18:21:04Z</dcterms:modified>
</cp:coreProperties>
</file>