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699" r:id="rId2"/>
  </p:sldMasterIdLst>
  <p:notesMasterIdLst>
    <p:notesMasterId r:id="rId51"/>
  </p:notesMasterIdLst>
  <p:sldIdLst>
    <p:sldId id="372" r:id="rId3"/>
    <p:sldId id="376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76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4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92" r:id="rId47"/>
    <p:sldId id="493" r:id="rId48"/>
    <p:sldId id="494" r:id="rId49"/>
    <p:sldId id="42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84"/>
    <p:restoredTop sz="76715"/>
  </p:normalViewPr>
  <p:slideViewPr>
    <p:cSldViewPr snapToGrid="0" snapToObjects="1">
      <p:cViewPr varScale="1">
        <p:scale>
          <a:sx n="118" d="100"/>
          <a:sy n="118" d="100"/>
        </p:scale>
        <p:origin x="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88EBA-7DA9-4449-82D6-8741561A7D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15F287-B88A-4649-AD7F-0DD50A39E52A}">
      <dgm:prSet/>
      <dgm:spPr/>
      <dgm:t>
        <a:bodyPr/>
        <a:lstStyle/>
        <a:p>
          <a:r>
            <a:rPr lang="en-US"/>
            <a:t>Load distribution policies</a:t>
          </a:r>
        </a:p>
      </dgm:t>
    </dgm:pt>
    <dgm:pt modelId="{DDFA083E-B85B-4418-A3D1-B8D64AFA860B}" type="parTrans" cxnId="{CC1A02A3-27AE-4B0F-B33D-948347B3FABC}">
      <dgm:prSet/>
      <dgm:spPr/>
      <dgm:t>
        <a:bodyPr/>
        <a:lstStyle/>
        <a:p>
          <a:endParaRPr lang="en-US"/>
        </a:p>
      </dgm:t>
    </dgm:pt>
    <dgm:pt modelId="{9E0B5A4F-6FDD-4EBE-A0D3-5C1273ACA85E}" type="sibTrans" cxnId="{CC1A02A3-27AE-4B0F-B33D-948347B3FABC}">
      <dgm:prSet/>
      <dgm:spPr/>
      <dgm:t>
        <a:bodyPr/>
        <a:lstStyle/>
        <a:p>
          <a:endParaRPr lang="en-US"/>
        </a:p>
      </dgm:t>
    </dgm:pt>
    <dgm:pt modelId="{C75B1AFA-B82A-4E69-BB71-2313CEA645F3}">
      <dgm:prSet/>
      <dgm:spPr/>
      <dgm:t>
        <a:bodyPr/>
        <a:lstStyle/>
        <a:p>
          <a:r>
            <a:rPr lang="en-US"/>
            <a:t>Health monitoring</a:t>
          </a:r>
        </a:p>
      </dgm:t>
    </dgm:pt>
    <dgm:pt modelId="{04F4F9E5-7CC1-452D-BDCE-FFEEAE8D555F}" type="parTrans" cxnId="{9E5851B7-4DD4-46F9-B9FE-F734D10A8BCC}">
      <dgm:prSet/>
      <dgm:spPr/>
      <dgm:t>
        <a:bodyPr/>
        <a:lstStyle/>
        <a:p>
          <a:endParaRPr lang="en-US"/>
        </a:p>
      </dgm:t>
    </dgm:pt>
    <dgm:pt modelId="{3E32BCC5-58AC-4E4D-AF22-CDFD755A4F5D}" type="sibTrans" cxnId="{9E5851B7-4DD4-46F9-B9FE-F734D10A8BCC}">
      <dgm:prSet/>
      <dgm:spPr/>
      <dgm:t>
        <a:bodyPr/>
        <a:lstStyle/>
        <a:p>
          <a:endParaRPr lang="en-US"/>
        </a:p>
      </dgm:t>
    </dgm:pt>
    <dgm:pt modelId="{34BE2E84-423D-4632-B136-742561DA3448}">
      <dgm:prSet/>
      <dgm:spPr/>
      <dgm:t>
        <a:bodyPr/>
        <a:lstStyle/>
        <a:p>
          <a:r>
            <a:rPr lang="en-US"/>
            <a:t>Elasticity</a:t>
          </a:r>
        </a:p>
      </dgm:t>
    </dgm:pt>
    <dgm:pt modelId="{E9EA5948-2EEE-469C-9067-002D9439BD2B}" type="parTrans" cxnId="{7DA543DC-0204-4718-B36D-BB4256ECE12A}">
      <dgm:prSet/>
      <dgm:spPr/>
      <dgm:t>
        <a:bodyPr/>
        <a:lstStyle/>
        <a:p>
          <a:endParaRPr lang="en-US"/>
        </a:p>
      </dgm:t>
    </dgm:pt>
    <dgm:pt modelId="{AAACBA33-1D91-4777-BCBF-5414EF32ED58}" type="sibTrans" cxnId="{7DA543DC-0204-4718-B36D-BB4256ECE12A}">
      <dgm:prSet/>
      <dgm:spPr/>
      <dgm:t>
        <a:bodyPr/>
        <a:lstStyle/>
        <a:p>
          <a:endParaRPr lang="en-US"/>
        </a:p>
      </dgm:t>
    </dgm:pt>
    <dgm:pt modelId="{C9931CB0-C4C4-44B6-971D-37AAE5632C4D}">
      <dgm:prSet/>
      <dgm:spPr/>
      <dgm:t>
        <a:bodyPr/>
        <a:lstStyle/>
        <a:p>
          <a:r>
            <a:rPr lang="en-US"/>
            <a:t>Session affinity</a:t>
          </a:r>
        </a:p>
      </dgm:t>
    </dgm:pt>
    <dgm:pt modelId="{1FDC674A-5D91-47DE-9297-AF95E6F3DF71}" type="parTrans" cxnId="{8113A1C2-B24A-4309-A107-DF1C7F6BE5FD}">
      <dgm:prSet/>
      <dgm:spPr/>
      <dgm:t>
        <a:bodyPr/>
        <a:lstStyle/>
        <a:p>
          <a:endParaRPr lang="en-US"/>
        </a:p>
      </dgm:t>
    </dgm:pt>
    <dgm:pt modelId="{D1088D5D-E155-48F0-B594-3B5B28C095BD}" type="sibTrans" cxnId="{8113A1C2-B24A-4309-A107-DF1C7F6BE5FD}">
      <dgm:prSet/>
      <dgm:spPr/>
      <dgm:t>
        <a:bodyPr/>
        <a:lstStyle/>
        <a:p>
          <a:endParaRPr lang="en-US"/>
        </a:p>
      </dgm:t>
    </dgm:pt>
    <dgm:pt modelId="{FBB1125B-C913-4C04-B2B8-306871D5D3B1}" type="pres">
      <dgm:prSet presAssocID="{8A188EBA-7DA9-4449-82D6-8741561A7D85}" presName="root" presStyleCnt="0">
        <dgm:presLayoutVars>
          <dgm:dir/>
          <dgm:resizeHandles val="exact"/>
        </dgm:presLayoutVars>
      </dgm:prSet>
      <dgm:spPr/>
    </dgm:pt>
    <dgm:pt modelId="{A40B15B6-6226-4B58-A328-90E4ABC416E9}" type="pres">
      <dgm:prSet presAssocID="{3E15F287-B88A-4649-AD7F-0DD50A39E52A}" presName="compNode" presStyleCnt="0"/>
      <dgm:spPr/>
    </dgm:pt>
    <dgm:pt modelId="{97987C14-AB04-4A42-84FB-710D851BF123}" type="pres">
      <dgm:prSet presAssocID="{3E15F287-B88A-4649-AD7F-0DD50A39E52A}" presName="bgRect" presStyleLbl="bgShp" presStyleIdx="0" presStyleCnt="4"/>
      <dgm:spPr/>
    </dgm:pt>
    <dgm:pt modelId="{FC3B6917-6C40-4184-81A3-B36D43CEA938}" type="pres">
      <dgm:prSet presAssocID="{3E15F287-B88A-4649-AD7F-0DD50A39E5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A06F4D4F-1F7B-44BE-9F89-0C8123D0142F}" type="pres">
      <dgm:prSet presAssocID="{3E15F287-B88A-4649-AD7F-0DD50A39E52A}" presName="spaceRect" presStyleCnt="0"/>
      <dgm:spPr/>
    </dgm:pt>
    <dgm:pt modelId="{EBA2BA3C-E55D-49F1-856C-910191753023}" type="pres">
      <dgm:prSet presAssocID="{3E15F287-B88A-4649-AD7F-0DD50A39E52A}" presName="parTx" presStyleLbl="revTx" presStyleIdx="0" presStyleCnt="4">
        <dgm:presLayoutVars>
          <dgm:chMax val="0"/>
          <dgm:chPref val="0"/>
        </dgm:presLayoutVars>
      </dgm:prSet>
      <dgm:spPr/>
    </dgm:pt>
    <dgm:pt modelId="{CC7A8970-5400-4E58-8263-0E2F9AA9EEB4}" type="pres">
      <dgm:prSet presAssocID="{9E0B5A4F-6FDD-4EBE-A0D3-5C1273ACA85E}" presName="sibTrans" presStyleCnt="0"/>
      <dgm:spPr/>
    </dgm:pt>
    <dgm:pt modelId="{A6C31A49-C3E0-4CD3-A84B-D7F6247521ED}" type="pres">
      <dgm:prSet presAssocID="{C75B1AFA-B82A-4E69-BB71-2313CEA645F3}" presName="compNode" presStyleCnt="0"/>
      <dgm:spPr/>
    </dgm:pt>
    <dgm:pt modelId="{203267E7-3466-4D4C-9BAA-C9669F172F75}" type="pres">
      <dgm:prSet presAssocID="{C75B1AFA-B82A-4E69-BB71-2313CEA645F3}" presName="bgRect" presStyleLbl="bgShp" presStyleIdx="1" presStyleCnt="4"/>
      <dgm:spPr/>
    </dgm:pt>
    <dgm:pt modelId="{7FA60812-039D-4351-8505-7707FBE1074B}" type="pres">
      <dgm:prSet presAssocID="{C75B1AFA-B82A-4E69-BB71-2313CEA645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8252BE4D-51F3-402B-81C5-64066B799548}" type="pres">
      <dgm:prSet presAssocID="{C75B1AFA-B82A-4E69-BB71-2313CEA645F3}" presName="spaceRect" presStyleCnt="0"/>
      <dgm:spPr/>
    </dgm:pt>
    <dgm:pt modelId="{6E89D336-C69F-4A3F-885F-62E8FF4763B3}" type="pres">
      <dgm:prSet presAssocID="{C75B1AFA-B82A-4E69-BB71-2313CEA645F3}" presName="parTx" presStyleLbl="revTx" presStyleIdx="1" presStyleCnt="4">
        <dgm:presLayoutVars>
          <dgm:chMax val="0"/>
          <dgm:chPref val="0"/>
        </dgm:presLayoutVars>
      </dgm:prSet>
      <dgm:spPr/>
    </dgm:pt>
    <dgm:pt modelId="{DB244C56-70AC-4BA8-8F28-3138652EA215}" type="pres">
      <dgm:prSet presAssocID="{3E32BCC5-58AC-4E4D-AF22-CDFD755A4F5D}" presName="sibTrans" presStyleCnt="0"/>
      <dgm:spPr/>
    </dgm:pt>
    <dgm:pt modelId="{515E03FC-0AD6-402B-B128-E9D2900620A7}" type="pres">
      <dgm:prSet presAssocID="{34BE2E84-423D-4632-B136-742561DA3448}" presName="compNode" presStyleCnt="0"/>
      <dgm:spPr/>
    </dgm:pt>
    <dgm:pt modelId="{3DBD7CF8-98CE-4A92-A07B-F2E9336D12E3}" type="pres">
      <dgm:prSet presAssocID="{34BE2E84-423D-4632-B136-742561DA3448}" presName="bgRect" presStyleLbl="bgShp" presStyleIdx="2" presStyleCnt="4"/>
      <dgm:spPr/>
    </dgm:pt>
    <dgm:pt modelId="{BCB989CE-681D-49AB-8493-2FA09E19730F}" type="pres">
      <dgm:prSet presAssocID="{34BE2E84-423D-4632-B136-742561DA34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7DA78095-1FC9-41C8-BC95-A98F64D9FAAB}" type="pres">
      <dgm:prSet presAssocID="{34BE2E84-423D-4632-B136-742561DA3448}" presName="spaceRect" presStyleCnt="0"/>
      <dgm:spPr/>
    </dgm:pt>
    <dgm:pt modelId="{8B1336D3-7791-4940-8038-D85AB6ACEB81}" type="pres">
      <dgm:prSet presAssocID="{34BE2E84-423D-4632-B136-742561DA3448}" presName="parTx" presStyleLbl="revTx" presStyleIdx="2" presStyleCnt="4">
        <dgm:presLayoutVars>
          <dgm:chMax val="0"/>
          <dgm:chPref val="0"/>
        </dgm:presLayoutVars>
      </dgm:prSet>
      <dgm:spPr/>
    </dgm:pt>
    <dgm:pt modelId="{1183067F-C371-4B0B-9B0F-670E5BF06DA5}" type="pres">
      <dgm:prSet presAssocID="{AAACBA33-1D91-4777-BCBF-5414EF32ED58}" presName="sibTrans" presStyleCnt="0"/>
      <dgm:spPr/>
    </dgm:pt>
    <dgm:pt modelId="{8F21A6AC-C814-450F-A936-D0F42DFB5C18}" type="pres">
      <dgm:prSet presAssocID="{C9931CB0-C4C4-44B6-971D-37AAE5632C4D}" presName="compNode" presStyleCnt="0"/>
      <dgm:spPr/>
    </dgm:pt>
    <dgm:pt modelId="{6228897C-6BFA-43A8-9C3F-5B9D149A8FEF}" type="pres">
      <dgm:prSet presAssocID="{C9931CB0-C4C4-44B6-971D-37AAE5632C4D}" presName="bgRect" presStyleLbl="bgShp" presStyleIdx="3" presStyleCnt="4"/>
      <dgm:spPr/>
    </dgm:pt>
    <dgm:pt modelId="{FF2A5A15-6E9E-4642-9882-22D67367918C}" type="pres">
      <dgm:prSet presAssocID="{C9931CB0-C4C4-44B6-971D-37AAE5632C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1490986-BA54-46EA-A617-E6016D36D260}" type="pres">
      <dgm:prSet presAssocID="{C9931CB0-C4C4-44B6-971D-37AAE5632C4D}" presName="spaceRect" presStyleCnt="0"/>
      <dgm:spPr/>
    </dgm:pt>
    <dgm:pt modelId="{E55BA563-A281-4435-94F5-9AF0B0B91E18}" type="pres">
      <dgm:prSet presAssocID="{C9931CB0-C4C4-44B6-971D-37AAE5632C4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9D47972-8450-4896-816B-068EA2255C61}" type="presOf" srcId="{C75B1AFA-B82A-4E69-BB71-2313CEA645F3}" destId="{6E89D336-C69F-4A3F-885F-62E8FF4763B3}" srcOrd="0" destOrd="0" presId="urn:microsoft.com/office/officeart/2018/2/layout/IconVerticalSolidList"/>
    <dgm:cxn modelId="{38F1207A-C8ED-4EBD-AA6C-E28E46AEE6DC}" type="presOf" srcId="{3E15F287-B88A-4649-AD7F-0DD50A39E52A}" destId="{EBA2BA3C-E55D-49F1-856C-910191753023}" srcOrd="0" destOrd="0" presId="urn:microsoft.com/office/officeart/2018/2/layout/IconVerticalSolidList"/>
    <dgm:cxn modelId="{CC1A02A3-27AE-4B0F-B33D-948347B3FABC}" srcId="{8A188EBA-7DA9-4449-82D6-8741561A7D85}" destId="{3E15F287-B88A-4649-AD7F-0DD50A39E52A}" srcOrd="0" destOrd="0" parTransId="{DDFA083E-B85B-4418-A3D1-B8D64AFA860B}" sibTransId="{9E0B5A4F-6FDD-4EBE-A0D3-5C1273ACA85E}"/>
    <dgm:cxn modelId="{9E5851B7-4DD4-46F9-B9FE-F734D10A8BCC}" srcId="{8A188EBA-7DA9-4449-82D6-8741561A7D85}" destId="{C75B1AFA-B82A-4E69-BB71-2313CEA645F3}" srcOrd="1" destOrd="0" parTransId="{04F4F9E5-7CC1-452D-BDCE-FFEEAE8D555F}" sibTransId="{3E32BCC5-58AC-4E4D-AF22-CDFD755A4F5D}"/>
    <dgm:cxn modelId="{8113A1C2-B24A-4309-A107-DF1C7F6BE5FD}" srcId="{8A188EBA-7DA9-4449-82D6-8741561A7D85}" destId="{C9931CB0-C4C4-44B6-971D-37AAE5632C4D}" srcOrd="3" destOrd="0" parTransId="{1FDC674A-5D91-47DE-9297-AF95E6F3DF71}" sibTransId="{D1088D5D-E155-48F0-B594-3B5B28C095BD}"/>
    <dgm:cxn modelId="{101D89C5-F128-4AD9-BBEA-CAC4B0A948A6}" type="presOf" srcId="{34BE2E84-423D-4632-B136-742561DA3448}" destId="{8B1336D3-7791-4940-8038-D85AB6ACEB81}" srcOrd="0" destOrd="0" presId="urn:microsoft.com/office/officeart/2018/2/layout/IconVerticalSolidList"/>
    <dgm:cxn modelId="{7DA543DC-0204-4718-B36D-BB4256ECE12A}" srcId="{8A188EBA-7DA9-4449-82D6-8741561A7D85}" destId="{34BE2E84-423D-4632-B136-742561DA3448}" srcOrd="2" destOrd="0" parTransId="{E9EA5948-2EEE-469C-9067-002D9439BD2B}" sibTransId="{AAACBA33-1D91-4777-BCBF-5414EF32ED58}"/>
    <dgm:cxn modelId="{730120E2-61C3-4D82-B92E-022FE91CA33D}" type="presOf" srcId="{C9931CB0-C4C4-44B6-971D-37AAE5632C4D}" destId="{E55BA563-A281-4435-94F5-9AF0B0B91E18}" srcOrd="0" destOrd="0" presId="urn:microsoft.com/office/officeart/2018/2/layout/IconVerticalSolidList"/>
    <dgm:cxn modelId="{9A9F65EC-A39B-4D28-9797-8F1B896B0486}" type="presOf" srcId="{8A188EBA-7DA9-4449-82D6-8741561A7D85}" destId="{FBB1125B-C913-4C04-B2B8-306871D5D3B1}" srcOrd="0" destOrd="0" presId="urn:microsoft.com/office/officeart/2018/2/layout/IconVerticalSolidList"/>
    <dgm:cxn modelId="{D1D9E83E-A183-45A1-82C3-8A5BF54FEF50}" type="presParOf" srcId="{FBB1125B-C913-4C04-B2B8-306871D5D3B1}" destId="{A40B15B6-6226-4B58-A328-90E4ABC416E9}" srcOrd="0" destOrd="0" presId="urn:microsoft.com/office/officeart/2018/2/layout/IconVerticalSolidList"/>
    <dgm:cxn modelId="{162FD52D-7D20-4510-AD3D-69B7AA311409}" type="presParOf" srcId="{A40B15B6-6226-4B58-A328-90E4ABC416E9}" destId="{97987C14-AB04-4A42-84FB-710D851BF123}" srcOrd="0" destOrd="0" presId="urn:microsoft.com/office/officeart/2018/2/layout/IconVerticalSolidList"/>
    <dgm:cxn modelId="{F22F9584-402C-463F-B728-9B2359FCE157}" type="presParOf" srcId="{A40B15B6-6226-4B58-A328-90E4ABC416E9}" destId="{FC3B6917-6C40-4184-81A3-B36D43CEA938}" srcOrd="1" destOrd="0" presId="urn:microsoft.com/office/officeart/2018/2/layout/IconVerticalSolidList"/>
    <dgm:cxn modelId="{2A7C968B-2851-4313-94E7-A6AE3C1F40FE}" type="presParOf" srcId="{A40B15B6-6226-4B58-A328-90E4ABC416E9}" destId="{A06F4D4F-1F7B-44BE-9F89-0C8123D0142F}" srcOrd="2" destOrd="0" presId="urn:microsoft.com/office/officeart/2018/2/layout/IconVerticalSolidList"/>
    <dgm:cxn modelId="{AB19CFA3-821D-414D-90B3-A4B00F6976DD}" type="presParOf" srcId="{A40B15B6-6226-4B58-A328-90E4ABC416E9}" destId="{EBA2BA3C-E55D-49F1-856C-910191753023}" srcOrd="3" destOrd="0" presId="urn:microsoft.com/office/officeart/2018/2/layout/IconVerticalSolidList"/>
    <dgm:cxn modelId="{96122D24-F42D-4A3B-9A35-BEA7ED2D9506}" type="presParOf" srcId="{FBB1125B-C913-4C04-B2B8-306871D5D3B1}" destId="{CC7A8970-5400-4E58-8263-0E2F9AA9EEB4}" srcOrd="1" destOrd="0" presId="urn:microsoft.com/office/officeart/2018/2/layout/IconVerticalSolidList"/>
    <dgm:cxn modelId="{B275F9A3-FB09-464B-9ADA-26F904870868}" type="presParOf" srcId="{FBB1125B-C913-4C04-B2B8-306871D5D3B1}" destId="{A6C31A49-C3E0-4CD3-A84B-D7F6247521ED}" srcOrd="2" destOrd="0" presId="urn:microsoft.com/office/officeart/2018/2/layout/IconVerticalSolidList"/>
    <dgm:cxn modelId="{01E9583D-BC0C-4D44-B601-FDA6827CE2D1}" type="presParOf" srcId="{A6C31A49-C3E0-4CD3-A84B-D7F6247521ED}" destId="{203267E7-3466-4D4C-9BAA-C9669F172F75}" srcOrd="0" destOrd="0" presId="urn:microsoft.com/office/officeart/2018/2/layout/IconVerticalSolidList"/>
    <dgm:cxn modelId="{8E068245-1269-4824-9D20-9BE2A96F54E9}" type="presParOf" srcId="{A6C31A49-C3E0-4CD3-A84B-D7F6247521ED}" destId="{7FA60812-039D-4351-8505-7707FBE1074B}" srcOrd="1" destOrd="0" presId="urn:microsoft.com/office/officeart/2018/2/layout/IconVerticalSolidList"/>
    <dgm:cxn modelId="{4BA6B09D-1E7F-455A-B05C-3D5ADE79E117}" type="presParOf" srcId="{A6C31A49-C3E0-4CD3-A84B-D7F6247521ED}" destId="{8252BE4D-51F3-402B-81C5-64066B799548}" srcOrd="2" destOrd="0" presId="urn:microsoft.com/office/officeart/2018/2/layout/IconVerticalSolidList"/>
    <dgm:cxn modelId="{41CB1290-FB95-431A-B6C6-380F18767FC2}" type="presParOf" srcId="{A6C31A49-C3E0-4CD3-A84B-D7F6247521ED}" destId="{6E89D336-C69F-4A3F-885F-62E8FF4763B3}" srcOrd="3" destOrd="0" presId="urn:microsoft.com/office/officeart/2018/2/layout/IconVerticalSolidList"/>
    <dgm:cxn modelId="{6F3E841F-210C-44B8-ACE8-CF305DCBEB1F}" type="presParOf" srcId="{FBB1125B-C913-4C04-B2B8-306871D5D3B1}" destId="{DB244C56-70AC-4BA8-8F28-3138652EA215}" srcOrd="3" destOrd="0" presId="urn:microsoft.com/office/officeart/2018/2/layout/IconVerticalSolidList"/>
    <dgm:cxn modelId="{92A63262-09CF-46FB-9600-C8F3D28D8B68}" type="presParOf" srcId="{FBB1125B-C913-4C04-B2B8-306871D5D3B1}" destId="{515E03FC-0AD6-402B-B128-E9D2900620A7}" srcOrd="4" destOrd="0" presId="urn:microsoft.com/office/officeart/2018/2/layout/IconVerticalSolidList"/>
    <dgm:cxn modelId="{4138FC4E-13CF-4801-B0F3-D918377286A7}" type="presParOf" srcId="{515E03FC-0AD6-402B-B128-E9D2900620A7}" destId="{3DBD7CF8-98CE-4A92-A07B-F2E9336D12E3}" srcOrd="0" destOrd="0" presId="urn:microsoft.com/office/officeart/2018/2/layout/IconVerticalSolidList"/>
    <dgm:cxn modelId="{D8CD34E2-4950-432E-B4C1-8160E71FE567}" type="presParOf" srcId="{515E03FC-0AD6-402B-B128-E9D2900620A7}" destId="{BCB989CE-681D-49AB-8493-2FA09E19730F}" srcOrd="1" destOrd="0" presId="urn:microsoft.com/office/officeart/2018/2/layout/IconVerticalSolidList"/>
    <dgm:cxn modelId="{AA1D7330-812A-484F-A616-877A1E49129C}" type="presParOf" srcId="{515E03FC-0AD6-402B-B128-E9D2900620A7}" destId="{7DA78095-1FC9-41C8-BC95-A98F64D9FAAB}" srcOrd="2" destOrd="0" presId="urn:microsoft.com/office/officeart/2018/2/layout/IconVerticalSolidList"/>
    <dgm:cxn modelId="{6039D9EB-2E6D-40A9-A120-A6B30BE0D9A1}" type="presParOf" srcId="{515E03FC-0AD6-402B-B128-E9D2900620A7}" destId="{8B1336D3-7791-4940-8038-D85AB6ACEB81}" srcOrd="3" destOrd="0" presId="urn:microsoft.com/office/officeart/2018/2/layout/IconVerticalSolidList"/>
    <dgm:cxn modelId="{40A23028-EBAF-4923-8BD2-045BA2A89177}" type="presParOf" srcId="{FBB1125B-C913-4C04-B2B8-306871D5D3B1}" destId="{1183067F-C371-4B0B-9B0F-670E5BF06DA5}" srcOrd="5" destOrd="0" presId="urn:microsoft.com/office/officeart/2018/2/layout/IconVerticalSolidList"/>
    <dgm:cxn modelId="{9426AE2A-621C-4B4C-8ECE-AB11296763C2}" type="presParOf" srcId="{FBB1125B-C913-4C04-B2B8-306871D5D3B1}" destId="{8F21A6AC-C814-450F-A936-D0F42DFB5C18}" srcOrd="6" destOrd="0" presId="urn:microsoft.com/office/officeart/2018/2/layout/IconVerticalSolidList"/>
    <dgm:cxn modelId="{88A41F38-15D1-410C-9889-8CBD7428CE67}" type="presParOf" srcId="{8F21A6AC-C814-450F-A936-D0F42DFB5C18}" destId="{6228897C-6BFA-43A8-9C3F-5B9D149A8FEF}" srcOrd="0" destOrd="0" presId="urn:microsoft.com/office/officeart/2018/2/layout/IconVerticalSolidList"/>
    <dgm:cxn modelId="{8E9C109C-2009-4CE1-A070-B878ED1FD5E8}" type="presParOf" srcId="{8F21A6AC-C814-450F-A936-D0F42DFB5C18}" destId="{FF2A5A15-6E9E-4642-9882-22D67367918C}" srcOrd="1" destOrd="0" presId="urn:microsoft.com/office/officeart/2018/2/layout/IconVerticalSolidList"/>
    <dgm:cxn modelId="{EEC8E4AA-9B39-462D-8444-EF09EBD4F005}" type="presParOf" srcId="{8F21A6AC-C814-450F-A936-D0F42DFB5C18}" destId="{B1490986-BA54-46EA-A617-E6016D36D260}" srcOrd="2" destOrd="0" presId="urn:microsoft.com/office/officeart/2018/2/layout/IconVerticalSolidList"/>
    <dgm:cxn modelId="{51371C55-1A80-4964-9812-3B312ACB5EE6}" type="presParOf" srcId="{8F21A6AC-C814-450F-A936-D0F42DFB5C18}" destId="{E55BA563-A281-4435-94F5-9AF0B0B91E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87C14-AB04-4A42-84FB-710D851BF123}">
      <dsp:nvSpPr>
        <dsp:cNvPr id="0" name=""/>
        <dsp:cNvSpPr/>
      </dsp:nvSpPr>
      <dsp:spPr>
        <a:xfrm>
          <a:off x="0" y="2022"/>
          <a:ext cx="3319471" cy="10251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B6917-6C40-4184-81A3-B36D43CEA938}">
      <dsp:nvSpPr>
        <dsp:cNvPr id="0" name=""/>
        <dsp:cNvSpPr/>
      </dsp:nvSpPr>
      <dsp:spPr>
        <a:xfrm>
          <a:off x="310115" y="232687"/>
          <a:ext cx="563846" cy="5638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2BA3C-E55D-49F1-856C-910191753023}">
      <dsp:nvSpPr>
        <dsp:cNvPr id="0" name=""/>
        <dsp:cNvSpPr/>
      </dsp:nvSpPr>
      <dsp:spPr>
        <a:xfrm>
          <a:off x="1184076" y="2022"/>
          <a:ext cx="2135394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Load distribution policies</a:t>
          </a:r>
        </a:p>
      </dsp:txBody>
      <dsp:txXfrm>
        <a:off x="1184076" y="2022"/>
        <a:ext cx="2135394" cy="1025174"/>
      </dsp:txXfrm>
    </dsp:sp>
    <dsp:sp modelId="{203267E7-3466-4D4C-9BAA-C9669F172F75}">
      <dsp:nvSpPr>
        <dsp:cNvPr id="0" name=""/>
        <dsp:cNvSpPr/>
      </dsp:nvSpPr>
      <dsp:spPr>
        <a:xfrm>
          <a:off x="0" y="1283491"/>
          <a:ext cx="3319471" cy="10251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60812-039D-4351-8505-7707FBE1074B}">
      <dsp:nvSpPr>
        <dsp:cNvPr id="0" name=""/>
        <dsp:cNvSpPr/>
      </dsp:nvSpPr>
      <dsp:spPr>
        <a:xfrm>
          <a:off x="310115" y="1514155"/>
          <a:ext cx="563846" cy="5638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9D336-C69F-4A3F-885F-62E8FF4763B3}">
      <dsp:nvSpPr>
        <dsp:cNvPr id="0" name=""/>
        <dsp:cNvSpPr/>
      </dsp:nvSpPr>
      <dsp:spPr>
        <a:xfrm>
          <a:off x="1184076" y="1283491"/>
          <a:ext cx="2135394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Health monitoring</a:t>
          </a:r>
        </a:p>
      </dsp:txBody>
      <dsp:txXfrm>
        <a:off x="1184076" y="1283491"/>
        <a:ext cx="2135394" cy="1025174"/>
      </dsp:txXfrm>
    </dsp:sp>
    <dsp:sp modelId="{3DBD7CF8-98CE-4A92-A07B-F2E9336D12E3}">
      <dsp:nvSpPr>
        <dsp:cNvPr id="0" name=""/>
        <dsp:cNvSpPr/>
      </dsp:nvSpPr>
      <dsp:spPr>
        <a:xfrm>
          <a:off x="0" y="2564959"/>
          <a:ext cx="3319471" cy="10251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989CE-681D-49AB-8493-2FA09E19730F}">
      <dsp:nvSpPr>
        <dsp:cNvPr id="0" name=""/>
        <dsp:cNvSpPr/>
      </dsp:nvSpPr>
      <dsp:spPr>
        <a:xfrm>
          <a:off x="310115" y="2795624"/>
          <a:ext cx="563846" cy="5638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336D3-7791-4940-8038-D85AB6ACEB81}">
      <dsp:nvSpPr>
        <dsp:cNvPr id="0" name=""/>
        <dsp:cNvSpPr/>
      </dsp:nvSpPr>
      <dsp:spPr>
        <a:xfrm>
          <a:off x="1184076" y="2564959"/>
          <a:ext cx="2135394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Elasticity</a:t>
          </a:r>
        </a:p>
      </dsp:txBody>
      <dsp:txXfrm>
        <a:off x="1184076" y="2564959"/>
        <a:ext cx="2135394" cy="1025174"/>
      </dsp:txXfrm>
    </dsp:sp>
    <dsp:sp modelId="{6228897C-6BFA-43A8-9C3F-5B9D149A8FEF}">
      <dsp:nvSpPr>
        <dsp:cNvPr id="0" name=""/>
        <dsp:cNvSpPr/>
      </dsp:nvSpPr>
      <dsp:spPr>
        <a:xfrm>
          <a:off x="0" y="3846428"/>
          <a:ext cx="3319471" cy="10251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A5A15-6E9E-4642-9882-22D67367918C}">
      <dsp:nvSpPr>
        <dsp:cNvPr id="0" name=""/>
        <dsp:cNvSpPr/>
      </dsp:nvSpPr>
      <dsp:spPr>
        <a:xfrm>
          <a:off x="310115" y="4077092"/>
          <a:ext cx="563846" cy="5638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BA563-A281-4435-94F5-9AF0B0B91E18}">
      <dsp:nvSpPr>
        <dsp:cNvPr id="0" name=""/>
        <dsp:cNvSpPr/>
      </dsp:nvSpPr>
      <dsp:spPr>
        <a:xfrm>
          <a:off x="1184076" y="3846428"/>
          <a:ext cx="2135394" cy="1025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108498" rIns="108498" bIns="10849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Session affinity</a:t>
          </a:r>
        </a:p>
      </dsp:txBody>
      <dsp:txXfrm>
        <a:off x="1184076" y="3846428"/>
        <a:ext cx="2135394" cy="1025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41926-7600-3D43-BFD5-A7893AB8602A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1410C-A9AF-3C4F-ACCD-6A8F1AFC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8DD4A5-DA74-DD45-AB4C-3F649DEF201D}" type="slidenum">
              <a:rPr lang="en-US">
                <a:latin typeface="Calibri" charset="0"/>
              </a:rPr>
              <a:pPr eaLnBrk="1" hangingPunct="1"/>
              <a:t>1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29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Operate on an individual packet level.</a:t>
            </a:r>
          </a:p>
          <a:p>
            <a:r>
              <a:rPr lang="en-US" dirty="0"/>
              <a:t>Fast as they only provide few features such as NAT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0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01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91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Auto scaling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48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that allows to balance requests for stateful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87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imbalance occurs if sessions last varying amount of time.</a:t>
            </a:r>
          </a:p>
          <a:p>
            <a:r>
              <a:rPr lang="en-US" dirty="0"/>
              <a:t>For smaller systems this may not be a problem but for large systems this is inevitable. Some are overwhelmed and may fail due to memory exhaustion.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79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76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CPUs have caches to reduce queries to main memory</a:t>
            </a:r>
          </a:p>
          <a:p>
            <a:r>
              <a:rPr lang="en-US" dirty="0"/>
              <a:t>Database engines have caches so that queries do not query disks for similar queries.</a:t>
            </a:r>
          </a:p>
          <a:p>
            <a:endParaRPr lang="en-US" dirty="0"/>
          </a:p>
          <a:p>
            <a:r>
              <a:rPr lang="en-US" dirty="0"/>
              <a:t>Web based caching – Generally a browser based cache controlled by request and response headers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80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behind is similar to write through except the application does not wait for the application to write to the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29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specific handler require it be exact as the data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8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81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Services can control which results are caches and how 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6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Can use headers to How caching should be utilized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19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Maxage</a:t>
            </a:r>
            <a:r>
              <a:rPr lang="en-US" dirty="0"/>
              <a:t> then expires header and then last modified.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79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Etag</a:t>
            </a:r>
            <a:r>
              <a:rPr lang="en-US" dirty="0"/>
              <a:t> represents the version of the report that was last issued.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8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OpenAPI</a:t>
            </a:r>
            <a:r>
              <a:rPr lang="en-US" dirty="0"/>
              <a:t> specification defines a standard specification which is also any programming language agnostic for HTTP APIs</a:t>
            </a:r>
          </a:p>
          <a:p>
            <a:r>
              <a:rPr lang="en-US" b="1" dirty="0"/>
              <a:t>Swagger</a:t>
            </a:r>
            <a:r>
              <a:rPr lang="en-US" dirty="0"/>
              <a:t> is a set of open-source tools built around the </a:t>
            </a:r>
            <a:r>
              <a:rPr lang="en-US" dirty="0" err="1"/>
              <a:t>OpenAPI</a:t>
            </a:r>
            <a:r>
              <a:rPr lang="en-US" dirty="0"/>
              <a:t> Specification that can help you design, build, document and consume REST APIs. </a:t>
            </a:r>
          </a:p>
          <a:p>
            <a:r>
              <a:rPr lang="en-US" dirty="0"/>
              <a:t>https://</a:t>
            </a:r>
            <a:r>
              <a:rPr lang="en-US" dirty="0" err="1"/>
              <a:t>swagger.io</a:t>
            </a:r>
            <a:r>
              <a:rPr lang="en-US" dirty="0"/>
              <a:t>/docs/specification/about/</a:t>
            </a:r>
          </a:p>
          <a:p>
            <a:r>
              <a:rPr lang="en-US" dirty="0"/>
              <a:t>Defined in YAML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9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different ways technologies choose to route requests.</a:t>
            </a:r>
          </a:p>
          <a:p>
            <a:r>
              <a:rPr lang="en-US" dirty="0"/>
              <a:t>In </a:t>
            </a:r>
            <a:r>
              <a:rPr lang="en-US" dirty="0" err="1"/>
              <a:t>Express.js</a:t>
            </a:r>
            <a:r>
              <a:rPr lang="en-US" dirty="0"/>
              <a:t> the container calls the matching method to the API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8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Java. There are annotations defined to route requests.</a:t>
            </a:r>
          </a:p>
          <a:p>
            <a:r>
              <a:rPr lang="en-US" dirty="0"/>
              <a:t>@</a:t>
            </a:r>
            <a:r>
              <a:rPr lang="en-US" dirty="0" err="1"/>
              <a:t>RestController</a:t>
            </a:r>
            <a:r>
              <a:rPr lang="en-US" dirty="0"/>
              <a:t> identifies classes that implement APIs and automatically serializes the return objects into HTTP response.</a:t>
            </a:r>
          </a:p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 maps the API to a specific method and defines format of the response body.</a:t>
            </a:r>
          </a:p>
          <a:p>
            <a:r>
              <a:rPr lang="en-US" dirty="0"/>
              <a:t>@</a:t>
            </a:r>
            <a:r>
              <a:rPr lang="en-US" dirty="0" err="1"/>
              <a:t>PathVariable</a:t>
            </a:r>
            <a:r>
              <a:rPr lang="en-US" dirty="0"/>
              <a:t> a parameter that originates from the URI.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1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Enterprise edition defines Servlets with different annotations.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7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Servlets therefore require code but are more 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JEE – Heavyweight and classifies as a web server</a:t>
            </a:r>
          </a:p>
          <a:p>
            <a:r>
              <a:rPr lang="en-US" dirty="0"/>
              <a:t>Apache Tomcat – open source implementation of a subset of JEE platform (Servlets, JSP, Java expression language, and Java </a:t>
            </a:r>
            <a:r>
              <a:rPr lang="en-US" dirty="0" err="1"/>
              <a:t>Websockets</a:t>
            </a:r>
            <a:r>
              <a:rPr lang="en-US" dirty="0"/>
              <a:t>)</a:t>
            </a:r>
          </a:p>
          <a:p>
            <a:r>
              <a:rPr lang="en-US" dirty="0"/>
              <a:t>Tomcat implements a servlet container which acta as an execution environment for application defined servlets.</a:t>
            </a:r>
          </a:p>
          <a:p>
            <a:r>
              <a:rPr lang="en-US" dirty="0"/>
              <a:t>Servlets are run using this container which provides lifecycle management and multithreaded runtime environment.</a:t>
            </a:r>
          </a:p>
          <a:p>
            <a:r>
              <a:rPr lang="en-US" dirty="0"/>
              <a:t>8080 – HTTP, 8443 – HTTPS</a:t>
            </a:r>
          </a:p>
          <a:p>
            <a:r>
              <a:rPr lang="en-US" dirty="0"/>
              <a:t>One or more listener threads process incoming requests which creates a TCP/IP socket connection between client and the server.</a:t>
            </a:r>
          </a:p>
          <a:p>
            <a:r>
              <a:rPr lang="en-US" dirty="0"/>
              <a:t>Application Thread Pool: min 24, max 200</a:t>
            </a:r>
          </a:p>
          <a:p>
            <a:r>
              <a:rPr lang="en-US" dirty="0"/>
              <a:t>If no application threads are available there is a queue of Runnable tasks. (Unbounded)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70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Layer4 represents transport layer in Open Systems Interconnect (OSI)</a:t>
            </a:r>
          </a:p>
          <a:p>
            <a:endParaRPr lang="en-US" dirty="0"/>
          </a:p>
          <a:p>
            <a:r>
              <a:rPr lang="en-US" dirty="0"/>
              <a:t>OSI characterizes network communications into 7 abstract layers.</a:t>
            </a:r>
          </a:p>
          <a:p>
            <a:r>
              <a:rPr lang="en-US" dirty="0"/>
              <a:t>Each layer defines how the data is packaged and transported.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C9B4-D8ED-4748-9D13-238BD1F2B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B2A4E-9ECE-3F4D-8DB7-11298C945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C1917-57F3-FE41-ADFB-12E9B2D3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AC55-4D05-B243-9F9A-73288D16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0195-77CB-7644-8EDC-9DC5FC23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279F-4180-D842-9C26-8FF794E6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CE8F0-4B0F-8C46-BEFC-87C7E5206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2C52-E2EE-E84A-8A00-36EAF95B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C0E8A-7407-3B40-93DC-87D6198D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8E8C-B5A7-1444-8775-12BAD4A0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5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2704A-71E2-DF44-B460-F27193924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D5C20-1145-524E-9817-981BE673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45E3-5C77-3844-9347-C5DC1431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06A4-D625-C14A-B52C-70432C33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8755-3791-914D-846B-7F83CD25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C5D902F-7FA6-3149-B8B7-CA0DFE9A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8" y="214779"/>
            <a:ext cx="11667565" cy="923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D665CB6-7CC4-FE49-8CCC-CB9269351646}"/>
              </a:ext>
            </a:extLst>
          </p:cNvPr>
          <p:cNvSpPr txBox="1">
            <a:spLocks/>
          </p:cNvSpPr>
          <p:nvPr userDrawn="1"/>
        </p:nvSpPr>
        <p:spPr>
          <a:xfrm>
            <a:off x="8610599" y="6419103"/>
            <a:ext cx="304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005836-6816-864A-A203-F6E50AFEEE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08ABC09-A831-3742-A13A-D67A159B385A}"/>
              </a:ext>
            </a:extLst>
          </p:cNvPr>
          <p:cNvSpPr txBox="1">
            <a:spLocks/>
          </p:cNvSpPr>
          <p:nvPr userDrawn="1"/>
        </p:nvSpPr>
        <p:spPr>
          <a:xfrm>
            <a:off x="246529" y="1349829"/>
            <a:ext cx="11698944" cy="5069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C98C84-26A8-3C4A-AF5B-31F94F4FCDF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46526" y="1349829"/>
            <a:ext cx="116675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2526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6D85-69BC-4FEA-B4EA-B452FCAFA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DECDC-4BC8-4D92-857D-16B8FC0A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B1A1D-17BC-4290-925A-85BEEE3B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63E6E-B314-4470-8974-D508A9E7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– Ian Gorton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D758F-D148-4A2F-9687-42950E29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57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69E8-C2D3-492F-96B4-505F55AE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2DBD-FDA5-4FB8-BDEC-23B791FE6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378FE-5A43-4AE0-A039-4B2ACE15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CD56B-9F69-4548-AEE1-00FF65C5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ED42-25DC-4BB7-ACA3-1A740C0B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16DC-B7D0-4EC9-B301-235CF7B7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E215F-9B4C-4FBD-84D1-E21321E3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4B9F-6477-49FF-9254-12EF7008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4C009-EDB4-429E-AE4D-D37FA90B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8243-82A8-41E7-8CFC-78847A53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6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C177-7DC1-4EE5-B632-28ABD08D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1EA5-66C2-4986-9DE1-9812CF71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2221A-491A-438A-AD5F-D23DB1344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D3997-9783-46E9-97A8-C554F078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BF796-3AFE-4693-A5BD-E14BE307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AD856-FBDC-49C0-8892-F45C6F2A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6B4A-9E3F-4502-8A91-CEA08B6F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BBE06-2CB4-4A7C-A5F7-5E903623E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1A006-C20D-428A-9A8D-E70AB3BE1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A2B58-693F-4BEF-8A9D-58DFA8AE2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438F-5938-4B68-9527-3C77D597C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C2586-E875-4E4C-9978-32769852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9/25/22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B9056-6142-4D17-AB3F-EB25863B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8A139-C9C6-42BE-9BE8-8CD9B043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8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DDDE-0956-43DF-9DAD-3F730CD0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C95DA-4483-4DFC-9793-41EC040F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EC61D-894C-4A0D-BA41-3BE1AAFB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86855-2429-4BE5-94EC-E239FE4D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75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0807E-7629-4147-9FB6-1A9F4F86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9/25/22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43AFC-0B4E-40A8-B940-0AF7685E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CBB97-F7D4-471A-8E64-250EA5A1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2A86-A02B-254C-B161-224B6D21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3BD6-0B53-B94E-9C79-9984BC1E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B16B-1CA7-1A4E-A5F6-6CC7E74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D543-16A1-0042-AA82-970275C7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9F766-5281-8F48-9CAA-E8DD2DA7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43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79E4-C63A-40C9-9337-A0A06C8B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1977-F338-4E37-9C5D-A6C43FDDE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B1357-84AE-4E07-B676-5AF58D5D4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AAF16-0C18-4BE3-9B13-53EF5B3F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06E72-19F5-4D0C-9C1D-8CB4709F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ABEF5-7D5D-41BD-AB5A-1A4199BB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44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2260-24EB-4CB7-A8E7-A3BFBA64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38882-F41C-45A9-B6D5-FB986E27D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32C4A-FF81-41AF-BA8D-DD747873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B813E-819E-49A5-89A7-A71DB491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C789F-E50E-4C8B-B9C1-E794B672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E78BB-CFA4-48A4-9C79-DF41DDB4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3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C2A2-9E5F-4D09-BC85-90A27133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3E982-2FB9-45D2-8603-D1F5DE9C2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0064-AF4F-423D-9529-D12E2B11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7017-EC7A-4860-8094-BF60217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D0C1E-2DC3-42C4-9649-913DD4FB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2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DF108-B7B0-4AEE-BED0-81DB7FD36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A0DCF-F10D-4114-B09F-726EBFD45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090B0-6843-449A-8DEE-08305074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B75E-BB1A-4DD1-85D1-A97EC4EA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38F4-8772-43C9-8A50-483B41EB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5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9922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4791558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36E6-6491-8743-9B6F-632FF140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3746B-DA97-8842-87D7-65FD70C85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70263-7922-984D-B620-E1A9E72D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F8EE-8F39-6748-A5AE-EBB9C68A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C0F2F-2612-C749-B1E7-5ADE58B5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5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D211-4396-9F40-B241-30FC12F7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30B4-2297-E149-8178-BA35A88AA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9C6D7-37A8-DB44-83A0-BEE9788FA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745E9-7399-3746-B3F8-156BF214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BF96-2E01-194D-9431-5FFE1982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43462-07D8-9A41-9F7D-F7AACB25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279A-F8C2-3945-A2DC-EA00DDF3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266E3-6DC7-2941-89ED-79CE26E31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F7315-BFBD-6F4A-A88D-9989C1C01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DEBEF-4333-9B4F-B674-0C95EDB78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40B31-771A-224F-A32F-0D82E19BB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9DE87-1093-3C48-AE21-363FF22E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06533-758C-9E44-BC33-3663BA49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CC853-0946-2648-A891-7DB3F259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724A-2814-7440-8833-994997AF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0505B-4239-7342-ABB8-343F8636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D6F4C-3885-7144-B51C-DADFD252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077F1-E05F-B54D-BC97-D7F36EA9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0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EF53F-2B18-DE4D-9D7A-9B3AA8C2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D392C-F985-484C-B037-5F017D0F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029E3-244B-3A48-876B-24386549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2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5080-78C9-6C41-BBAD-D2F98B31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593E-6F98-0941-8EE6-3201341B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4D0C5-D727-5A4F-8211-D985DBF86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2A5E8-0E90-C44F-9C69-FE4029F6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3A099-336A-DB41-9C75-F1728A15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EAD91-67EE-D640-8884-D5857D83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6DB3-DFE0-2742-B9DC-B45577C1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546BF-978A-F547-A68C-089F1965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44998-D781-DB4C-970B-F8C4D71D7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A8C1C-9E41-BC48-B039-39A335FF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13B6F-78C8-0447-A19A-482A30BF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DB47C-6E09-534F-87CB-25695E68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2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BDD40-6FD6-E349-A7F5-91E94FF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1D222-B7E8-2C4C-B06A-139607E17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150A-ED0F-0340-A190-28E2E10EF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93F36-8772-814D-A905-8C917843E0A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A7759-B4BF-F749-AD9F-3182F8378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6012-5AD3-9949-A3EE-2DA757CF8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F6F12-CDFB-459A-911D-EDF879C8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3B67B-9025-438D-8270-3ACD77CA5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7979-8E8B-4056-8373-6658980CE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E845-2FBC-4C6D-B380-94F0F7BE4FD1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F677-0D31-4036-BC63-853A0CD81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– Ian Gorton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1CD6-F4FC-49E9-B2A0-F0C2AEF07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0" y="787400"/>
            <a:ext cx="9144000" cy="1219200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Northeastern University - Seattle</a:t>
            </a:r>
            <a:br>
              <a:rPr lang="en-US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4" name="Text Placeholder 8"/>
          <p:cNvSpPr>
            <a:spLocks noGrp="1"/>
          </p:cNvSpPr>
          <p:nvPr>
            <p:ph idx="1"/>
          </p:nvPr>
        </p:nvSpPr>
        <p:spPr>
          <a:xfrm>
            <a:off x="1562101" y="5094752"/>
            <a:ext cx="9144000" cy="1524000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buNone/>
            </a:pPr>
            <a:r>
              <a:rPr lang="en-US" sz="3500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CS6650 Building Scalable Distributed Systems</a:t>
            </a:r>
          </a:p>
          <a:p>
            <a:pPr algn="ctr" eaLnBrk="1" hangingPunct="1">
              <a:buNone/>
            </a:pPr>
            <a:r>
              <a:rPr lang="en-US" sz="3200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Vishal Rajpal</a:t>
            </a:r>
          </a:p>
          <a:p>
            <a:pPr algn="ctr" eaLnBrk="1" hangingPunct="1">
              <a:buNone/>
            </a:pPr>
            <a:endParaRPr lang="en-US" b="1" dirty="0">
              <a:latin typeface="Arial Narrow"/>
              <a:cs typeface="Arial Narrow"/>
            </a:endParaRPr>
          </a:p>
          <a:p>
            <a:pPr algn="ctr" eaLnBrk="1" hangingPunct="1">
              <a:buFont typeface="Arial" charset="0"/>
              <a:buNone/>
            </a:pPr>
            <a:r>
              <a:rPr lang="en-US" sz="1400" u="sng" dirty="0">
                <a:latin typeface="Helvetica" charset="0"/>
              </a:rPr>
              <a:t> </a:t>
            </a:r>
          </a:p>
        </p:txBody>
      </p:sp>
      <p:pic>
        <p:nvPicPr>
          <p:cNvPr id="5" name="Picture 19" descr="northeastern-university-logo (1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1600201"/>
            <a:ext cx="3276600" cy="325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6D6D-0797-1146-BBAA-3787F7E4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C687-BC49-3F4E-844F-EB8FB11A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@</a:t>
            </a:r>
            <a:r>
              <a:rPr lang="en-US" sz="2400" dirty="0" err="1"/>
              <a:t>WebServlet</a:t>
            </a:r>
            <a:r>
              <a:rPr lang="en-US" sz="2400" dirty="0"/>
              <a:t> annotation identifies the base pattern for the URI which causes a servlet to be invoked. </a:t>
            </a:r>
          </a:p>
          <a:p>
            <a:r>
              <a:rPr lang="en-US" sz="2400" dirty="0"/>
              <a:t>Servlet must extend the </a:t>
            </a:r>
            <a:r>
              <a:rPr lang="en-US" sz="2400" dirty="0" err="1"/>
              <a:t>HttpServlet</a:t>
            </a:r>
            <a:r>
              <a:rPr lang="en-US" sz="2400" dirty="0"/>
              <a:t> abstract class and override at least one method that implements a HTTP request.  </a:t>
            </a:r>
          </a:p>
          <a:p>
            <a:pPr lvl="1"/>
            <a:r>
              <a:rPr lang="en-US" sz="2400" dirty="0" err="1"/>
              <a:t>doGet</a:t>
            </a:r>
            <a:r>
              <a:rPr lang="en-US" sz="2400" dirty="0"/>
              <a:t>: HTTP GET requests</a:t>
            </a:r>
          </a:p>
          <a:p>
            <a:pPr lvl="1"/>
            <a:r>
              <a:rPr lang="en-US" sz="2400" dirty="0" err="1"/>
              <a:t>doPost</a:t>
            </a:r>
            <a:r>
              <a:rPr lang="en-US" sz="2400" dirty="0"/>
              <a:t>: HTTP POST requests</a:t>
            </a:r>
          </a:p>
          <a:p>
            <a:pPr lvl="1"/>
            <a:r>
              <a:rPr lang="en-US" sz="2400" dirty="0" err="1"/>
              <a:t>doPut</a:t>
            </a:r>
            <a:r>
              <a:rPr lang="en-US" sz="2400" dirty="0"/>
              <a:t>: HTTP PUT requests</a:t>
            </a:r>
          </a:p>
          <a:p>
            <a:pPr lvl="1"/>
            <a:r>
              <a:rPr lang="en-US" sz="2400" dirty="0" err="1"/>
              <a:t>doDelete</a:t>
            </a:r>
            <a:r>
              <a:rPr lang="en-US" sz="2400" dirty="0"/>
              <a:t>: for HTTP DELETE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2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7DBD-9683-B34E-974C-A25FD44F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66A3F-21E3-AC4E-85C6-0A35E2D05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992187"/>
            <a:ext cx="11667565" cy="565103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javax.servlet.http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WebServlet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name = “</a:t>
            </a:r>
            <a:r>
              <a:rPr lang="en-US" dirty="0" err="1"/>
              <a:t>SkiersServlet</a:t>
            </a:r>
            <a:r>
              <a:rPr lang="en-US" dirty="0"/>
              <a:t>“,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urlPatterns</a:t>
            </a:r>
            <a:r>
              <a:rPr lang="en-US" dirty="0"/>
              <a:t> = “/skiers”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SkierServlet</a:t>
            </a:r>
            <a:r>
              <a:rPr lang="en-US" dirty="0"/>
              <a:t> extends </a:t>
            </a:r>
            <a:r>
              <a:rPr lang="en-US" dirty="0" err="1"/>
              <a:t>HttpServlet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 protected void </a:t>
            </a:r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 {</a:t>
            </a:r>
          </a:p>
          <a:p>
            <a:pPr marL="0" indent="0">
              <a:buNone/>
            </a:pPr>
            <a:r>
              <a:rPr lang="en-US" dirty="0"/>
              <a:t>        // handles requests to /skiers/{</a:t>
            </a:r>
            <a:r>
              <a:rPr lang="en-US" dirty="0" err="1"/>
              <a:t>skierID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  try {</a:t>
            </a:r>
          </a:p>
          <a:p>
            <a:pPr marL="0" indent="0">
              <a:buNone/>
            </a:pPr>
            <a:r>
              <a:rPr lang="en-US" dirty="0"/>
              <a:t>            // extract </a:t>
            </a:r>
            <a:r>
              <a:rPr lang="en-US" dirty="0" err="1"/>
              <a:t>skierID</a:t>
            </a:r>
            <a:r>
              <a:rPr lang="en-US" dirty="0"/>
              <a:t> from the request URI (not shown for brevity)</a:t>
            </a:r>
          </a:p>
          <a:p>
            <a:pPr marL="0" indent="0">
              <a:buNone/>
            </a:pPr>
            <a:r>
              <a:rPr lang="en-US" dirty="0"/>
              <a:t>            String </a:t>
            </a:r>
            <a:r>
              <a:rPr lang="en-US" dirty="0" err="1"/>
              <a:t>skierID</a:t>
            </a:r>
            <a:r>
              <a:rPr lang="en-US" dirty="0"/>
              <a:t>  = </a:t>
            </a:r>
            <a:r>
              <a:rPr lang="en-US" dirty="0" err="1"/>
              <a:t>getSkierIDFromRequest</a:t>
            </a:r>
            <a:r>
              <a:rPr lang="en-US" dirty="0"/>
              <a:t>(request);</a:t>
            </a:r>
          </a:p>
          <a:p>
            <a:pPr marL="0" indent="0">
              <a:buNone/>
            </a:pPr>
            <a:r>
              <a:rPr lang="en-US" dirty="0"/>
              <a:t>            if(</a:t>
            </a:r>
            <a:r>
              <a:rPr lang="en-US" dirty="0" err="1"/>
              <a:t>skierID</a:t>
            </a:r>
            <a:r>
              <a:rPr lang="en-US" dirty="0"/>
              <a:t> == null) {</a:t>
            </a:r>
          </a:p>
          <a:p>
            <a:pPr marL="0" indent="0">
              <a:buNone/>
            </a:pPr>
            <a:r>
              <a:rPr lang="en-US" dirty="0"/>
              <a:t>                // request was poorly formatted, return error code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response.setStatus</a:t>
            </a:r>
            <a:r>
              <a:rPr lang="en-US" dirty="0"/>
              <a:t>(</a:t>
            </a:r>
            <a:r>
              <a:rPr lang="en-US" dirty="0" err="1"/>
              <a:t>HttpServletResponse.SC_BAD_REQUEST</a:t>
            </a:r>
            <a:r>
              <a:rPr lang="en-US" dirty="0"/>
              <a:t>);    }</a:t>
            </a:r>
          </a:p>
          <a:p>
            <a:pPr marL="0" indent="0">
              <a:buNone/>
            </a:pPr>
            <a:r>
              <a:rPr lang="en-US" dirty="0"/>
              <a:t>            else {</a:t>
            </a:r>
          </a:p>
          <a:p>
            <a:pPr marL="0" indent="0">
              <a:buNone/>
            </a:pPr>
            <a:r>
              <a:rPr lang="en-US" dirty="0"/>
              <a:t>                // read the skier profile from the database</a:t>
            </a:r>
          </a:p>
          <a:p>
            <a:pPr marL="0" indent="0">
              <a:buNone/>
            </a:pPr>
            <a:r>
              <a:rPr lang="en-US" dirty="0"/>
              <a:t>                Profile profile = </a:t>
            </a:r>
            <a:r>
              <a:rPr lang="en-US" dirty="0" err="1"/>
              <a:t>GetSkierProfile</a:t>
            </a:r>
            <a:r>
              <a:rPr lang="en-US" dirty="0"/>
              <a:t> (</a:t>
            </a:r>
            <a:r>
              <a:rPr lang="en-US" dirty="0" err="1"/>
              <a:t>skierID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// add skier profile as JSON to HTTP response and return 200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response.setContentType</a:t>
            </a:r>
            <a:r>
              <a:rPr lang="en-US" dirty="0"/>
              <a:t>("application/json");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response.getWriter</a:t>
            </a:r>
            <a:r>
              <a:rPr lang="en-US" dirty="0"/>
              <a:t>().write(</a:t>
            </a:r>
            <a:r>
              <a:rPr lang="en-US" dirty="0" err="1"/>
              <a:t>gson.toJson</a:t>
            </a:r>
            <a:r>
              <a:rPr lang="en-US" dirty="0"/>
              <a:t>(Profile);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response.setStatus</a:t>
            </a:r>
            <a:r>
              <a:rPr lang="en-US" dirty="0"/>
              <a:t>(</a:t>
            </a:r>
            <a:r>
              <a:rPr lang="en-US" dirty="0" err="1"/>
              <a:t>HttpServletResponse.SC_OK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} catch(Exception ex)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response.setStatus</a:t>
            </a:r>
            <a:r>
              <a:rPr lang="en-US" dirty="0"/>
              <a:t>(</a:t>
            </a:r>
            <a:r>
              <a:rPr lang="en-US" dirty="0" err="1"/>
              <a:t>HttpServletResponse.SC_INTERNAL_SERVER_ERROR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}}}}</a:t>
            </a:r>
          </a:p>
        </p:txBody>
      </p:sp>
    </p:spTree>
    <p:extLst>
      <p:ext uri="{BB962C8B-B14F-4D97-AF65-F5344CB8AC3E}">
        <p14:creationId xmlns:p14="http://schemas.microsoft.com/office/powerpoint/2010/main" val="330306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7A90-7720-E349-AC93-3045F4D6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77B7-EA20-5344-A0DE-898273C8E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HTTP is known as stateless protocol. But …</a:t>
            </a:r>
          </a:p>
          <a:p>
            <a:pPr lvl="2"/>
            <a:r>
              <a:rPr lang="en-US" dirty="0"/>
              <a:t>The underlying socket connection between a client and server is kept open </a:t>
            </a:r>
          </a:p>
          <a:p>
            <a:pPr lvl="2"/>
            <a:r>
              <a:rPr lang="en-US" dirty="0"/>
              <a:t>HTTP supports cookies, which are known as the HTTP State Management Mechanism . </a:t>
            </a:r>
          </a:p>
          <a:p>
            <a:pPr lvl="2"/>
            <a:r>
              <a:rPr lang="en-US" dirty="0"/>
              <a:t>HTTP/2 supports streams, compression and encryption, all of which require state management</a:t>
            </a:r>
          </a:p>
          <a:p>
            <a:pPr lvl="1"/>
            <a:r>
              <a:rPr lang="en-US" sz="2400" dirty="0"/>
              <a:t>So, perhaps not anymore?</a:t>
            </a:r>
          </a:p>
        </p:txBody>
      </p:sp>
    </p:spTree>
    <p:extLst>
      <p:ext uri="{BB962C8B-B14F-4D97-AF65-F5344CB8AC3E}">
        <p14:creationId xmlns:p14="http://schemas.microsoft.com/office/powerpoint/2010/main" val="1890511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ED87-FA20-7744-B4C2-0236CEEB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52CC-69BF-154E-8BC3-63C65981D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Conversational State</a:t>
            </a:r>
          </a:p>
          <a:p>
            <a:pPr lvl="1"/>
            <a:r>
              <a:rPr lang="en-US" sz="2400" dirty="0"/>
              <a:t>Service implementations that need to scale should avoid storing </a:t>
            </a:r>
            <a:r>
              <a:rPr lang="en-US" sz="2400" b="1" i="1" dirty="0"/>
              <a:t>conversational state</a:t>
            </a:r>
            <a:r>
              <a:rPr lang="en-US" sz="2400" dirty="0"/>
              <a:t>. </a:t>
            </a:r>
          </a:p>
          <a:p>
            <a:pPr lvl="2"/>
            <a:r>
              <a:rPr lang="en-US" dirty="0"/>
              <a:t>any information that is retained between requests such that the subsequent request can assume the service has retained state about the interactions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skico.com</a:t>
            </a:r>
            <a:r>
              <a:rPr lang="en-US" dirty="0"/>
              <a:t>/skiers/768934</a:t>
            </a:r>
          </a:p>
          <a:p>
            <a:pPr lvl="2"/>
            <a:r>
              <a:rPr lang="en-US" dirty="0"/>
              <a:t>PUT /</a:t>
            </a:r>
            <a:r>
              <a:rPr lang="en-US" dirty="0" err="1"/>
              <a:t>skico.com</a:t>
            </a:r>
            <a:r>
              <a:rPr lang="en-US" dirty="0"/>
              <a:t>/skiers/</a:t>
            </a:r>
            <a:r>
              <a:rPr lang="en-US" dirty="0" err="1"/>
              <a:t>phoneno</a:t>
            </a:r>
            <a:r>
              <a:rPr lang="en-US" dirty="0"/>
              <a:t>/4123131169</a:t>
            </a:r>
          </a:p>
          <a:p>
            <a:pPr lvl="1"/>
            <a:r>
              <a:rPr lang="en-US" sz="2400" dirty="0"/>
              <a:t>When the service receives the initial GET request:</a:t>
            </a:r>
          </a:p>
          <a:p>
            <a:pPr lvl="2"/>
            <a:r>
              <a:rPr lang="en-US" dirty="0"/>
              <a:t>creates a session state object that uniquely identifies the client connection. </a:t>
            </a:r>
          </a:p>
          <a:p>
            <a:pPr lvl="2"/>
            <a:r>
              <a:rPr lang="en-US" dirty="0"/>
              <a:t>session state object stores conversational state – in our example this would be </a:t>
            </a:r>
            <a:r>
              <a:rPr lang="en-US" dirty="0" err="1"/>
              <a:t>skierID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When PUT request arrives it uses the session state object to look up the </a:t>
            </a:r>
            <a:r>
              <a:rPr lang="en-US" dirty="0" err="1"/>
              <a:t>skierID</a:t>
            </a:r>
            <a:r>
              <a:rPr lang="en-US" dirty="0"/>
              <a:t> </a:t>
            </a:r>
          </a:p>
          <a:p>
            <a:pPr lvl="1"/>
            <a:r>
              <a:rPr lang="en-US" sz="2400" dirty="0"/>
              <a:t>Services that maintain conversational state are known as stateful services. </a:t>
            </a:r>
          </a:p>
          <a:p>
            <a:pPr lvl="2"/>
            <a:r>
              <a:rPr lang="en-US" dirty="0"/>
              <a:t>JEE servlets support the </a:t>
            </a:r>
            <a:r>
              <a:rPr lang="en-US" dirty="0" err="1"/>
              <a:t>HttpSession</a:t>
            </a:r>
            <a:r>
              <a:rPr lang="en-US" dirty="0"/>
              <a:t> object, </a:t>
            </a:r>
          </a:p>
          <a:p>
            <a:pPr lvl="2"/>
            <a:r>
              <a:rPr lang="en-US" dirty="0"/>
              <a:t>Session object in ASP.NET.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3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57F1-4103-FA4D-A0F5-10B29AA5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4CB5-FD9B-5F45-8FA3-25C26AE6B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349829"/>
            <a:ext cx="6951663" cy="4873625"/>
          </a:xfrm>
        </p:spPr>
        <p:txBody>
          <a:bodyPr/>
          <a:lstStyle/>
          <a:p>
            <a:r>
              <a:rPr lang="en-US" sz="2100" dirty="0"/>
              <a:t>Problems with state management:</a:t>
            </a:r>
          </a:p>
          <a:p>
            <a:pPr lvl="1"/>
            <a:r>
              <a:rPr lang="en-US" sz="2100" dirty="0"/>
              <a:t>session state uses available server memory </a:t>
            </a:r>
          </a:p>
          <a:p>
            <a:pPr lvl="1"/>
            <a:r>
              <a:rPr lang="en-US" sz="2100" dirty="0"/>
              <a:t>how long to keep session state available?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9C875-57F9-824D-8227-40363A2BD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189" y="919281"/>
            <a:ext cx="3737299" cy="25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8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2FE5-6A7F-E646-BADF-09F232B9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021F-6E47-4345-9B8E-959612C5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Stateless services do not store conversational state </a:t>
            </a:r>
          </a:p>
          <a:p>
            <a:r>
              <a:rPr lang="en-US" sz="2100" dirty="0"/>
              <a:t>Each request is standalone and can be processed individually. </a:t>
            </a:r>
          </a:p>
          <a:p>
            <a:r>
              <a:rPr lang="en-US" sz="2100" dirty="0"/>
              <a:t>Requires client to provide all the necessary information for the server to process the request and provide a response.</a:t>
            </a:r>
          </a:p>
          <a:p>
            <a:pPr lvl="1"/>
            <a:r>
              <a:rPr lang="en-US" sz="2100" dirty="0"/>
              <a:t>PUT /</a:t>
            </a:r>
            <a:r>
              <a:rPr lang="en-US" sz="2100" dirty="0" err="1"/>
              <a:t>skico.com</a:t>
            </a:r>
            <a:r>
              <a:rPr lang="en-US" sz="2100" dirty="0"/>
              <a:t>/skiers/768934/</a:t>
            </a:r>
            <a:r>
              <a:rPr lang="en-US" sz="2100" dirty="0" err="1"/>
              <a:t>phoneno</a:t>
            </a:r>
            <a:r>
              <a:rPr lang="en-US" sz="2100" dirty="0"/>
              <a:t>/4123131169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F5307-5125-9540-BC9D-69EA624DB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22" y="3348318"/>
            <a:ext cx="5808355" cy="287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8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3E08-4108-CD44-89DE-3C86CCC7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849F9-7067-5742-BD52-55047CE08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349829"/>
            <a:ext cx="4364594" cy="4873625"/>
          </a:xfrm>
        </p:spPr>
        <p:txBody>
          <a:bodyPr/>
          <a:lstStyle/>
          <a:p>
            <a:r>
              <a:rPr lang="en-US" sz="2100" dirty="0"/>
              <a:t>Heart of a scalable application</a:t>
            </a:r>
          </a:p>
          <a:p>
            <a:r>
              <a:rPr lang="en-US" sz="2100" dirty="0"/>
              <a:t>Host the business services that comprise an application. </a:t>
            </a:r>
          </a:p>
          <a:p>
            <a:r>
              <a:rPr lang="en-US" sz="2100" dirty="0"/>
              <a:t>Technological landscape of application servers is broad, </a:t>
            </a:r>
            <a:r>
              <a:rPr lang="en-US" sz="2100" dirty="0" err="1"/>
              <a:t>e.g</a:t>
            </a:r>
            <a:r>
              <a:rPr lang="en-US" sz="2100" dirty="0"/>
              <a:t>:</a:t>
            </a:r>
          </a:p>
          <a:p>
            <a:pPr lvl="1"/>
            <a:r>
              <a:rPr lang="en-US" sz="2100" dirty="0"/>
              <a:t>Java Enterprise Edition (JEE) </a:t>
            </a:r>
          </a:p>
          <a:p>
            <a:pPr lvl="1"/>
            <a:r>
              <a:rPr lang="en-US" sz="2100" dirty="0" err="1"/>
              <a:t>Express.js</a:t>
            </a:r>
            <a:r>
              <a:rPr lang="en-US" sz="2100" dirty="0"/>
              <a:t>  server supports Node</a:t>
            </a:r>
          </a:p>
          <a:p>
            <a:pPr lvl="1"/>
            <a:r>
              <a:rPr lang="en-US" sz="2100" dirty="0"/>
              <a:t>Flask supports Python</a:t>
            </a:r>
          </a:p>
          <a:p>
            <a:pPr lvl="1"/>
            <a:r>
              <a:rPr lang="en-US" sz="2100" dirty="0" err="1"/>
              <a:t>GoLang</a:t>
            </a:r>
            <a:r>
              <a:rPr lang="en-US" sz="2100" dirty="0"/>
              <a:t> a server can be created by incorporating the net/http package. </a:t>
            </a:r>
          </a:p>
          <a:p>
            <a:pPr lvl="1"/>
            <a:r>
              <a:rPr lang="en-US" sz="2100" dirty="0"/>
              <a:t>Apache Tomcat server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F289E-2E7C-8A4A-BBD4-307ECBFF2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89" b="2"/>
          <a:stretch/>
        </p:blipFill>
        <p:spPr>
          <a:xfrm>
            <a:off x="4611120" y="1894114"/>
            <a:ext cx="7417342" cy="3949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21ECE6-7C32-EC4E-A9A4-42A24557F10C}"/>
              </a:ext>
            </a:extLst>
          </p:cNvPr>
          <p:cNvSpPr txBox="1"/>
          <p:nvPr/>
        </p:nvSpPr>
        <p:spPr>
          <a:xfrm>
            <a:off x="7465166" y="6018561"/>
            <a:ext cx="170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Tomcat Example</a:t>
            </a:r>
          </a:p>
        </p:txBody>
      </p:sp>
    </p:spTree>
    <p:extLst>
      <p:ext uri="{BB962C8B-B14F-4D97-AF65-F5344CB8AC3E}">
        <p14:creationId xmlns:p14="http://schemas.microsoft.com/office/powerpoint/2010/main" val="51477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ED87-038E-7C49-85A5-B13561ED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B220-1581-034D-AD78-D651574B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Tomcat</a:t>
            </a:r>
          </a:p>
          <a:p>
            <a:pPr lvl="1"/>
            <a:r>
              <a:rPr lang="en-US" sz="2400" dirty="0"/>
              <a:t>Highly configurable to different handle different workloads. </a:t>
            </a:r>
          </a:p>
          <a:p>
            <a:pPr lvl="1"/>
            <a:r>
              <a:rPr lang="en-US" sz="2400" dirty="0"/>
              <a:t>Request latency governed by:</a:t>
            </a:r>
          </a:p>
          <a:p>
            <a:pPr lvl="2"/>
            <a:r>
              <a:rPr lang="en-US" dirty="0"/>
              <a:t>the request processing time in the servlet </a:t>
            </a:r>
          </a:p>
          <a:p>
            <a:pPr lvl="2"/>
            <a:r>
              <a:rPr lang="en-US" dirty="0"/>
              <a:t>the time spent waiting in queues for threads and DB connections</a:t>
            </a:r>
          </a:p>
          <a:p>
            <a:pPr lvl="1"/>
            <a:r>
              <a:rPr lang="en-US" sz="2400" dirty="0"/>
              <a:t>In a heavily loaded server</a:t>
            </a:r>
          </a:p>
          <a:p>
            <a:pPr lvl="2"/>
            <a:r>
              <a:rPr lang="en-US" dirty="0"/>
              <a:t>Context switching may start to degrade performance.</a:t>
            </a:r>
          </a:p>
          <a:p>
            <a:pPr lvl="2"/>
            <a:r>
              <a:rPr lang="en-US" dirty="0"/>
              <a:t>Available memory may be become limited. </a:t>
            </a:r>
          </a:p>
          <a:p>
            <a:pPr lvl="2"/>
            <a:r>
              <a:rPr lang="en-US" dirty="0"/>
              <a:t>Queues grow as requests wait for resources. </a:t>
            </a:r>
          </a:p>
          <a:p>
            <a:pPr lvl="1"/>
            <a:r>
              <a:rPr lang="en-US" sz="2400" dirty="0"/>
              <a:t>Eventually new TCP/IP connections will be refused, </a:t>
            </a:r>
          </a:p>
          <a:p>
            <a:pPr lvl="1"/>
            <a:r>
              <a:rPr lang="en-US" sz="2400" dirty="0"/>
              <a:t>Overloaded server will run out of resources and crash.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27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63BB-9558-4B49-85FC-60F98A1D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4AB23-8C8C-954A-8C0A-E28B72D8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Tuning</a:t>
            </a:r>
          </a:p>
          <a:p>
            <a:pPr lvl="1"/>
            <a:r>
              <a:rPr lang="en-US" sz="2400" dirty="0"/>
              <a:t>Tuning configuration parameters is important</a:t>
            </a:r>
          </a:p>
          <a:p>
            <a:pPr lvl="2"/>
            <a:r>
              <a:rPr lang="en-US" dirty="0"/>
              <a:t>If CPU utilization consistently exceeds the 70-80% range = overload signal </a:t>
            </a:r>
          </a:p>
          <a:p>
            <a:pPr lvl="2"/>
            <a:r>
              <a:rPr lang="en-US" dirty="0"/>
              <a:t>Similar insights exist for memory usage</a:t>
            </a:r>
          </a:p>
          <a:p>
            <a:pPr lvl="1"/>
            <a:r>
              <a:rPr lang="en-US" sz="2400" dirty="0"/>
              <a:t>Once any resource gets close to full utilization, systems tend to exhibit less predictable performance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0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93ED-1E96-DE4D-8BD1-F66FC6A1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8A306-B187-1E47-BAFB-C6192E091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Tools</a:t>
            </a:r>
          </a:p>
          <a:p>
            <a:pPr lvl="1"/>
            <a:r>
              <a:rPr lang="en-US" sz="2400" dirty="0"/>
              <a:t>Monitoring tools available for Web application frameworks, </a:t>
            </a:r>
          </a:p>
          <a:p>
            <a:pPr lvl="2"/>
            <a:r>
              <a:rPr lang="en-US" dirty="0"/>
              <a:t>Latencies</a:t>
            </a:r>
          </a:p>
          <a:p>
            <a:pPr lvl="2"/>
            <a:r>
              <a:rPr lang="en-US" dirty="0"/>
              <a:t>active requests</a:t>
            </a:r>
          </a:p>
          <a:p>
            <a:pPr lvl="2"/>
            <a:r>
              <a:rPr lang="en-US" dirty="0"/>
              <a:t>queue sizes</a:t>
            </a:r>
          </a:p>
          <a:p>
            <a:pPr lvl="1"/>
            <a:r>
              <a:rPr lang="en-US" sz="2400" dirty="0"/>
              <a:t>Java-based application frameworks support the JMX  (Java Management Extensions) framework, </a:t>
            </a:r>
          </a:p>
          <a:p>
            <a:pPr lvl="1"/>
            <a:r>
              <a:rPr lang="en-US" sz="2400" dirty="0"/>
              <a:t>JMX exposes monitoring information based on the capabilities of </a:t>
            </a:r>
            <a:r>
              <a:rPr lang="en-US" sz="2400" dirty="0" err="1"/>
              <a:t>MBeans</a:t>
            </a:r>
            <a:r>
              <a:rPr lang="en-US" sz="2400" dirty="0"/>
              <a:t> (Managed Beans), </a:t>
            </a:r>
          </a:p>
          <a:p>
            <a:pPr lvl="1"/>
            <a:r>
              <a:rPr lang="en-US" sz="2400" dirty="0"/>
              <a:t>Eco-system of tools for monitoring JMX</a:t>
            </a:r>
          </a:p>
          <a:p>
            <a:pPr lvl="2"/>
            <a:r>
              <a:rPr lang="en-US" dirty="0" err="1"/>
              <a:t>JConsole</a:t>
            </a:r>
            <a:r>
              <a:rPr lang="en-US" dirty="0"/>
              <a:t>  </a:t>
            </a:r>
          </a:p>
          <a:p>
            <a:pPr lvl="2"/>
            <a:r>
              <a:rPr lang="en-US" dirty="0" err="1"/>
              <a:t>JavaMelody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4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A37B-CF38-054A-9757-35A77C55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Week 5 – Scalable Service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8668-F699-F049-A053-7436F5F1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7" y="1138518"/>
            <a:ext cx="11667565" cy="5152554"/>
          </a:xfrm>
        </p:spPr>
        <p:txBody>
          <a:bodyPr/>
          <a:lstStyle/>
          <a:p>
            <a:r>
              <a:rPr lang="en-US" dirty="0"/>
              <a:t>Topics we will cover today:</a:t>
            </a:r>
          </a:p>
          <a:p>
            <a:pPr lvl="1"/>
            <a:r>
              <a:rPr lang="en-US" sz="2400" dirty="0"/>
              <a:t>HTTP API Design</a:t>
            </a:r>
          </a:p>
          <a:p>
            <a:pPr lvl="1"/>
            <a:r>
              <a:rPr lang="en-US" sz="2400" dirty="0"/>
              <a:t>Servlets</a:t>
            </a:r>
          </a:p>
          <a:p>
            <a:pPr lvl="1"/>
            <a:r>
              <a:rPr lang="en-US" sz="2400" dirty="0"/>
              <a:t>Application Services Containers</a:t>
            </a:r>
          </a:p>
          <a:p>
            <a:pPr lvl="1"/>
            <a:r>
              <a:rPr lang="en-US" sz="2400" dirty="0"/>
              <a:t>Horizontal Scaling</a:t>
            </a:r>
          </a:p>
          <a:p>
            <a:pPr lvl="1"/>
            <a:r>
              <a:rPr lang="en-US" sz="2400" dirty="0"/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1130844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A70C-8B8F-8540-9EE9-4AAC550D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5DBA0-6951-D346-BD47-68AD47A40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JConsole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FC87B-9BD7-6F4C-BB54-3AE60DCF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370" y="1673355"/>
            <a:ext cx="66198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30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32B2-AAE3-624C-BD44-33AE0C84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BA5A-2E02-F249-A19F-D81BBF58D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349829"/>
            <a:ext cx="6197817" cy="4873625"/>
          </a:xfrm>
        </p:spPr>
        <p:txBody>
          <a:bodyPr/>
          <a:lstStyle/>
          <a:p>
            <a:r>
              <a:rPr lang="en-US" sz="2100" dirty="0"/>
              <a:t>Service replicas are deployed on their own (virtual) hardware</a:t>
            </a:r>
          </a:p>
          <a:p>
            <a:r>
              <a:rPr lang="en-US" sz="2100" dirty="0"/>
              <a:t>The services need to be stateless</a:t>
            </a:r>
          </a:p>
          <a:p>
            <a:r>
              <a:rPr lang="en-US" sz="2100" dirty="0"/>
              <a:t>Any request sent to any service by load balancer</a:t>
            </a:r>
          </a:p>
          <a:p>
            <a:r>
              <a:rPr lang="en-US" sz="2100" dirty="0"/>
              <a:t>Horizontal scaling also increases availability.</a:t>
            </a:r>
          </a:p>
          <a:p>
            <a:pPr lvl="1"/>
            <a:r>
              <a:rPr lang="en-US" sz="2100" dirty="0"/>
              <a:t>eliminates single point of failure (</a:t>
            </a:r>
            <a:r>
              <a:rPr lang="en-US" sz="2100" dirty="0" err="1"/>
              <a:t>SPoF</a:t>
            </a:r>
            <a:r>
              <a:rPr lang="en-US" sz="2100" dirty="0"/>
              <a:t>) </a:t>
            </a:r>
          </a:p>
          <a:p>
            <a:pPr lvl="1"/>
            <a:r>
              <a:rPr lang="en-US" sz="2100" dirty="0"/>
              <a:t>If one replica fails, requests can be directed to any replica.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3BC9969-050F-0B41-859F-13DEE5808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651" y="1910623"/>
            <a:ext cx="4915159" cy="30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44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AF1A-90EB-E447-A99F-54900C4E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76E2-DF61-7B42-B51A-00EA4B01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349829"/>
            <a:ext cx="6186931" cy="4873625"/>
          </a:xfrm>
        </p:spPr>
        <p:txBody>
          <a:bodyPr/>
          <a:lstStyle/>
          <a:p>
            <a:r>
              <a:rPr lang="en-US" sz="2800" dirty="0"/>
              <a:t>Aims to utilize capacity of a collection of services to optimize response time for each request. </a:t>
            </a:r>
          </a:p>
          <a:p>
            <a:r>
              <a:rPr lang="en-US" sz="2800" dirty="0"/>
              <a:t>Distributes requests across the available services as evenly as possible</a:t>
            </a:r>
          </a:p>
          <a:p>
            <a:r>
              <a:rPr lang="en-US" sz="2800" dirty="0"/>
              <a:t>Clients send requests to the load balancer</a:t>
            </a:r>
          </a:p>
          <a:p>
            <a:pPr lvl="1"/>
            <a:r>
              <a:rPr lang="en-US" dirty="0"/>
              <a:t>redirects requests to target services</a:t>
            </a:r>
          </a:p>
          <a:p>
            <a:pPr lvl="1"/>
            <a:r>
              <a:rPr lang="en-US" dirty="0"/>
              <a:t>relays the results back to the client.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A95DA-951E-544E-9712-B0FE7D50A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13" r="19930" b="-5"/>
          <a:stretch/>
        </p:blipFill>
        <p:spPr>
          <a:xfrm>
            <a:off x="6598912" y="1138518"/>
            <a:ext cx="4691858" cy="464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50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D777-140F-2240-BD24-412D065B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3445F-5172-0F44-93D0-A2ACFEB36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349829"/>
            <a:ext cx="6154274" cy="4873625"/>
          </a:xfrm>
        </p:spPr>
        <p:txBody>
          <a:bodyPr/>
          <a:lstStyle/>
          <a:p>
            <a:r>
              <a:rPr lang="en-US" sz="2100" dirty="0"/>
              <a:t>Two types of load balancers </a:t>
            </a:r>
          </a:p>
          <a:p>
            <a:pPr lvl="1"/>
            <a:r>
              <a:rPr lang="en-US" sz="2100" dirty="0"/>
              <a:t>Network Level </a:t>
            </a:r>
          </a:p>
          <a:p>
            <a:pPr lvl="1"/>
            <a:r>
              <a:rPr lang="en-US" sz="2100" dirty="0"/>
              <a:t>Application Level </a:t>
            </a:r>
          </a:p>
          <a:p>
            <a:r>
              <a:rPr lang="en-US" sz="2100" dirty="0"/>
              <a:t>Called Layer 4 and Layer 7 load balancers respectively.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D2400-D5E6-174E-815E-902C49E876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05" r="1" b="6150"/>
          <a:stretch/>
        </p:blipFill>
        <p:spPr>
          <a:xfrm>
            <a:off x="6316214" y="1138518"/>
            <a:ext cx="4928729" cy="48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6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880D-7168-0141-956E-1F972FB7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9046E-9B7D-6748-B316-472D8672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349829"/>
            <a:ext cx="6197817" cy="4873625"/>
          </a:xfrm>
        </p:spPr>
        <p:txBody>
          <a:bodyPr/>
          <a:lstStyle/>
          <a:p>
            <a:r>
              <a:rPr lang="en-US" dirty="0"/>
              <a:t>Network Load Balancers</a:t>
            </a:r>
          </a:p>
          <a:p>
            <a:pPr lvl="1"/>
            <a:r>
              <a:rPr lang="en-US" sz="2400" dirty="0"/>
              <a:t>Distribute requests at the network connection level</a:t>
            </a:r>
          </a:p>
          <a:p>
            <a:pPr lvl="1"/>
            <a:r>
              <a:rPr lang="en-US" sz="2400" dirty="0"/>
              <a:t>Operates on individual TCP/UDP packets.  </a:t>
            </a:r>
          </a:p>
          <a:p>
            <a:pPr lvl="1"/>
            <a:r>
              <a:rPr lang="en-US" sz="2400" dirty="0"/>
              <a:t>Routing decisions based on IP addresses. </a:t>
            </a:r>
          </a:p>
          <a:p>
            <a:pPr lvl="1"/>
            <a:r>
              <a:rPr lang="en-US" sz="2400" dirty="0"/>
              <a:t>Uses a technique called Network Address Translation (NAT). </a:t>
            </a:r>
          </a:p>
          <a:p>
            <a:pPr lvl="1"/>
            <a:r>
              <a:rPr lang="en-US" sz="2400" dirty="0"/>
              <a:t>Relatively simple and extremely fast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9BE33-8211-F941-8D5F-C0AB6CE36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813" y="1747157"/>
            <a:ext cx="4693514" cy="336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58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07E9-59BA-D147-AD50-75092038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64070-051E-C144-AB2C-61AB89131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349829"/>
            <a:ext cx="5990988" cy="4873625"/>
          </a:xfrm>
        </p:spPr>
        <p:txBody>
          <a:bodyPr/>
          <a:lstStyle/>
          <a:p>
            <a:r>
              <a:rPr lang="en-US" sz="2400" dirty="0"/>
              <a:t>Routing decisions based on HTTP headers and on the contents of the message. </a:t>
            </a:r>
          </a:p>
          <a:p>
            <a:r>
              <a:rPr lang="en-US" sz="2400" dirty="0"/>
              <a:t>For example:</a:t>
            </a:r>
          </a:p>
          <a:p>
            <a:pPr lvl="1"/>
            <a:r>
              <a:rPr lang="en-US" sz="2400" dirty="0"/>
              <a:t>send all POST requests to a subset of available services</a:t>
            </a:r>
          </a:p>
          <a:p>
            <a:pPr lvl="1"/>
            <a:r>
              <a:rPr lang="en-US" sz="2400" dirty="0"/>
              <a:t>distribute requests based on a query string in the URI</a:t>
            </a:r>
          </a:p>
          <a:p>
            <a:r>
              <a:rPr lang="en-US" sz="2400" dirty="0"/>
              <a:t>Richer capabilities means they are slightly slower than network load balancers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67AFA-E74C-2E4B-957B-FDA34450C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49" r="23639" b="-3"/>
          <a:stretch/>
        </p:blipFill>
        <p:spPr>
          <a:xfrm>
            <a:off x="6693652" y="1349829"/>
            <a:ext cx="4533284" cy="44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00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F876-80D5-CA41-955D-C3B4EDF9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BE47-6463-C045-BBF7-26BF53AC5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Balancer Features</a:t>
            </a:r>
          </a:p>
          <a:p>
            <a:pPr lvl="1"/>
            <a:r>
              <a:rPr lang="en-US" dirty="0"/>
              <a:t>Load Distribution Policies</a:t>
            </a:r>
          </a:p>
          <a:p>
            <a:pPr lvl="2"/>
            <a:r>
              <a:rPr lang="en-US" dirty="0"/>
              <a:t>Many policies supported, e.g. </a:t>
            </a:r>
          </a:p>
          <a:p>
            <a:pPr lvl="3"/>
            <a:r>
              <a:rPr lang="en-US" sz="2400" dirty="0"/>
              <a:t>round-robin</a:t>
            </a:r>
          </a:p>
          <a:p>
            <a:pPr lvl="3"/>
            <a:r>
              <a:rPr lang="en-US" sz="2400" dirty="0"/>
              <a:t>least connections</a:t>
            </a:r>
          </a:p>
          <a:p>
            <a:pPr lvl="3"/>
            <a:r>
              <a:rPr lang="en-US" sz="2400" dirty="0"/>
              <a:t>HTTP header field </a:t>
            </a:r>
          </a:p>
          <a:p>
            <a:pPr lvl="3"/>
            <a:r>
              <a:rPr lang="en-US" sz="2400" dirty="0"/>
              <a:t>HTTP operation</a:t>
            </a:r>
          </a:p>
          <a:p>
            <a:pPr lvl="2"/>
            <a:r>
              <a:rPr lang="en-US" dirty="0"/>
              <a:t>Also support allocating server weights</a:t>
            </a:r>
          </a:p>
          <a:p>
            <a:pPr lvl="2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EEE1BE-6254-524F-BDA0-B3BA156013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664009"/>
              </p:ext>
            </p:extLst>
          </p:nvPr>
        </p:nvGraphicFramePr>
        <p:xfrm>
          <a:off x="8387779" y="1349829"/>
          <a:ext cx="3319471" cy="4873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8611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39C0-E13A-8F41-A09B-E8B402D3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0A17-27EF-6D4A-938E-5034ADE74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Balancer Features</a:t>
            </a:r>
          </a:p>
          <a:p>
            <a:pPr lvl="1"/>
            <a:r>
              <a:rPr lang="en-US" dirty="0"/>
              <a:t>Health Monitoring</a:t>
            </a:r>
          </a:p>
          <a:p>
            <a:pPr lvl="2"/>
            <a:r>
              <a:rPr lang="en-US" dirty="0"/>
              <a:t>Periodically sends pings and attempts connections to test health of each service in load balancing pool. </a:t>
            </a:r>
          </a:p>
          <a:p>
            <a:pPr lvl="2"/>
            <a:r>
              <a:rPr lang="en-US" dirty="0"/>
              <a:t>Known as health checks. </a:t>
            </a:r>
          </a:p>
          <a:p>
            <a:pPr lvl="2"/>
            <a:r>
              <a:rPr lang="en-US" dirty="0"/>
              <a:t>If a server </a:t>
            </a:r>
          </a:p>
          <a:p>
            <a:pPr lvl="3"/>
            <a:r>
              <a:rPr lang="en-US" sz="2400" dirty="0"/>
              <a:t>unresponsive </a:t>
            </a:r>
          </a:p>
          <a:p>
            <a:pPr lvl="3"/>
            <a:r>
              <a:rPr lang="en-US" sz="2400" dirty="0"/>
              <a:t>fails connection attempts</a:t>
            </a:r>
          </a:p>
          <a:p>
            <a:pPr lvl="2"/>
            <a:r>
              <a:rPr lang="en-US" dirty="0"/>
              <a:t>It is removed from the load balancing pool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25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234C-5A63-CF4C-B2B3-32047C92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06DE-3279-264F-9792-7F1A8FCE8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349829"/>
            <a:ext cx="6567930" cy="5007428"/>
          </a:xfrm>
        </p:spPr>
        <p:txBody>
          <a:bodyPr>
            <a:normAutofit/>
          </a:bodyPr>
          <a:lstStyle/>
          <a:p>
            <a:r>
              <a:rPr lang="en-US" dirty="0"/>
              <a:t>Load Balancer Features</a:t>
            </a:r>
          </a:p>
          <a:p>
            <a:pPr lvl="1"/>
            <a:r>
              <a:rPr lang="en-US" dirty="0"/>
              <a:t>Elasticity</a:t>
            </a:r>
          </a:p>
          <a:p>
            <a:pPr lvl="2"/>
            <a:r>
              <a:rPr lang="en-US" dirty="0"/>
              <a:t>Two ways to control the number of services in a group. </a:t>
            </a:r>
          </a:p>
          <a:p>
            <a:pPr lvl="3"/>
            <a:r>
              <a:rPr lang="en-US" sz="2400" dirty="0"/>
              <a:t>Schedule-based</a:t>
            </a:r>
          </a:p>
          <a:p>
            <a:pPr lvl="3"/>
            <a:r>
              <a:rPr lang="en-US" sz="2400" dirty="0"/>
              <a:t>dynamic based on thresholds such as CPU usage</a:t>
            </a:r>
          </a:p>
          <a:p>
            <a:pPr lvl="2"/>
            <a:r>
              <a:rPr lang="en-US" dirty="0"/>
              <a:t>Instances need time to startup</a:t>
            </a:r>
          </a:p>
          <a:p>
            <a:pPr lvl="3"/>
            <a:r>
              <a:rPr lang="en-US" sz="2400" dirty="0"/>
              <a:t>not available until after warmup period</a:t>
            </a:r>
          </a:p>
          <a:p>
            <a:pPr lvl="2"/>
            <a:r>
              <a:rPr lang="en-US" dirty="0"/>
              <a:t>When service group average CPU utilization drops below a threshold, scale in or scale down invoked</a:t>
            </a:r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81CA84B-566D-0743-A288-025758B59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314" y="1855239"/>
            <a:ext cx="4915159" cy="26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3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4AFB-295A-B24E-854C-ABFF8CDA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D09C-0C43-7349-855F-2779DBD8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Balancer Features</a:t>
            </a:r>
          </a:p>
          <a:p>
            <a:pPr lvl="1"/>
            <a:r>
              <a:rPr lang="en-US" dirty="0"/>
              <a:t>Session Affinity</a:t>
            </a:r>
          </a:p>
          <a:p>
            <a:pPr lvl="2"/>
            <a:r>
              <a:rPr lang="en-US" dirty="0"/>
              <a:t>Aka sticky sessions</a:t>
            </a:r>
          </a:p>
          <a:p>
            <a:pPr lvl="2"/>
            <a:r>
              <a:rPr lang="en-US" dirty="0"/>
              <a:t>Load balancer sends all requests from the same client to the same service instance. </a:t>
            </a:r>
          </a:p>
          <a:p>
            <a:pPr lvl="2"/>
            <a:r>
              <a:rPr lang="en-US" dirty="0"/>
              <a:t>AWS Elastic Load Balancing generates an HTTP cookie that identifies the service a client’s session is associated with. </a:t>
            </a:r>
          </a:p>
          <a:p>
            <a:pPr lvl="2"/>
            <a:r>
              <a:rPr lang="en-US" dirty="0"/>
              <a:t>Cookie is returned to client, which must send it in subsequent request to ensure session affinity is maintained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1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A4FD-EA94-264B-94B2-1E2BCBC0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API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B28C07-0A95-944D-A358-85D75654F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853" y="1189744"/>
            <a:ext cx="4774047" cy="447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14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CF45-37DD-FB49-AB6A-4F797F2F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6F7A-BD82-DB41-B6EE-D0F3943C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Imbalance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37C6D-85FC-594C-AD74-27CCE1BD9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51" y="1937656"/>
            <a:ext cx="4141514" cy="419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7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F799-4AA6-5442-9C3B-953ED99E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versus Stateless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113B-09AE-024F-ABC8-E42E5CBF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Stateful services have other downsides </a:t>
            </a:r>
          </a:p>
          <a:p>
            <a:pPr lvl="1"/>
            <a:r>
              <a:rPr lang="en-US" sz="2400" dirty="0"/>
              <a:t>How do clients connect when the service fails?</a:t>
            </a:r>
          </a:p>
          <a:p>
            <a:pPr lvl="1"/>
            <a:r>
              <a:rPr lang="en-US" sz="2400" dirty="0"/>
              <a:t>How do clients respond when the service is unresponsive?</a:t>
            </a:r>
          </a:p>
          <a:p>
            <a:r>
              <a:rPr lang="en-US" sz="2400" dirty="0"/>
              <a:t>Stateless services have none of these downsides. </a:t>
            </a:r>
          </a:p>
          <a:p>
            <a:pPr lvl="1"/>
            <a:r>
              <a:rPr lang="en-US" sz="2400" dirty="0"/>
              <a:t>If service fails, the clients retries and request routed to another live service. </a:t>
            </a:r>
          </a:p>
          <a:p>
            <a:pPr lvl="1"/>
            <a:r>
              <a:rPr lang="en-US" sz="2400" dirty="0"/>
              <a:t>If a service is slow, the load balancer takes it out of the service group until it passes health checks of fails. </a:t>
            </a:r>
          </a:p>
          <a:p>
            <a:r>
              <a:rPr lang="en-US" sz="2400" dirty="0"/>
              <a:t>Stateless services </a:t>
            </a:r>
          </a:p>
          <a:p>
            <a:pPr lvl="1"/>
            <a:r>
              <a:rPr lang="en-US" sz="2400" dirty="0"/>
              <a:t>enhance scalability</a:t>
            </a:r>
          </a:p>
          <a:p>
            <a:pPr lvl="1"/>
            <a:r>
              <a:rPr lang="en-US" sz="2400" dirty="0"/>
              <a:t>simplify failure scenarios</a:t>
            </a:r>
          </a:p>
          <a:p>
            <a:pPr lvl="1"/>
            <a:r>
              <a:rPr lang="en-US" sz="2400" dirty="0"/>
              <a:t>ease the burden of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1625380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A9DB-3B88-0249-B7D6-0976D1AA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Service Design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BD15-E673-4642-8517-966A7453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API specifies contract with client</a:t>
            </a:r>
          </a:p>
          <a:p>
            <a:r>
              <a:rPr lang="en-US" dirty="0"/>
              <a:t>Application service containers provide powerful multithreaded execution environments</a:t>
            </a:r>
          </a:p>
          <a:p>
            <a:r>
              <a:rPr lang="en-US" dirty="0"/>
              <a:t>Performance tuning and monitoring are crucial for optimization</a:t>
            </a:r>
          </a:p>
          <a:p>
            <a:r>
              <a:rPr lang="en-US" dirty="0"/>
              <a:t>Load balancing with stateless services is a key scalability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52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27A2-34E5-3540-9E35-9627CEA8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4CE5-1357-6243-A0C9-2DB4AC105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sz="2400" dirty="0"/>
              <a:t>Caching is essential in a scalable system</a:t>
            </a:r>
          </a:p>
          <a:p>
            <a:pPr lvl="1"/>
            <a:r>
              <a:rPr lang="en-US" sz="2400" dirty="0"/>
              <a:t>Makes the results of expensive queries and computations available for reuse</a:t>
            </a:r>
          </a:p>
          <a:p>
            <a:pPr lvl="1"/>
            <a:r>
              <a:rPr lang="en-US" sz="2400" dirty="0"/>
              <a:t>Caches exist in many places in an application</a:t>
            </a:r>
          </a:p>
          <a:p>
            <a:pPr lvl="1"/>
            <a:r>
              <a:rPr lang="en-US" sz="2400" dirty="0"/>
              <a:t>This section covers:</a:t>
            </a:r>
          </a:p>
          <a:p>
            <a:pPr lvl="2"/>
            <a:r>
              <a:rPr lang="en-US" dirty="0"/>
              <a:t>Application based caching</a:t>
            </a:r>
          </a:p>
          <a:p>
            <a:pPr lvl="2"/>
            <a:r>
              <a:rPr lang="en-US" dirty="0"/>
              <a:t>HTTP/Web based caching</a:t>
            </a:r>
          </a:p>
        </p:txBody>
      </p:sp>
    </p:spTree>
    <p:extLst>
      <p:ext uri="{BB962C8B-B14F-4D97-AF65-F5344CB8AC3E}">
        <p14:creationId xmlns:p14="http://schemas.microsoft.com/office/powerpoint/2010/main" val="1180968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14B2-9ECD-8D4D-8162-69DAFA36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E48E-EBC7-5D4E-8BBB-7D2C552E5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Improve request responsiveness by storing the results of queries and computations in memory </a:t>
            </a:r>
          </a:p>
          <a:p>
            <a:pPr lvl="1"/>
            <a:r>
              <a:rPr lang="en-US" sz="2400" dirty="0"/>
              <a:t>Newspaper articles</a:t>
            </a:r>
          </a:p>
          <a:p>
            <a:pPr lvl="1"/>
            <a:r>
              <a:rPr lang="en-US" sz="2400" dirty="0"/>
              <a:t>Concert seating map</a:t>
            </a:r>
          </a:p>
          <a:p>
            <a:pPr lvl="1"/>
            <a:r>
              <a:rPr lang="en-US" sz="2400" dirty="0"/>
              <a:t>Hourly weather forecast</a:t>
            </a:r>
          </a:p>
          <a:p>
            <a:r>
              <a:rPr lang="en-US" sz="2400" dirty="0"/>
              <a:t>Caching relieves databases of heavy read traffic</a:t>
            </a:r>
          </a:p>
          <a:p>
            <a:r>
              <a:rPr lang="en-US" sz="2400" dirty="0"/>
              <a:t>Caching requires additional resources/cost to store cached results. </a:t>
            </a:r>
          </a:p>
          <a:p>
            <a:r>
              <a:rPr lang="en-US" sz="2400" dirty="0"/>
              <a:t>3% of infrastructure at Twitter is dedicated to application level caches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03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9A99-1DA9-BB4A-BAEE-E3B83E0A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9AA4D-71E9-A643-AC87-38F6DFFA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Utilize cache engines, e.g.:</a:t>
            </a:r>
          </a:p>
          <a:p>
            <a:pPr lvl="1"/>
            <a:r>
              <a:rPr lang="en-US" sz="2100" dirty="0"/>
              <a:t>Redis</a:t>
            </a:r>
          </a:p>
          <a:p>
            <a:pPr lvl="1"/>
            <a:r>
              <a:rPr lang="en-US" sz="2100" dirty="0"/>
              <a:t>Memcached</a:t>
            </a:r>
          </a:p>
          <a:p>
            <a:r>
              <a:rPr lang="en-US" sz="2100" dirty="0"/>
              <a:t>Distributed in-memory key-value stores</a:t>
            </a:r>
          </a:p>
          <a:p>
            <a:r>
              <a:rPr lang="en-US" sz="2100" dirty="0"/>
              <a:t>Objects allocated to individual cache servers using hashing on object key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D2B4C-D67E-CF4A-B44E-AB55D0BA9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257" y="3510183"/>
            <a:ext cx="3960101" cy="2713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6B2CB7-174D-FA44-A912-DCC1170A0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199" y="1207783"/>
            <a:ext cx="2452055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56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74B1-1063-8E43-A766-7148B7C4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9C59-9F3D-3D42-8393-CB499FEE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LiftWaitService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List </a:t>
            </a:r>
            <a:r>
              <a:rPr lang="en-US" dirty="0" err="1"/>
              <a:t>getLiftWaits</a:t>
            </a:r>
            <a:r>
              <a:rPr lang="en-US" dirty="0"/>
              <a:t>(String resort) {</a:t>
            </a:r>
          </a:p>
          <a:p>
            <a:pPr marL="0" indent="0">
              <a:buNone/>
            </a:pPr>
            <a:r>
              <a:rPr lang="en-US" dirty="0"/>
              <a:t>        List </a:t>
            </a:r>
            <a:r>
              <a:rPr lang="en-US" dirty="0" err="1"/>
              <a:t>liftWaitTimes</a:t>
            </a:r>
            <a:r>
              <a:rPr lang="en-US" dirty="0"/>
              <a:t> = </a:t>
            </a:r>
            <a:r>
              <a:rPr lang="en-US" dirty="0" err="1"/>
              <a:t>cache.get</a:t>
            </a:r>
            <a:r>
              <a:rPr lang="en-US" dirty="0"/>
              <a:t>(“</a:t>
            </a:r>
            <a:r>
              <a:rPr lang="en-US" dirty="0" err="1"/>
              <a:t>liftwaittimes</a:t>
            </a:r>
            <a:r>
              <a:rPr lang="en-US" dirty="0"/>
              <a:t>:” + resort);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liftWaitTimes</a:t>
            </a:r>
            <a:r>
              <a:rPr lang="en-US" dirty="0"/>
              <a:t> == null)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liftWaitTimes</a:t>
            </a:r>
            <a:r>
              <a:rPr lang="en-US" dirty="0"/>
              <a:t> = </a:t>
            </a:r>
            <a:r>
              <a:rPr lang="en-US" dirty="0" err="1"/>
              <a:t>skiCo.getLiftWaitTimes</a:t>
            </a:r>
            <a:r>
              <a:rPr lang="en-US" dirty="0"/>
              <a:t>(resort);</a:t>
            </a:r>
          </a:p>
          <a:p>
            <a:pPr marL="0" indent="0">
              <a:buNone/>
            </a:pPr>
            <a:r>
              <a:rPr lang="en-US" dirty="0"/>
              <a:t>            // add result to cache, expire in 300 seconds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cache.put</a:t>
            </a:r>
            <a:r>
              <a:rPr lang="en-US" dirty="0"/>
              <a:t>("</a:t>
            </a:r>
            <a:r>
              <a:rPr lang="en-US" dirty="0" err="1"/>
              <a:t>liftwaittimes</a:t>
            </a:r>
            <a:r>
              <a:rPr lang="en-US" dirty="0"/>
              <a:t>:" + resort, </a:t>
            </a:r>
            <a:r>
              <a:rPr lang="en-US" dirty="0" err="1"/>
              <a:t>liftWaitTimes</a:t>
            </a:r>
            <a:r>
              <a:rPr lang="en-US" dirty="0"/>
              <a:t>, 300);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liftWaitTimes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17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6028-691E-BE42-83D8-99F7B405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01E1-7234-FF4C-9B9B-162ABE8F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Satisfy as many requests as possible from the cache - hit rate. </a:t>
            </a:r>
          </a:p>
          <a:p>
            <a:pPr lvl="1"/>
            <a:r>
              <a:rPr lang="en-US" sz="2400" dirty="0"/>
              <a:t>maximize the hit rate and miss rate </a:t>
            </a:r>
          </a:p>
          <a:p>
            <a:r>
              <a:rPr lang="en-US" sz="2400" dirty="0"/>
              <a:t>If items updated regularly, cost of cache misses negate benefits of the cache. </a:t>
            </a:r>
          </a:p>
          <a:p>
            <a:r>
              <a:rPr lang="en-US" sz="2400" dirty="0"/>
              <a:t>Monitor the cache usage for the service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96FC7-7B76-E844-BBB9-12FF1648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3429000"/>
            <a:ext cx="3314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86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C806-3046-9C4E-82ED-24B3600E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1006-2980-B44D-9273-D7DC052AD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349829"/>
            <a:ext cx="6807963" cy="4873625"/>
          </a:xfrm>
        </p:spPr>
        <p:txBody>
          <a:bodyPr/>
          <a:lstStyle/>
          <a:p>
            <a:r>
              <a:rPr lang="en-US" sz="2400" dirty="0"/>
              <a:t>Application level caching known as cache-aside pattern – Application bypasses the database if the results are in the cache.</a:t>
            </a:r>
          </a:p>
          <a:p>
            <a:r>
              <a:rPr lang="en-US" sz="2400" dirty="0"/>
              <a:t>Alternatives exist, commonly supported by databases</a:t>
            </a:r>
          </a:p>
          <a:p>
            <a:pPr lvl="1"/>
            <a:r>
              <a:rPr lang="en-US" sz="2400" dirty="0"/>
              <a:t>Read-through</a:t>
            </a:r>
          </a:p>
          <a:p>
            <a:pPr lvl="1"/>
            <a:r>
              <a:rPr lang="en-US" sz="2400" dirty="0"/>
              <a:t>Write-through</a:t>
            </a:r>
          </a:p>
          <a:p>
            <a:pPr lvl="1"/>
            <a:r>
              <a:rPr lang="en-US" sz="2400" dirty="0"/>
              <a:t>Write-behind</a:t>
            </a:r>
          </a:p>
          <a:p>
            <a:endParaRPr lang="en-US" dirty="0"/>
          </a:p>
        </p:txBody>
      </p:sp>
      <p:pic>
        <p:nvPicPr>
          <p:cNvPr id="4" name="Picture 3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6E0F02B2-073A-554F-BA86-DA7E37FC8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7" y="3914624"/>
            <a:ext cx="4091937" cy="1593547"/>
          </a:xfrm>
          <a:prstGeom prst="rect">
            <a:avLst/>
          </a:prstGeom>
        </p:spPr>
      </p:pic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46A3E2D7-773B-6241-BF95-4BBB0F16A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489" y="4011283"/>
            <a:ext cx="4091938" cy="1496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A0EA4C-9273-DA41-90B9-122807A4F495}"/>
              </a:ext>
            </a:extLst>
          </p:cNvPr>
          <p:cNvSpPr txBox="1"/>
          <p:nvPr/>
        </p:nvSpPr>
        <p:spPr>
          <a:xfrm>
            <a:off x="1482630" y="5689245"/>
            <a:ext cx="228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Through Caching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5EDF1-B3CB-094D-BC9E-BA5D4122BC6C}"/>
              </a:ext>
            </a:extLst>
          </p:cNvPr>
          <p:cNvSpPr txBox="1"/>
          <p:nvPr/>
        </p:nvSpPr>
        <p:spPr>
          <a:xfrm>
            <a:off x="7933375" y="5666588"/>
            <a:ext cx="233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Through Caching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05F606-3C77-6543-946A-818A6A437F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512"/>
          <a:stretch/>
        </p:blipFill>
        <p:spPr>
          <a:xfrm>
            <a:off x="7291137" y="319371"/>
            <a:ext cx="4602051" cy="2145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145A7D-183F-1144-840C-FFFCA1A676D4}"/>
              </a:ext>
            </a:extLst>
          </p:cNvPr>
          <p:cNvSpPr txBox="1"/>
          <p:nvPr/>
        </p:nvSpPr>
        <p:spPr>
          <a:xfrm>
            <a:off x="8633161" y="2424491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 Aside Caching</a:t>
            </a:r>
          </a:p>
        </p:txBody>
      </p:sp>
    </p:spTree>
    <p:extLst>
      <p:ext uri="{BB962C8B-B14F-4D97-AF65-F5344CB8AC3E}">
        <p14:creationId xmlns:p14="http://schemas.microsoft.com/office/powerpoint/2010/main" val="2292169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0A8C-FC73-2A4F-BC96-BD78A343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Caching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0243-339B-854C-8088-9188FD4E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Read/write-through/behind simplify application logic as service always accesses cache contrast to Application cache as it needs to be aware of cache misses.</a:t>
            </a:r>
          </a:p>
          <a:p>
            <a:r>
              <a:rPr lang="en-US" sz="2400" dirty="0"/>
              <a:t>Require a cache augmented with an application-specific handler to performs database reads and writes, </a:t>
            </a:r>
            <a:r>
              <a:rPr lang="en-US" sz="2400" dirty="0" err="1"/>
              <a:t>e.g</a:t>
            </a:r>
            <a:r>
              <a:rPr lang="en-US" sz="2400" dirty="0"/>
              <a:t>:</a:t>
            </a:r>
          </a:p>
          <a:p>
            <a:pPr lvl="1"/>
            <a:r>
              <a:rPr lang="en-US" sz="2400" dirty="0" err="1"/>
              <a:t>NCache</a:t>
            </a:r>
            <a:r>
              <a:rPr lang="en-US" sz="2400" dirty="0"/>
              <a:t>  </a:t>
            </a:r>
          </a:p>
          <a:p>
            <a:pPr lvl="1"/>
            <a:r>
              <a:rPr lang="en-US" sz="2400" dirty="0"/>
              <a:t>Amazon’s DynamoDB Accelerator (DAX)</a:t>
            </a:r>
          </a:p>
          <a:p>
            <a:r>
              <a:rPr lang="en-US" sz="2400" dirty="0"/>
              <a:t>Cache aside:</a:t>
            </a:r>
          </a:p>
          <a:p>
            <a:pPr lvl="1"/>
            <a:r>
              <a:rPr lang="en-US" sz="2400" dirty="0"/>
              <a:t>More complex programming model</a:t>
            </a:r>
          </a:p>
          <a:p>
            <a:pPr lvl="1"/>
            <a:r>
              <a:rPr lang="en-US" sz="2400" dirty="0"/>
              <a:t>Resilient to cache failure</a:t>
            </a:r>
          </a:p>
          <a:p>
            <a:pPr lvl="1"/>
            <a:r>
              <a:rPr lang="en-US" sz="2400" dirty="0"/>
              <a:t>Super scalable</a:t>
            </a:r>
          </a:p>
        </p:txBody>
      </p:sp>
    </p:spTree>
    <p:extLst>
      <p:ext uri="{BB962C8B-B14F-4D97-AF65-F5344CB8AC3E}">
        <p14:creationId xmlns:p14="http://schemas.microsoft.com/office/powerpoint/2010/main" val="49992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F16B-EC03-444A-B36B-563799CB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A2C2E-39EB-B446-9628-966A9A0B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defines a contract between the client and server. </a:t>
            </a:r>
          </a:p>
          <a:p>
            <a:r>
              <a:rPr lang="en-US" dirty="0"/>
              <a:t>Dominant contemporary style is HTTP APIs. </a:t>
            </a:r>
          </a:p>
          <a:p>
            <a:r>
              <a:rPr lang="en-US" dirty="0"/>
              <a:t>CRUD - Create, Read, Update, Delete. </a:t>
            </a:r>
          </a:p>
          <a:p>
            <a:r>
              <a:rPr lang="en-US" dirty="0"/>
              <a:t>An aside - REST is an architectural style that was defined by Roy Fielding in his PhD thesis</a:t>
            </a:r>
          </a:p>
        </p:txBody>
      </p:sp>
    </p:spTree>
    <p:extLst>
      <p:ext uri="{BB962C8B-B14F-4D97-AF65-F5344CB8AC3E}">
        <p14:creationId xmlns:p14="http://schemas.microsoft.com/office/powerpoint/2010/main" val="3011207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BBAD-4F66-A14D-B617-00BEB39B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EBEC-921C-4D4C-9088-9FAC711F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A351D-65B7-174C-B47A-074FF3A43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78" y="1773151"/>
            <a:ext cx="7876643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69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74EC-3DE4-664D-9F65-616A7661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492A5-3F6E-E249-87D8-894F956CD596}"/>
              </a:ext>
            </a:extLst>
          </p:cNvPr>
          <p:cNvSpPr txBox="1"/>
          <p:nvPr/>
        </p:nvSpPr>
        <p:spPr>
          <a:xfrm>
            <a:off x="277909" y="1349829"/>
            <a:ext cx="6324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	Response:</a:t>
            </a:r>
          </a:p>
          <a:p>
            <a:r>
              <a:rPr lang="en-US" dirty="0"/>
              <a:t>2.	HTTP/1.1 200 OK Content-Length: 9842</a:t>
            </a:r>
          </a:p>
          <a:p>
            <a:r>
              <a:rPr lang="en-US" dirty="0"/>
              <a:t>3.	Content-Type: application/json </a:t>
            </a:r>
          </a:p>
          <a:p>
            <a:r>
              <a:rPr lang="en-US" dirty="0"/>
              <a:t>4.	</a:t>
            </a:r>
            <a:r>
              <a:rPr lang="en-US" b="1" dirty="0"/>
              <a:t>Cache-Control:</a:t>
            </a:r>
            <a:r>
              <a:rPr lang="en-US" dirty="0"/>
              <a:t> public </a:t>
            </a:r>
          </a:p>
          <a:p>
            <a:r>
              <a:rPr lang="en-US" dirty="0"/>
              <a:t>5.	Date: Fri, 26 Mar 2019 09:33:49 GMT </a:t>
            </a:r>
          </a:p>
          <a:p>
            <a:r>
              <a:rPr lang="en-US" dirty="0"/>
              <a:t>6.	Expires: Fri, 26 Mar 2019 09:38:49 GMT</a:t>
            </a:r>
          </a:p>
        </p:txBody>
      </p:sp>
    </p:spTree>
    <p:extLst>
      <p:ext uri="{BB962C8B-B14F-4D97-AF65-F5344CB8AC3E}">
        <p14:creationId xmlns:p14="http://schemas.microsoft.com/office/powerpoint/2010/main" val="3668218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38FB-A06C-EA4D-8CBD-211D5FE6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4C28-6F82-DE4F-8443-BFD579C9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no-store</a:t>
            </a:r>
            <a:r>
              <a:rPr lang="en-US" dirty="0"/>
              <a:t>: a resource from a request response should not be cached. </a:t>
            </a:r>
          </a:p>
          <a:p>
            <a:r>
              <a:rPr lang="en-US" b="1" dirty="0"/>
              <a:t>no-cache</a:t>
            </a:r>
            <a:r>
              <a:rPr lang="en-US" dirty="0"/>
              <a:t>: a cached resource must be revalidated with an origin server before use. </a:t>
            </a:r>
          </a:p>
          <a:p>
            <a:r>
              <a:rPr lang="en-US" b="1" dirty="0"/>
              <a:t>private</a:t>
            </a:r>
            <a:r>
              <a:rPr lang="en-US" dirty="0"/>
              <a:t>: a resource only be cached by a user-specific device such as a Web browser</a:t>
            </a:r>
          </a:p>
          <a:p>
            <a:r>
              <a:rPr lang="en-US" b="1" dirty="0"/>
              <a:t>public</a:t>
            </a:r>
            <a:r>
              <a:rPr lang="en-US" dirty="0"/>
              <a:t>: a resource can be cached by any proxy server</a:t>
            </a:r>
          </a:p>
          <a:p>
            <a:r>
              <a:rPr lang="en-US" b="1" dirty="0"/>
              <a:t>max-age</a:t>
            </a:r>
            <a:r>
              <a:rPr lang="en-US" dirty="0"/>
              <a:t>: defines the length of time in seconds a cached copy of a resource should be retained. </a:t>
            </a:r>
          </a:p>
        </p:txBody>
      </p:sp>
    </p:spTree>
    <p:extLst>
      <p:ext uri="{BB962C8B-B14F-4D97-AF65-F5344CB8AC3E}">
        <p14:creationId xmlns:p14="http://schemas.microsoft.com/office/powerpoint/2010/main" val="3736888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C4E5-4AF8-8C49-A329-59F9E638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Expires and Last-Modified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BDD8-6C3E-D54A-B991-C65B50FC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349829"/>
            <a:ext cx="7612960" cy="48736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Used if max-age not specified</a:t>
            </a:r>
          </a:p>
          <a:p>
            <a:r>
              <a:rPr lang="en-US" dirty="0"/>
              <a:t>specify how long resources in cache should remain valid, or fresh.</a:t>
            </a:r>
          </a:p>
          <a:p>
            <a:r>
              <a:rPr lang="en-US" dirty="0"/>
              <a:t>Once this period expires, it becomes stale and a candidate for eviction. </a:t>
            </a:r>
          </a:p>
          <a:p>
            <a:r>
              <a:rPr lang="en-US" dirty="0"/>
              <a:t>Expires header is next used to calculate the freshness period. </a:t>
            </a:r>
          </a:p>
          <a:p>
            <a:r>
              <a:rPr lang="en-US" dirty="0"/>
              <a:t>Finally the Last-Modified header can specify the freshness lifetime based on a heuristic calculation ((date header – last modifies) * 10%)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DEFA08-64FD-794A-8FC3-7AFC20059D68}"/>
              </a:ext>
            </a:extLst>
          </p:cNvPr>
          <p:cNvSpPr txBox="1">
            <a:spLocks/>
          </p:cNvSpPr>
          <p:nvPr/>
        </p:nvSpPr>
        <p:spPr>
          <a:xfrm>
            <a:off x="7859487" y="1723571"/>
            <a:ext cx="4332513" cy="3087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Request:</a:t>
            </a:r>
            <a:b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GET /skico.com/liftlines/Blackstone</a:t>
            </a:r>
            <a:b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Response:</a:t>
            </a:r>
            <a:b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HTTP/1.1 200 OK</a:t>
            </a:r>
            <a:b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Content-Length: ...</a:t>
            </a:r>
            <a:b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Content-Type: application/json</a:t>
            </a:r>
            <a:b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 b="1">
                <a:solidFill>
                  <a:schemeClr val="tx1">
                    <a:lumMod val="85000"/>
                    <a:lumOff val="15000"/>
                  </a:schemeClr>
                </a:solidFill>
              </a:rPr>
              <a:t>Cache-Control: public</a:t>
            </a:r>
            <a:b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Date: Fri, 26 Mar 2019 09:33:49 GMT</a:t>
            </a:r>
            <a:b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 b="1">
                <a:solidFill>
                  <a:schemeClr val="tx1">
                    <a:lumMod val="85000"/>
                    <a:lumOff val="15000"/>
                  </a:schemeClr>
                </a:solidFill>
              </a:rPr>
              <a:t>Expires: Fri, 26 Mar 2019 09:38:49 GMT</a:t>
            </a:r>
            <a:b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&lt;!-- Content omitted --&gt;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15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4E52-5C2D-2441-8D91-55D58059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01CA-86F4-6C4F-86FE-E0FF85A9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Opaque value that van be used by a cache to check if a cached resource is still valid,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Request:</a:t>
            </a:r>
          </a:p>
          <a:p>
            <a:pPr marL="0" indent="0">
              <a:buNone/>
            </a:pPr>
            <a:r>
              <a:rPr lang="en-US" dirty="0"/>
              <a:t>GET /</a:t>
            </a:r>
            <a:r>
              <a:rPr lang="en-US" dirty="0" err="1"/>
              <a:t>skico.com</a:t>
            </a:r>
            <a:r>
              <a:rPr lang="en-US" dirty="0"/>
              <a:t>/weather/Blackstone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Response:</a:t>
            </a:r>
          </a:p>
          <a:p>
            <a:pPr marL="0" indent="0">
              <a:buNone/>
            </a:pPr>
            <a:r>
              <a:rPr lang="en-US" dirty="0"/>
              <a:t>HTTP/1.1 200 OK Content-Length: ...</a:t>
            </a:r>
          </a:p>
          <a:p>
            <a:pPr marL="0" indent="0">
              <a:buNone/>
            </a:pPr>
            <a:r>
              <a:rPr lang="en-US" dirty="0"/>
              <a:t>Content-Type: application/json</a:t>
            </a:r>
          </a:p>
          <a:p>
            <a:pPr marL="0" indent="0">
              <a:buNone/>
            </a:pPr>
            <a:r>
              <a:rPr lang="en-US" dirty="0"/>
              <a:t>Date: Fri, 26 Mar 2019 09:33:49 GMT</a:t>
            </a:r>
          </a:p>
          <a:p>
            <a:pPr marL="0" indent="0">
              <a:buNone/>
            </a:pPr>
            <a:r>
              <a:rPr lang="en-US" dirty="0"/>
              <a:t>Cache-Control: public, max-age=3600</a:t>
            </a:r>
          </a:p>
          <a:p>
            <a:pPr marL="0" indent="0">
              <a:buNone/>
            </a:pPr>
            <a:r>
              <a:rPr lang="en-US" dirty="0" err="1"/>
              <a:t>ETag</a:t>
            </a:r>
            <a:r>
              <a:rPr lang="en-US" dirty="0"/>
              <a:t>: “09:33:49"</a:t>
            </a:r>
          </a:p>
        </p:txBody>
      </p:sp>
    </p:spTree>
    <p:extLst>
      <p:ext uri="{BB962C8B-B14F-4D97-AF65-F5344CB8AC3E}">
        <p14:creationId xmlns:p14="http://schemas.microsoft.com/office/powerpoint/2010/main" val="12307692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D2B9-916F-1344-98D0-7A1FCD20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Etag</a:t>
            </a:r>
            <a:r>
              <a:rPr lang="en-US" dirty="0"/>
              <a:t> – Cache Revalidation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7696-87B1-754E-84C9-BE278C0A8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1.</a:t>
            </a:r>
            <a:r>
              <a:rPr lang="en-US" b="1" dirty="0"/>
              <a:t>	Request: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	GET /</a:t>
            </a:r>
            <a:r>
              <a:rPr lang="en-US" dirty="0" err="1"/>
              <a:t>upic.com</a:t>
            </a:r>
            <a:r>
              <a:rPr lang="en-US" dirty="0"/>
              <a:t>/weather/Blackstone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	If-None-Match: </a:t>
            </a:r>
            <a:r>
              <a:rPr lang="en-US" dirty="0"/>
              <a:t>"09:33:49“</a:t>
            </a:r>
          </a:p>
          <a:p>
            <a:pPr marL="114300">
              <a:spcAft>
                <a:spcPts val="600"/>
              </a:spcAft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4.	</a:t>
            </a:r>
            <a:r>
              <a:rPr lang="en-US" b="1" dirty="0"/>
              <a:t>Response: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5.	HTTP/1.1 304 Not Modified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33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1E0C-0399-7F45-AADE-182B4777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Etags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12FA-CD5D-B843-BAFB-51B0727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Generate new daily report: </a:t>
            </a:r>
          </a:p>
          <a:p>
            <a:pPr lvl="1"/>
            <a:r>
              <a:rPr lang="en-US" sz="2400" dirty="0"/>
              <a:t>stored in a database</a:t>
            </a:r>
          </a:p>
          <a:p>
            <a:pPr lvl="1"/>
            <a:r>
              <a:rPr lang="en-US" sz="2400" dirty="0"/>
              <a:t>Stored in cache {#</a:t>
            </a:r>
            <a:r>
              <a:rPr lang="en-US" sz="2400" dirty="0" err="1"/>
              <a:t>resortname</a:t>
            </a:r>
            <a:r>
              <a:rPr lang="en-US" sz="2400" dirty="0"/>
              <a:t>-weather, </a:t>
            </a:r>
            <a:r>
              <a:rPr lang="en-US" sz="2400" dirty="0" err="1"/>
              <a:t>etag</a:t>
            </a:r>
            <a:r>
              <a:rPr lang="en-US" sz="2400" dirty="0"/>
              <a:t> value}</a:t>
            </a:r>
          </a:p>
          <a:p>
            <a:r>
              <a:rPr lang="en-US" sz="2400" b="1" dirty="0"/>
              <a:t>GET requests: </a:t>
            </a:r>
          </a:p>
          <a:p>
            <a:pPr lvl="1"/>
            <a:r>
              <a:rPr lang="en-US" sz="2400" dirty="0"/>
              <a:t>return the weather report and the </a:t>
            </a:r>
            <a:r>
              <a:rPr lang="en-US" sz="2400" dirty="0" err="1"/>
              <a:t>Etag</a:t>
            </a:r>
            <a:r>
              <a:rPr lang="en-US" sz="2400" dirty="0"/>
              <a:t>. </a:t>
            </a:r>
          </a:p>
          <a:p>
            <a:r>
              <a:rPr lang="en-US" sz="2400" b="1" dirty="0"/>
              <a:t>Conditional GET requests</a:t>
            </a:r>
            <a:r>
              <a:rPr lang="en-US" sz="2400" dirty="0"/>
              <a:t>: </a:t>
            </a:r>
          </a:p>
          <a:p>
            <a:pPr lvl="1"/>
            <a:r>
              <a:rPr lang="en-US" sz="2400" dirty="0"/>
              <a:t>Lookup the </a:t>
            </a:r>
            <a:r>
              <a:rPr lang="en-US" sz="2400" dirty="0" err="1"/>
              <a:t>Etag</a:t>
            </a:r>
            <a:r>
              <a:rPr lang="en-US" sz="2400" dirty="0"/>
              <a:t> value in cache and return 304 if value unchanged. </a:t>
            </a:r>
          </a:p>
          <a:p>
            <a:pPr lvl="1"/>
            <a:r>
              <a:rPr lang="en-US" sz="2400" dirty="0"/>
              <a:t>If the cached </a:t>
            </a:r>
            <a:r>
              <a:rPr lang="en-US" sz="2400" dirty="0" err="1"/>
              <a:t>Etag</a:t>
            </a:r>
            <a:r>
              <a:rPr lang="en-US" sz="2400" dirty="0"/>
              <a:t> has changed, return 200 along with the latest weather report and a new </a:t>
            </a:r>
            <a:r>
              <a:rPr lang="en-US" sz="2400" dirty="0" err="1"/>
              <a:t>Etag</a:t>
            </a:r>
            <a:r>
              <a:rPr lang="en-US" sz="2400" dirty="0"/>
              <a:t> value. </a:t>
            </a:r>
          </a:p>
          <a:p>
            <a:r>
              <a:rPr lang="en-US" sz="2400" b="1" dirty="0"/>
              <a:t>Update weather report: </a:t>
            </a:r>
            <a:r>
              <a:rPr lang="en-US" sz="2400" dirty="0"/>
              <a:t>A </a:t>
            </a:r>
          </a:p>
          <a:p>
            <a:pPr lvl="1"/>
            <a:r>
              <a:rPr lang="en-US" sz="2400" dirty="0"/>
              <a:t>new version of the weather report is stored in the database</a:t>
            </a:r>
          </a:p>
          <a:p>
            <a:pPr lvl="1"/>
            <a:r>
              <a:rPr lang="en-US" sz="2400" dirty="0" err="1"/>
              <a:t>Etag</a:t>
            </a:r>
            <a:r>
              <a:rPr lang="en-US" sz="2400" dirty="0"/>
              <a:t> value is modified to represent this new version of the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47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95A9-C3F9-264F-8759-3EEE559B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679B-AFA9-C44F-BB08-C00293A17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caching can significantly reduce latencies and save network bandwidth.</a:t>
            </a:r>
          </a:p>
          <a:p>
            <a:r>
              <a:rPr lang="en-US" dirty="0"/>
              <a:t>Reduces the request load on origin servers, creating additional capacity</a:t>
            </a:r>
          </a:p>
          <a:p>
            <a:r>
              <a:rPr lang="en-US" dirty="0"/>
              <a:t>Web Proxy caches such are extensively deployed in the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78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3081-D54C-1745-9B08-657C42E1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17" y="2967130"/>
            <a:ext cx="11667565" cy="92373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7408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4406-D085-DB40-8240-2E34DD3B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5076-9AC1-0846-BE91-58F31522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HTTP APIs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919E37-2910-A349-99D0-2C13EF76A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678088"/>
              </p:ext>
            </p:extLst>
          </p:nvPr>
        </p:nvGraphicFramePr>
        <p:xfrm>
          <a:off x="958484" y="2093329"/>
          <a:ext cx="10558602" cy="3719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6611">
                  <a:extLst>
                    <a:ext uri="{9D8B030D-6E8A-4147-A177-3AD203B41FA5}">
                      <a16:colId xmlns:a16="http://schemas.microsoft.com/office/drawing/2014/main" val="3934098142"/>
                    </a:ext>
                  </a:extLst>
                </a:gridCol>
                <a:gridCol w="4851747">
                  <a:extLst>
                    <a:ext uri="{9D8B030D-6E8A-4147-A177-3AD203B41FA5}">
                      <a16:colId xmlns:a16="http://schemas.microsoft.com/office/drawing/2014/main" val="1256571445"/>
                    </a:ext>
                  </a:extLst>
                </a:gridCol>
                <a:gridCol w="4150244">
                  <a:extLst>
                    <a:ext uri="{9D8B030D-6E8A-4147-A177-3AD203B41FA5}">
                      <a16:colId xmlns:a16="http://schemas.microsoft.com/office/drawing/2014/main" val="103204761"/>
                    </a:ext>
                  </a:extLst>
                </a:gridCol>
              </a:tblGrid>
              <a:tr h="74392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Verb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3" marR="75683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Uniform Resource Identifier Example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3" marR="75683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Purpose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3" marR="75683" marT="0" marB="0"/>
                </a:tc>
                <a:extLst>
                  <a:ext uri="{0D108BD9-81ED-4DB2-BD59-A6C34878D82A}">
                    <a16:rowId xmlns:a16="http://schemas.microsoft.com/office/drawing/2014/main" val="1036218283"/>
                  </a:ext>
                </a:extLst>
              </a:tr>
              <a:tr h="74392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POST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3" marR="75683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</a:t>
                      </a:r>
                      <a:r>
                        <a:rPr lang="en-US" sz="2000" dirty="0" err="1">
                          <a:effectLst/>
                        </a:rPr>
                        <a:t>skico.com</a:t>
                      </a:r>
                      <a:r>
                        <a:rPr lang="en-US" sz="2000" dirty="0">
                          <a:effectLst/>
                        </a:rPr>
                        <a:t>/skiers/{</a:t>
                      </a:r>
                      <a:r>
                        <a:rPr lang="en-US" sz="2000" dirty="0" err="1">
                          <a:effectLst/>
                        </a:rPr>
                        <a:t>skierID</a:t>
                      </a:r>
                      <a:r>
                        <a:rPr lang="en-US" sz="2000" dirty="0">
                          <a:effectLst/>
                        </a:rPr>
                        <a:t>}/{date}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3" marR="75683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Create a new ski day record for a skier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3" marR="75683" marT="0" marB="0"/>
                </a:tc>
                <a:extLst>
                  <a:ext uri="{0D108BD9-81ED-4DB2-BD59-A6C34878D82A}">
                    <a16:rowId xmlns:a16="http://schemas.microsoft.com/office/drawing/2014/main" val="828000142"/>
                  </a:ext>
                </a:extLst>
              </a:tr>
              <a:tr h="109264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GET 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3" marR="75683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/skico.com/skiers/(skierID)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3" marR="75683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Get the profile information for a skier, returned in a JSON response payload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3" marR="75683" marT="0" marB="0"/>
                </a:tc>
                <a:extLst>
                  <a:ext uri="{0D108BD9-81ED-4DB2-BD59-A6C34878D82A}">
                    <a16:rowId xmlns:a16="http://schemas.microsoft.com/office/drawing/2014/main" val="3332210120"/>
                  </a:ext>
                </a:extLst>
              </a:tr>
              <a:tr h="39521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PUT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3" marR="75683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/skico.com/skiers/{skierID}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3" marR="75683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Update skier profile 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3" marR="75683" marT="0" marB="0"/>
                </a:tc>
                <a:extLst>
                  <a:ext uri="{0D108BD9-81ED-4DB2-BD59-A6C34878D82A}">
                    <a16:rowId xmlns:a16="http://schemas.microsoft.com/office/drawing/2014/main" val="337865747"/>
                  </a:ext>
                </a:extLst>
              </a:tr>
              <a:tr h="74392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DELETE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3" marR="75683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/skico.com/skiers/{skierID}</a:t>
                      </a:r>
                      <a:endParaRPr lang="en-US" sz="20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3" marR="75683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Delete a skier’s profile as they didn’t renew their pass!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683" marR="75683" marT="0" marB="0"/>
                </a:tc>
                <a:extLst>
                  <a:ext uri="{0D108BD9-81ED-4DB2-BD59-A6C34878D82A}">
                    <a16:rowId xmlns:a16="http://schemas.microsoft.com/office/drawing/2014/main" val="337960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56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919B-48C2-5A49-AF4E-FCDB2623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2E91-370B-804A-972E-47B37A6D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HTTP APIs</a:t>
            </a:r>
          </a:p>
          <a:p>
            <a:pPr lvl="1"/>
            <a:r>
              <a:rPr lang="en-US" sz="2400" dirty="0"/>
              <a:t>A HTTP CRUD API applies HTTP verbs on resources identified by Uniform Resource Identifiers (URIs)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skico.com</a:t>
            </a:r>
            <a:r>
              <a:rPr lang="en-US" dirty="0"/>
              <a:t>/skiers/768934</a:t>
            </a:r>
          </a:p>
          <a:p>
            <a:pPr lvl="1"/>
            <a:r>
              <a:rPr lang="en-US" sz="2400" dirty="0"/>
              <a:t>Combination of HTTP verb and URI define the semantics of the API operation. </a:t>
            </a:r>
          </a:p>
          <a:p>
            <a:pPr lvl="1"/>
            <a:r>
              <a:rPr lang="en-US" sz="2400" dirty="0"/>
              <a:t>Payloads formatted as JSON</a:t>
            </a:r>
          </a:p>
          <a:p>
            <a:pPr lvl="2"/>
            <a:r>
              <a:rPr lang="en-US" dirty="0"/>
              <a:t>XML or text also possible. </a:t>
            </a:r>
          </a:p>
          <a:p>
            <a:pPr lvl="1"/>
            <a:r>
              <a:rPr lang="en-US" sz="2400" dirty="0"/>
              <a:t>Resources, represented by URIs, are conceptually like objects in Object Oriented Design (OOD) or entities in Entity-Relationship (ER) model.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2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A494-2C88-FA47-9670-E1D39EC0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317F1-F211-6145-B98B-C28F42ACD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Specification – </a:t>
            </a:r>
            <a:r>
              <a:rPr lang="en-US" dirty="0" err="1"/>
              <a:t>OpenAPI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9C612-7FB1-C14B-A90E-A7AE28FB3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15" y="1901956"/>
            <a:ext cx="9156370" cy="495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6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A303-B1EC-6E40-B9D1-F2D93271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67D31-2515-C642-9153-5B0B1E1B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Application server receives requests and routes them to the appropriate handler function. </a:t>
            </a:r>
          </a:p>
          <a:p>
            <a:r>
              <a:rPr lang="en-US" dirty="0"/>
              <a:t>Handler is defined by the application and implements the business logic </a:t>
            </a:r>
          </a:p>
          <a:p>
            <a:r>
              <a:rPr lang="en-US" dirty="0"/>
              <a:t>Each request is (typically)  allocated a thread to execute the request</a:t>
            </a:r>
          </a:p>
          <a:p>
            <a:r>
              <a:rPr lang="en-US" dirty="0"/>
              <a:t>Example </a:t>
            </a:r>
            <a:r>
              <a:rPr lang="en-US" dirty="0" err="1"/>
              <a:t>Express.js</a:t>
            </a:r>
            <a:r>
              <a:rPr lang="en-US" dirty="0"/>
              <a:t> server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('/skiers/:</a:t>
            </a:r>
            <a:r>
              <a:rPr lang="en-US" dirty="0" err="1"/>
              <a:t>skierID</a:t>
            </a:r>
            <a:r>
              <a:rPr lang="en-US" dirty="0"/>
              <a:t>', function (req, res) {</a:t>
            </a:r>
          </a:p>
          <a:p>
            <a:pPr marL="0" indent="0">
              <a:buNone/>
            </a:pPr>
            <a:r>
              <a:rPr lang="en-US" dirty="0"/>
              <a:t>    // process the GET request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ProcessRequest</a:t>
            </a:r>
            <a:r>
              <a:rPr lang="en-US" dirty="0"/>
              <a:t>(</a:t>
            </a:r>
            <a:r>
              <a:rPr lang="en-US" dirty="0" err="1"/>
              <a:t>req.params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2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8593-19F0-6A4E-91BB-07B7916C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59F3-02C6-0B43-939D-A23147B8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C7DDA-5F33-5F4C-AFB7-54BE175FBDCD}"/>
              </a:ext>
            </a:extLst>
          </p:cNvPr>
          <p:cNvSpPr txBox="1"/>
          <p:nvPr/>
        </p:nvSpPr>
        <p:spPr>
          <a:xfrm>
            <a:off x="955549" y="1547456"/>
            <a:ext cx="8776279" cy="4472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1.	@</a:t>
            </a:r>
            <a:r>
              <a:rPr lang="en-US" sz="1600" dirty="0" err="1">
                <a:latin typeface="+mn-lt"/>
                <a:ea typeface="+mn-ea"/>
                <a:cs typeface="+mn-cs"/>
              </a:rPr>
              <a:t>RestController</a:t>
            </a:r>
            <a:endParaRPr lang="en-US" sz="1600" dirty="0">
              <a:latin typeface="+mn-lt"/>
              <a:ea typeface="+mn-ea"/>
              <a:cs typeface="+mn-cs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2.	public class </a:t>
            </a:r>
            <a:r>
              <a:rPr lang="en-US" sz="1600" dirty="0" err="1">
                <a:latin typeface="+mn-lt"/>
                <a:ea typeface="+mn-ea"/>
                <a:cs typeface="+mn-cs"/>
              </a:rPr>
              <a:t>SkierController</a:t>
            </a:r>
            <a:r>
              <a:rPr lang="en-US" sz="1600" dirty="0">
                <a:latin typeface="+mn-lt"/>
                <a:ea typeface="+mn-ea"/>
                <a:cs typeface="+mn-cs"/>
              </a:rPr>
              <a:t> {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3.	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4.	    @</a:t>
            </a:r>
            <a:r>
              <a:rPr lang="en-US" sz="1600" dirty="0" err="1">
                <a:latin typeface="+mn-lt"/>
                <a:ea typeface="+mn-ea"/>
                <a:cs typeface="+mn-cs"/>
              </a:rPr>
              <a:t>GetMapping</a:t>
            </a:r>
            <a:r>
              <a:rPr lang="en-US" sz="1600" dirty="0">
                <a:latin typeface="+mn-lt"/>
                <a:ea typeface="+mn-ea"/>
                <a:cs typeface="+mn-cs"/>
              </a:rPr>
              <a:t>("/skiers/{</a:t>
            </a:r>
            <a:r>
              <a:rPr lang="en-US" sz="1600" dirty="0" err="1">
                <a:latin typeface="+mn-lt"/>
                <a:ea typeface="+mn-ea"/>
                <a:cs typeface="+mn-cs"/>
              </a:rPr>
              <a:t>skierID</a:t>
            </a:r>
            <a:r>
              <a:rPr lang="en-US" sz="1600" dirty="0">
                <a:latin typeface="+mn-lt"/>
                <a:ea typeface="+mn-ea"/>
                <a:cs typeface="+mn-cs"/>
              </a:rPr>
              <a:t>}",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5.	                produces = “application/json”)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6.	    public Profile </a:t>
            </a:r>
            <a:r>
              <a:rPr lang="en-US" sz="1600" dirty="0" err="1">
                <a:latin typeface="+mn-lt"/>
                <a:ea typeface="+mn-ea"/>
                <a:cs typeface="+mn-cs"/>
              </a:rPr>
              <a:t>GetSkierProfile</a:t>
            </a:r>
            <a:r>
              <a:rPr lang="en-US" sz="1600" dirty="0">
                <a:latin typeface="+mn-lt"/>
                <a:ea typeface="+mn-ea"/>
                <a:cs typeface="+mn-cs"/>
              </a:rPr>
              <a:t>(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7.	                        @</a:t>
            </a:r>
            <a:r>
              <a:rPr lang="en-US" sz="1600" dirty="0" err="1">
                <a:latin typeface="+mn-lt"/>
                <a:ea typeface="+mn-ea"/>
                <a:cs typeface="+mn-cs"/>
              </a:rPr>
              <a:t>PathVariable</a:t>
            </a:r>
            <a:r>
              <a:rPr lang="en-US" sz="1600" dirty="0">
                <a:latin typeface="+mn-lt"/>
                <a:ea typeface="+mn-ea"/>
                <a:cs typeface="+mn-cs"/>
              </a:rPr>
              <a:t> String </a:t>
            </a:r>
            <a:r>
              <a:rPr lang="en-US" sz="1600" dirty="0" err="1">
                <a:latin typeface="+mn-lt"/>
                <a:ea typeface="+mn-ea"/>
                <a:cs typeface="+mn-cs"/>
              </a:rPr>
              <a:t>skierID</a:t>
            </a:r>
            <a:r>
              <a:rPr lang="en-US" sz="1600" dirty="0">
                <a:latin typeface="+mn-lt"/>
                <a:ea typeface="+mn-ea"/>
                <a:cs typeface="+mn-cs"/>
              </a:rPr>
              <a:t>,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8.	                        ) {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9.	          // DB query method omitted for brevity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10.	        return </a:t>
            </a:r>
            <a:r>
              <a:rPr lang="en-US" sz="1600" dirty="0" err="1">
                <a:latin typeface="+mn-lt"/>
                <a:ea typeface="+mn-ea"/>
                <a:cs typeface="+mn-cs"/>
              </a:rPr>
              <a:t>GetProfileFromDB</a:t>
            </a:r>
            <a:r>
              <a:rPr lang="en-US" sz="1600" dirty="0">
                <a:latin typeface="+mn-lt"/>
                <a:ea typeface="+mn-ea"/>
                <a:cs typeface="+mn-cs"/>
              </a:rPr>
              <a:t>(</a:t>
            </a:r>
            <a:r>
              <a:rPr lang="en-US" sz="1600" dirty="0" err="1">
                <a:latin typeface="+mn-lt"/>
                <a:ea typeface="+mn-ea"/>
                <a:cs typeface="+mn-cs"/>
              </a:rPr>
              <a:t>skierID</a:t>
            </a:r>
            <a:r>
              <a:rPr lang="en-US" sz="1600" dirty="0">
                <a:latin typeface="+mn-lt"/>
                <a:ea typeface="+mn-ea"/>
                <a:cs typeface="+mn-cs"/>
              </a:rPr>
              <a:t>);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11.	    }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+mn-ea"/>
                <a:cs typeface="+mn-cs"/>
              </a:rPr>
              <a:t>12.	} </a:t>
            </a:r>
          </a:p>
        </p:txBody>
      </p:sp>
    </p:spTree>
    <p:extLst>
      <p:ext uri="{BB962C8B-B14F-4D97-AF65-F5344CB8AC3E}">
        <p14:creationId xmlns:p14="http://schemas.microsoft.com/office/powerpoint/2010/main" val="218695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34235</TotalTime>
  <Words>3119</Words>
  <Application>Microsoft Macintosh PowerPoint</Application>
  <PresentationFormat>Widescreen</PresentationFormat>
  <Paragraphs>434</Paragraphs>
  <Slides>48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Narrow</vt:lpstr>
      <vt:lpstr>Calibri</vt:lpstr>
      <vt:lpstr>Calibri Light</vt:lpstr>
      <vt:lpstr>Garamond</vt:lpstr>
      <vt:lpstr>Helvetica</vt:lpstr>
      <vt:lpstr>Office Theme</vt:lpstr>
      <vt:lpstr>Custom Design</vt:lpstr>
      <vt:lpstr>Northeastern University - Seattle </vt:lpstr>
      <vt:lpstr>Week 5 – Scalable Service Design</vt:lpstr>
      <vt:lpstr>HTTP API Design</vt:lpstr>
      <vt:lpstr>HTTP API Design</vt:lpstr>
      <vt:lpstr>HTTP API Design</vt:lpstr>
      <vt:lpstr>HTTP API Design</vt:lpstr>
      <vt:lpstr>HTTP API Design</vt:lpstr>
      <vt:lpstr>Designing Services</vt:lpstr>
      <vt:lpstr>Designing Services</vt:lpstr>
      <vt:lpstr>Java Servlets</vt:lpstr>
      <vt:lpstr>Java Servlets</vt:lpstr>
      <vt:lpstr>State Management</vt:lpstr>
      <vt:lpstr>State Management</vt:lpstr>
      <vt:lpstr>Stateful Services</vt:lpstr>
      <vt:lpstr>Stateless Services</vt:lpstr>
      <vt:lpstr>Application Servers</vt:lpstr>
      <vt:lpstr>Application Servers</vt:lpstr>
      <vt:lpstr>Application Servers</vt:lpstr>
      <vt:lpstr>Application Servers</vt:lpstr>
      <vt:lpstr>Application Servers</vt:lpstr>
      <vt:lpstr>Horizontal Scaling</vt:lpstr>
      <vt:lpstr>Load Balancing</vt:lpstr>
      <vt:lpstr>Load Balancers</vt:lpstr>
      <vt:lpstr>Load Balancers</vt:lpstr>
      <vt:lpstr>Load Balancers</vt:lpstr>
      <vt:lpstr>Load Balancers</vt:lpstr>
      <vt:lpstr>Load Balancers</vt:lpstr>
      <vt:lpstr>Load Balancers</vt:lpstr>
      <vt:lpstr>Load Balancers</vt:lpstr>
      <vt:lpstr>Load Balancers</vt:lpstr>
      <vt:lpstr>Stateful versus Stateless</vt:lpstr>
      <vt:lpstr>Scalable Service Design - Summary</vt:lpstr>
      <vt:lpstr>Caching</vt:lpstr>
      <vt:lpstr>Application Caching</vt:lpstr>
      <vt:lpstr>Application Caching</vt:lpstr>
      <vt:lpstr>Caching Example</vt:lpstr>
      <vt:lpstr>Application Caching</vt:lpstr>
      <vt:lpstr>Caching Patterns</vt:lpstr>
      <vt:lpstr>Analysis of Caching Patterns</vt:lpstr>
      <vt:lpstr>Web Caching</vt:lpstr>
      <vt:lpstr>Cache Control</vt:lpstr>
      <vt:lpstr>Cache Directives</vt:lpstr>
      <vt:lpstr>Expires and Last-Modified</vt:lpstr>
      <vt:lpstr>Etag</vt:lpstr>
      <vt:lpstr>Etag – Cache Revalidation</vt:lpstr>
      <vt:lpstr>Implementing Etags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Northeastern University - Seattle </dc:title>
  <dc:creator>Microsoft Office User</dc:creator>
  <cp:lastModifiedBy>Microsoft Office User</cp:lastModifiedBy>
  <cp:revision>414</cp:revision>
  <dcterms:created xsi:type="dcterms:W3CDTF">2022-01-16T21:49:22Z</dcterms:created>
  <dcterms:modified xsi:type="dcterms:W3CDTF">2022-09-25T18:37:59Z</dcterms:modified>
</cp:coreProperties>
</file>