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61"/>
  </p:notesMasterIdLst>
  <p:handoutMasterIdLst>
    <p:handoutMasterId r:id="rId62"/>
  </p:handoutMasterIdLst>
  <p:sldIdLst>
    <p:sldId id="1309" r:id="rId6"/>
    <p:sldId id="1342" r:id="rId7"/>
    <p:sldId id="1343" r:id="rId8"/>
    <p:sldId id="1345" r:id="rId9"/>
    <p:sldId id="1344" r:id="rId10"/>
    <p:sldId id="1346" r:id="rId11"/>
    <p:sldId id="1347" r:id="rId12"/>
    <p:sldId id="1373" r:id="rId13"/>
    <p:sldId id="1349" r:id="rId14"/>
    <p:sldId id="1369" r:id="rId15"/>
    <p:sldId id="1370" r:id="rId16"/>
    <p:sldId id="1371" r:id="rId17"/>
    <p:sldId id="1372" r:id="rId18"/>
    <p:sldId id="1353" r:id="rId19"/>
    <p:sldId id="1352" r:id="rId20"/>
    <p:sldId id="1354" r:id="rId21"/>
    <p:sldId id="1384" r:id="rId22"/>
    <p:sldId id="1385" r:id="rId23"/>
    <p:sldId id="1387" r:id="rId24"/>
    <p:sldId id="1388" r:id="rId25"/>
    <p:sldId id="1389" r:id="rId26"/>
    <p:sldId id="1390" r:id="rId27"/>
    <p:sldId id="1391" r:id="rId28"/>
    <p:sldId id="1350" r:id="rId29"/>
    <p:sldId id="1357" r:id="rId30"/>
    <p:sldId id="1358" r:id="rId31"/>
    <p:sldId id="1359" r:id="rId32"/>
    <p:sldId id="1360" r:id="rId33"/>
    <p:sldId id="1361" r:id="rId34"/>
    <p:sldId id="1362" r:id="rId35"/>
    <p:sldId id="1363" r:id="rId36"/>
    <p:sldId id="1364" r:id="rId37"/>
    <p:sldId id="1366" r:id="rId38"/>
    <p:sldId id="1365" r:id="rId39"/>
    <p:sldId id="1351" r:id="rId40"/>
    <p:sldId id="1368" r:id="rId41"/>
    <p:sldId id="1355" r:id="rId42"/>
    <p:sldId id="1381" r:id="rId43"/>
    <p:sldId id="1356" r:id="rId44"/>
    <p:sldId id="1374" r:id="rId45"/>
    <p:sldId id="1380" r:id="rId46"/>
    <p:sldId id="1375" r:id="rId47"/>
    <p:sldId id="1379" r:id="rId48"/>
    <p:sldId id="1378" r:id="rId49"/>
    <p:sldId id="1376" r:id="rId50"/>
    <p:sldId id="1377" r:id="rId51"/>
    <p:sldId id="1396" r:id="rId52"/>
    <p:sldId id="1397" r:id="rId53"/>
    <p:sldId id="1394" r:id="rId54"/>
    <p:sldId id="1395" r:id="rId55"/>
    <p:sldId id="1393" r:id="rId56"/>
    <p:sldId id="1392" r:id="rId57"/>
    <p:sldId id="1341" r:id="rId58"/>
    <p:sldId id="1367" r:id="rId59"/>
    <p:sldId id="1382" r:id="rId60"/>
  </p:sldIdLst>
  <p:sldSz cx="12436475" cy="6994525"/>
  <p:notesSz cx="6858000" cy="9144000"/>
  <p:custDataLst>
    <p:tags r:id="rId63"/>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Characteristics - X minutes" id="{2C579010-9C30-40AA-B926-E8D5E0510810}">
          <p14:sldIdLst>
            <p14:sldId id="1343"/>
            <p14:sldId id="1345"/>
            <p14:sldId id="1344"/>
            <p14:sldId id="1346"/>
            <p14:sldId id="1347"/>
            <p14:sldId id="1373"/>
            <p14:sldId id="1349"/>
            <p14:sldId id="1369"/>
            <p14:sldId id="1370"/>
            <p14:sldId id="1371"/>
            <p14:sldId id="1372"/>
            <p14:sldId id="1353"/>
            <p14:sldId id="1352"/>
            <p14:sldId id="1354"/>
            <p14:sldId id="1384"/>
            <p14:sldId id="1385"/>
            <p14:sldId id="1387"/>
            <p14:sldId id="1388"/>
            <p14:sldId id="1389"/>
            <p14:sldId id="1390"/>
            <p14:sldId id="1391"/>
          </p14:sldIdLst>
        </p14:section>
        <p14:section name="Polyglot - X minutes" id="{322E9A1B-DE59-4E2C-94FC-9BC76BF049C8}">
          <p14:sldIdLst>
            <p14:sldId id="1350"/>
            <p14:sldId id="1357"/>
            <p14:sldId id="1358"/>
            <p14:sldId id="1359"/>
            <p14:sldId id="1360"/>
            <p14:sldId id="1361"/>
            <p14:sldId id="1362"/>
            <p14:sldId id="1363"/>
            <p14:sldId id="1364"/>
            <p14:sldId id="1366"/>
            <p14:sldId id="1365"/>
          </p14:sldIdLst>
        </p14:section>
        <p14:section name="Scaling - X minutes" id="{7491BC44-E864-4381-9C11-258EA7C2AF99}">
          <p14:sldIdLst>
            <p14:sldId id="1351"/>
            <p14:sldId id="1368"/>
            <p14:sldId id="1355"/>
            <p14:sldId id="1381"/>
            <p14:sldId id="1356"/>
            <p14:sldId id="1374"/>
            <p14:sldId id="1380"/>
            <p14:sldId id="1375"/>
            <p14:sldId id="1379"/>
            <p14:sldId id="1378"/>
            <p14:sldId id="1376"/>
            <p14:sldId id="1377"/>
            <p14:sldId id="1396"/>
            <p14:sldId id="1397"/>
            <p14:sldId id="1394"/>
            <p14:sldId id="1395"/>
            <p14:sldId id="1393"/>
            <p14:sldId id="1392"/>
          </p14:sldIdLst>
        </p14:section>
        <p14:section name="Conclusion - X minutes" id="{A4749901-7E4D-4CE4-9E1F-4BB787210046}">
          <p14:sldIdLst>
            <p14:sldId id="1341"/>
          </p14:sldIdLst>
        </p14:section>
        <p14:section name="Appendix" id="{8F4AE060-EEBD-49E9-8B5D-A5B5BE1825E9}">
          <p14:sldIdLst>
            <p14:sldId id="1367"/>
            <p14:sldId id="13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843E"/>
    <a:srgbClr val="7D9684"/>
    <a:srgbClr val="525252"/>
    <a:srgbClr val="BAD80A"/>
    <a:srgbClr val="737373"/>
    <a:srgbClr val="FFFFFF"/>
    <a:srgbClr val="767676"/>
    <a:srgbClr val="32145A"/>
    <a:srgbClr val="00205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03" autoAdjust="0"/>
    <p:restoredTop sz="75319" autoAdjust="0"/>
  </p:normalViewPr>
  <p:slideViewPr>
    <p:cSldViewPr>
      <p:cViewPr varScale="1">
        <p:scale>
          <a:sx n="106" d="100"/>
          <a:sy n="106" d="100"/>
        </p:scale>
        <p:origin x="276" y="96"/>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16062"/>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dirty="0"/>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dirty="0"/>
        </a:p>
      </dgm:t>
    </dgm:pt>
    <dgm:pt modelId="{39872F0B-D76E-AF42-A4CB-32169B00C6BB}" type="pres">
      <dgm:prSet presAssocID="{1BA80199-E171-D64D-97FC-98DC54226E17}" presName="cycle" presStyleCnt="0">
        <dgm:presLayoutVars>
          <dgm:dir/>
          <dgm:resizeHandles val="exact"/>
        </dgm:presLayoutVars>
      </dgm:prSet>
      <dgm:spPr/>
    </dgm:pt>
    <dgm:pt modelId="{F4E532E6-66D6-C542-B8C3-136424B07555}" type="pres">
      <dgm:prSet presAssocID="{18D025D8-F1B4-E340-8017-A3F96EB49642}" presName="node" presStyleLbl="node1" presStyleIdx="0" presStyleCnt="2">
        <dgm:presLayoutVars>
          <dgm:bulletEnabled val="1"/>
        </dgm:presLayoutVars>
      </dgm:prSet>
      <dgm:spPr/>
    </dgm:pt>
    <dgm:pt modelId="{4CCCA322-8FF1-034E-BCA3-496EEEFA1B28}" type="pres">
      <dgm:prSet presAssocID="{FD11F52C-A2D5-734C-8456-3C254DFAA87F}" presName="sibTrans" presStyleLbl="sibTrans2D1" presStyleIdx="0" presStyleCnt="2"/>
      <dgm:spPr/>
    </dgm:pt>
    <dgm:pt modelId="{7CBDF54A-8860-7740-AB04-556D1D7774A6}" type="pres">
      <dgm:prSet presAssocID="{FD11F52C-A2D5-734C-8456-3C254DFAA87F}" presName="connectorText" presStyleLbl="sibTrans2D1" presStyleIdx="0" presStyleCnt="2"/>
      <dgm:spPr/>
    </dgm:pt>
    <dgm:pt modelId="{3F34A553-5877-D14B-B6C4-8484F152709B}" type="pres">
      <dgm:prSet presAssocID="{AB23B465-8C21-E846-8FCC-5DFBD178334D}" presName="node" presStyleLbl="node1" presStyleIdx="1" presStyleCnt="2">
        <dgm:presLayoutVars>
          <dgm:bulletEnabled val="1"/>
        </dgm:presLayoutVars>
      </dgm:prSet>
      <dgm:spPr/>
    </dgm:pt>
    <dgm:pt modelId="{E747E740-F8F7-6B41-8142-09025A60FA83}" type="pres">
      <dgm:prSet presAssocID="{E44BEFA8-C88F-7544-AD6C-857B185E495A}" presName="sibTrans" presStyleLbl="sibTrans2D1" presStyleIdx="1" presStyleCnt="2"/>
      <dgm:spPr/>
    </dgm:pt>
    <dgm:pt modelId="{242A9705-8B08-184E-AE75-417ABD03C1B0}" type="pres">
      <dgm:prSet presAssocID="{E44BEFA8-C88F-7544-AD6C-857B185E495A}" presName="connectorText" presStyleLbl="sibTrans2D1" presStyleIdx="1" presStyleCnt="2"/>
      <dgm:spPr/>
    </dgm:pt>
  </dgm:ptLst>
  <dgm:cxnLst>
    <dgm:cxn modelId="{7AE1CA04-9E18-44B4-9589-DC785B57E038}" type="presOf" srcId="{18D025D8-F1B4-E340-8017-A3F96EB49642}" destId="{F4E532E6-66D6-C542-B8C3-136424B07555}" srcOrd="0"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32D48835-AB61-4F50-876A-14ECE94EF577}" type="presOf" srcId="{FD11F52C-A2D5-734C-8456-3C254DFAA87F}" destId="{4CCCA322-8FF1-034E-BCA3-496EEEFA1B28}" srcOrd="0" destOrd="0" presId="urn:microsoft.com/office/officeart/2005/8/layout/cycle2"/>
    <dgm:cxn modelId="{AAB4733D-E803-4F94-863E-07CF9095B5DE}" type="presOf" srcId="{1BA80199-E171-D64D-97FC-98DC54226E17}" destId="{39872F0B-D76E-AF42-A4CB-32169B00C6BB}" srcOrd="0" destOrd="0" presId="urn:microsoft.com/office/officeart/2005/8/layout/cycle2"/>
    <dgm:cxn modelId="{824A6D53-C13F-4C1A-94BE-1781296FB348}" type="presOf" srcId="{FD11F52C-A2D5-734C-8456-3C254DFAA87F}" destId="{7CBDF54A-8860-7740-AB04-556D1D7774A6}" srcOrd="1"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4A2C39D8-9D17-45FC-AF3C-1D213AFDC51E}" type="presOf" srcId="{E44BEFA8-C88F-7544-AD6C-857B185E495A}" destId="{242A9705-8B08-184E-AE75-417ABD03C1B0}" srcOrd="1" destOrd="0" presId="urn:microsoft.com/office/officeart/2005/8/layout/cycle2"/>
    <dgm:cxn modelId="{2C2D3FE2-E572-434F-8767-7CD7D82D2490}" type="presOf" srcId="{E44BEFA8-C88F-7544-AD6C-857B185E495A}" destId="{E747E740-F8F7-6B41-8142-09025A60FA83}" srcOrd="0" destOrd="0" presId="urn:microsoft.com/office/officeart/2005/8/layout/cycle2"/>
    <dgm:cxn modelId="{76E196EA-F8A9-47C7-8E9C-CA6744500FDC}" type="presOf" srcId="{AB23B465-8C21-E846-8FCC-5DFBD178334D}" destId="{3F34A553-5877-D14B-B6C4-8484F152709B}" srcOrd="0" destOrd="0" presId="urn:microsoft.com/office/officeart/2005/8/layout/cycle2"/>
    <dgm:cxn modelId="{4F0A72FB-847B-4C59-B652-5BF917F2F219}" type="presParOf" srcId="{39872F0B-D76E-AF42-A4CB-32169B00C6BB}" destId="{F4E532E6-66D6-C542-B8C3-136424B07555}" srcOrd="0" destOrd="0" presId="urn:microsoft.com/office/officeart/2005/8/layout/cycle2"/>
    <dgm:cxn modelId="{404C55CD-8481-48BC-B987-73C6738C670E}" type="presParOf" srcId="{39872F0B-D76E-AF42-A4CB-32169B00C6BB}" destId="{4CCCA322-8FF1-034E-BCA3-496EEEFA1B28}" srcOrd="1" destOrd="0" presId="urn:microsoft.com/office/officeart/2005/8/layout/cycle2"/>
    <dgm:cxn modelId="{A4A7D419-50F1-47FD-8F63-6A148CE96C59}" type="presParOf" srcId="{4CCCA322-8FF1-034E-BCA3-496EEEFA1B28}" destId="{7CBDF54A-8860-7740-AB04-556D1D7774A6}" srcOrd="0" destOrd="0" presId="urn:microsoft.com/office/officeart/2005/8/layout/cycle2"/>
    <dgm:cxn modelId="{DBB0D11E-0930-446F-8570-841D6C8E420A}" type="presParOf" srcId="{39872F0B-D76E-AF42-A4CB-32169B00C6BB}" destId="{3F34A553-5877-D14B-B6C4-8484F152709B}" srcOrd="2" destOrd="0" presId="urn:microsoft.com/office/officeart/2005/8/layout/cycle2"/>
    <dgm:cxn modelId="{9096EFD6-35AD-426F-90D3-7A89883FCDC1}" type="presParOf" srcId="{39872F0B-D76E-AF42-A4CB-32169B00C6BB}" destId="{E747E740-F8F7-6B41-8142-09025A60FA83}" srcOrd="3" destOrd="0" presId="urn:microsoft.com/office/officeart/2005/8/layout/cycle2"/>
    <dgm:cxn modelId="{6CB50835-0F3B-4A2A-A298-9FCC69CCB0E4}"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9EC1FD-B408-44A4-9E56-F2C8F83AED9D}" type="doc">
      <dgm:prSet loTypeId="urn:microsoft.com/office/officeart/2005/8/layout/venn2" loCatId="relationship" qsTypeId="urn:microsoft.com/office/officeart/2005/8/quickstyle/simple1" qsCatId="simple" csTypeId="urn:microsoft.com/office/officeart/2005/8/colors/accent4_3" csCatId="accent4" phldr="1"/>
      <dgm:spPr/>
      <dgm:t>
        <a:bodyPr/>
        <a:lstStyle/>
        <a:p>
          <a:endParaRPr lang="en-US"/>
        </a:p>
      </dgm:t>
    </dgm:pt>
    <dgm:pt modelId="{E7A37210-D140-4477-AB54-0A924C8FFDE9}">
      <dgm:prSet phldrT="[Text]"/>
      <dgm:spPr/>
      <dgm:t>
        <a:bodyPr/>
        <a:lstStyle/>
        <a:p>
          <a:r>
            <a:rPr lang="en-US" dirty="0"/>
            <a:t>Load Balancer / Geo Distribution</a:t>
          </a:r>
        </a:p>
      </dgm:t>
    </dgm:pt>
    <dgm:pt modelId="{386C0D7F-D4A9-4272-9EFE-28434A3C6AEE}" type="parTrans" cxnId="{C9989279-8E02-4912-A39C-D512E889A83B}">
      <dgm:prSet/>
      <dgm:spPr/>
      <dgm:t>
        <a:bodyPr/>
        <a:lstStyle/>
        <a:p>
          <a:endParaRPr lang="en-US"/>
        </a:p>
      </dgm:t>
    </dgm:pt>
    <dgm:pt modelId="{C5E7C341-2049-4C95-8E52-9032DE0E303F}" type="sibTrans" cxnId="{C9989279-8E02-4912-A39C-D512E889A83B}">
      <dgm:prSet/>
      <dgm:spPr/>
      <dgm:t>
        <a:bodyPr/>
        <a:lstStyle/>
        <a:p>
          <a:endParaRPr lang="en-US"/>
        </a:p>
      </dgm:t>
    </dgm:pt>
    <dgm:pt modelId="{2B6169F8-27CE-4321-9FEA-F8EAD2855F26}">
      <dgm:prSet phldrT="[Text]"/>
      <dgm:spPr/>
      <dgm:t>
        <a:bodyPr/>
        <a:lstStyle/>
        <a:p>
          <a:r>
            <a:rPr lang="en-US" dirty="0"/>
            <a:t>Caching Tier</a:t>
          </a:r>
        </a:p>
      </dgm:t>
    </dgm:pt>
    <dgm:pt modelId="{EC34DD84-B9A8-4624-A724-0523DDC100D6}" type="parTrans" cxnId="{F0DC6E85-5D22-4B38-823F-4519DC6968BE}">
      <dgm:prSet/>
      <dgm:spPr/>
      <dgm:t>
        <a:bodyPr/>
        <a:lstStyle/>
        <a:p>
          <a:endParaRPr lang="en-US"/>
        </a:p>
      </dgm:t>
    </dgm:pt>
    <dgm:pt modelId="{999EE961-89C3-4C09-BD7C-52185565F957}" type="sibTrans" cxnId="{F0DC6E85-5D22-4B38-823F-4519DC6968BE}">
      <dgm:prSet/>
      <dgm:spPr/>
      <dgm:t>
        <a:bodyPr/>
        <a:lstStyle/>
        <a:p>
          <a:endParaRPr lang="en-US"/>
        </a:p>
      </dgm:t>
    </dgm:pt>
    <dgm:pt modelId="{58EEDEC7-3D35-4422-AB6C-80CB080CC203}">
      <dgm:prSet phldrT="[Text]"/>
      <dgm:spPr/>
      <dgm:t>
        <a:bodyPr/>
        <a:lstStyle/>
        <a:p>
          <a:r>
            <a:rPr lang="en-US" dirty="0"/>
            <a:t>Web Tier</a:t>
          </a:r>
        </a:p>
      </dgm:t>
    </dgm:pt>
    <dgm:pt modelId="{AF9680D3-701C-4188-986E-930CC7AFBD45}" type="parTrans" cxnId="{934BCCBE-8811-45E1-8C34-2ADE460123EF}">
      <dgm:prSet/>
      <dgm:spPr/>
      <dgm:t>
        <a:bodyPr/>
        <a:lstStyle/>
        <a:p>
          <a:endParaRPr lang="en-US"/>
        </a:p>
      </dgm:t>
    </dgm:pt>
    <dgm:pt modelId="{DADE1171-6073-4893-B64C-FB06BC86C01E}" type="sibTrans" cxnId="{934BCCBE-8811-45E1-8C34-2ADE460123EF}">
      <dgm:prSet/>
      <dgm:spPr/>
      <dgm:t>
        <a:bodyPr/>
        <a:lstStyle/>
        <a:p>
          <a:endParaRPr lang="en-US"/>
        </a:p>
      </dgm:t>
    </dgm:pt>
    <dgm:pt modelId="{2345E87F-ECB4-4879-9D03-4B0B52E048C7}">
      <dgm:prSet phldrT="[Text]"/>
      <dgm:spPr/>
      <dgm:t>
        <a:bodyPr/>
        <a:lstStyle/>
        <a:p>
          <a:r>
            <a:rPr lang="en-US" dirty="0"/>
            <a:t>Data Tier</a:t>
          </a:r>
        </a:p>
      </dgm:t>
    </dgm:pt>
    <dgm:pt modelId="{F29803D0-9805-4E4A-858A-47A590BFE011}" type="parTrans" cxnId="{9338BA31-D05D-4A19-86BA-14CA6AEFFD06}">
      <dgm:prSet/>
      <dgm:spPr/>
      <dgm:t>
        <a:bodyPr/>
        <a:lstStyle/>
        <a:p>
          <a:endParaRPr lang="en-US"/>
        </a:p>
      </dgm:t>
    </dgm:pt>
    <dgm:pt modelId="{AF538E33-8020-4220-9C0A-EC8428058F80}" type="sibTrans" cxnId="{9338BA31-D05D-4A19-86BA-14CA6AEFFD06}">
      <dgm:prSet/>
      <dgm:spPr/>
      <dgm:t>
        <a:bodyPr/>
        <a:lstStyle/>
        <a:p>
          <a:endParaRPr lang="en-US"/>
        </a:p>
      </dgm:t>
    </dgm:pt>
    <dgm:pt modelId="{C62FF96C-87DC-4D8F-8FBF-10CEF88FA8BE}" type="pres">
      <dgm:prSet presAssocID="{629EC1FD-B408-44A4-9E56-F2C8F83AED9D}" presName="Name0" presStyleCnt="0">
        <dgm:presLayoutVars>
          <dgm:chMax val="7"/>
          <dgm:resizeHandles val="exact"/>
        </dgm:presLayoutVars>
      </dgm:prSet>
      <dgm:spPr/>
    </dgm:pt>
    <dgm:pt modelId="{225ADFC8-558F-4307-BD12-E152EA94F410}" type="pres">
      <dgm:prSet presAssocID="{629EC1FD-B408-44A4-9E56-F2C8F83AED9D}" presName="comp1" presStyleCnt="0"/>
      <dgm:spPr/>
    </dgm:pt>
    <dgm:pt modelId="{47B80974-E606-4B95-AC56-0A16BEC95A47}" type="pres">
      <dgm:prSet presAssocID="{629EC1FD-B408-44A4-9E56-F2C8F83AED9D}" presName="circle1" presStyleLbl="node1" presStyleIdx="0" presStyleCnt="4"/>
      <dgm:spPr/>
    </dgm:pt>
    <dgm:pt modelId="{DD9D74FE-93D2-4669-AF9C-5BB4CC0F312E}" type="pres">
      <dgm:prSet presAssocID="{629EC1FD-B408-44A4-9E56-F2C8F83AED9D}" presName="c1text" presStyleLbl="node1" presStyleIdx="0" presStyleCnt="4">
        <dgm:presLayoutVars>
          <dgm:bulletEnabled val="1"/>
        </dgm:presLayoutVars>
      </dgm:prSet>
      <dgm:spPr/>
    </dgm:pt>
    <dgm:pt modelId="{D23FF2FD-4E82-4A20-AD91-3957609833B2}" type="pres">
      <dgm:prSet presAssocID="{629EC1FD-B408-44A4-9E56-F2C8F83AED9D}" presName="comp2" presStyleCnt="0"/>
      <dgm:spPr/>
    </dgm:pt>
    <dgm:pt modelId="{F4DE59E0-F460-4B60-88B2-A512544288FD}" type="pres">
      <dgm:prSet presAssocID="{629EC1FD-B408-44A4-9E56-F2C8F83AED9D}" presName="circle2" presStyleLbl="node1" presStyleIdx="1" presStyleCnt="4"/>
      <dgm:spPr/>
    </dgm:pt>
    <dgm:pt modelId="{65E8AB8D-A8D0-4D7D-85F0-052E6F89347E}" type="pres">
      <dgm:prSet presAssocID="{629EC1FD-B408-44A4-9E56-F2C8F83AED9D}" presName="c2text" presStyleLbl="node1" presStyleIdx="1" presStyleCnt="4">
        <dgm:presLayoutVars>
          <dgm:bulletEnabled val="1"/>
        </dgm:presLayoutVars>
      </dgm:prSet>
      <dgm:spPr/>
    </dgm:pt>
    <dgm:pt modelId="{1FF9A11E-E5E6-4BA9-90BB-2FE47D5CA56F}" type="pres">
      <dgm:prSet presAssocID="{629EC1FD-B408-44A4-9E56-F2C8F83AED9D}" presName="comp3" presStyleCnt="0"/>
      <dgm:spPr/>
    </dgm:pt>
    <dgm:pt modelId="{75067508-CE43-4AF4-BCFF-DC752E8E5141}" type="pres">
      <dgm:prSet presAssocID="{629EC1FD-B408-44A4-9E56-F2C8F83AED9D}" presName="circle3" presStyleLbl="node1" presStyleIdx="2" presStyleCnt="4"/>
      <dgm:spPr/>
    </dgm:pt>
    <dgm:pt modelId="{A65DE955-8D00-4052-B9F9-C0E4E324DB74}" type="pres">
      <dgm:prSet presAssocID="{629EC1FD-B408-44A4-9E56-F2C8F83AED9D}" presName="c3text" presStyleLbl="node1" presStyleIdx="2" presStyleCnt="4">
        <dgm:presLayoutVars>
          <dgm:bulletEnabled val="1"/>
        </dgm:presLayoutVars>
      </dgm:prSet>
      <dgm:spPr/>
    </dgm:pt>
    <dgm:pt modelId="{20769D8C-9747-42AF-A0D6-374DEF4113E0}" type="pres">
      <dgm:prSet presAssocID="{629EC1FD-B408-44A4-9E56-F2C8F83AED9D}" presName="comp4" presStyleCnt="0"/>
      <dgm:spPr/>
    </dgm:pt>
    <dgm:pt modelId="{5DB0AE31-7DB4-45FF-BA80-0E46E8B99037}" type="pres">
      <dgm:prSet presAssocID="{629EC1FD-B408-44A4-9E56-F2C8F83AED9D}" presName="circle4" presStyleLbl="node1" presStyleIdx="3" presStyleCnt="4"/>
      <dgm:spPr/>
    </dgm:pt>
    <dgm:pt modelId="{9631C849-4AA3-4C2A-91F4-A9645725CC18}" type="pres">
      <dgm:prSet presAssocID="{629EC1FD-B408-44A4-9E56-F2C8F83AED9D}" presName="c4text" presStyleLbl="node1" presStyleIdx="3" presStyleCnt="4">
        <dgm:presLayoutVars>
          <dgm:bulletEnabled val="1"/>
        </dgm:presLayoutVars>
      </dgm:prSet>
      <dgm:spPr/>
    </dgm:pt>
  </dgm:ptLst>
  <dgm:cxnLst>
    <dgm:cxn modelId="{928B6104-6BF7-420D-9FDB-3FEB3DD8924C}" type="presOf" srcId="{2B6169F8-27CE-4321-9FEA-F8EAD2855F26}" destId="{F4DE59E0-F460-4B60-88B2-A512544288FD}" srcOrd="0" destOrd="0" presId="urn:microsoft.com/office/officeart/2005/8/layout/venn2"/>
    <dgm:cxn modelId="{C4ECE40A-47A9-458D-B014-53A3F958A13E}" type="presOf" srcId="{629EC1FD-B408-44A4-9E56-F2C8F83AED9D}" destId="{C62FF96C-87DC-4D8F-8FBF-10CEF88FA8BE}" srcOrd="0" destOrd="0" presId="urn:microsoft.com/office/officeart/2005/8/layout/venn2"/>
    <dgm:cxn modelId="{14F71119-1106-4AC6-BD5C-DDCD6E849B48}" type="presOf" srcId="{2345E87F-ECB4-4879-9D03-4B0B52E048C7}" destId="{5DB0AE31-7DB4-45FF-BA80-0E46E8B99037}" srcOrd="0" destOrd="0" presId="urn:microsoft.com/office/officeart/2005/8/layout/venn2"/>
    <dgm:cxn modelId="{E40D3324-0310-48E5-98A8-5626141D4BB0}" type="presOf" srcId="{E7A37210-D140-4477-AB54-0A924C8FFDE9}" destId="{DD9D74FE-93D2-4669-AF9C-5BB4CC0F312E}" srcOrd="1" destOrd="0" presId="urn:microsoft.com/office/officeart/2005/8/layout/venn2"/>
    <dgm:cxn modelId="{9338BA31-D05D-4A19-86BA-14CA6AEFFD06}" srcId="{629EC1FD-B408-44A4-9E56-F2C8F83AED9D}" destId="{2345E87F-ECB4-4879-9D03-4B0B52E048C7}" srcOrd="3" destOrd="0" parTransId="{F29803D0-9805-4E4A-858A-47A590BFE011}" sibTransId="{AF538E33-8020-4220-9C0A-EC8428058F80}"/>
    <dgm:cxn modelId="{B3FC2B52-F731-4F1C-8BE7-17706D5A9651}" type="presOf" srcId="{E7A37210-D140-4477-AB54-0A924C8FFDE9}" destId="{47B80974-E606-4B95-AC56-0A16BEC95A47}" srcOrd="0" destOrd="0" presId="urn:microsoft.com/office/officeart/2005/8/layout/venn2"/>
    <dgm:cxn modelId="{C9989279-8E02-4912-A39C-D512E889A83B}" srcId="{629EC1FD-B408-44A4-9E56-F2C8F83AED9D}" destId="{E7A37210-D140-4477-AB54-0A924C8FFDE9}" srcOrd="0" destOrd="0" parTransId="{386C0D7F-D4A9-4272-9EFE-28434A3C6AEE}" sibTransId="{C5E7C341-2049-4C95-8E52-9032DE0E303F}"/>
    <dgm:cxn modelId="{F0DC6E85-5D22-4B38-823F-4519DC6968BE}" srcId="{629EC1FD-B408-44A4-9E56-F2C8F83AED9D}" destId="{2B6169F8-27CE-4321-9FEA-F8EAD2855F26}" srcOrd="1" destOrd="0" parTransId="{EC34DD84-B9A8-4624-A724-0523DDC100D6}" sibTransId="{999EE961-89C3-4C09-BD7C-52185565F957}"/>
    <dgm:cxn modelId="{F144B9BD-1071-45CA-80B0-0822E883EEB9}" type="presOf" srcId="{58EEDEC7-3D35-4422-AB6C-80CB080CC203}" destId="{75067508-CE43-4AF4-BCFF-DC752E8E5141}" srcOrd="0" destOrd="0" presId="urn:microsoft.com/office/officeart/2005/8/layout/venn2"/>
    <dgm:cxn modelId="{934BCCBE-8811-45E1-8C34-2ADE460123EF}" srcId="{629EC1FD-B408-44A4-9E56-F2C8F83AED9D}" destId="{58EEDEC7-3D35-4422-AB6C-80CB080CC203}" srcOrd="2" destOrd="0" parTransId="{AF9680D3-701C-4188-986E-930CC7AFBD45}" sibTransId="{DADE1171-6073-4893-B64C-FB06BC86C01E}"/>
    <dgm:cxn modelId="{6D1642C5-116D-4743-8CD7-1C741C666058}" type="presOf" srcId="{2345E87F-ECB4-4879-9D03-4B0B52E048C7}" destId="{9631C849-4AA3-4C2A-91F4-A9645725CC18}" srcOrd="1" destOrd="0" presId="urn:microsoft.com/office/officeart/2005/8/layout/venn2"/>
    <dgm:cxn modelId="{904AAFEB-8796-49BB-89B9-D7E1F68F8E36}" type="presOf" srcId="{2B6169F8-27CE-4321-9FEA-F8EAD2855F26}" destId="{65E8AB8D-A8D0-4D7D-85F0-052E6F89347E}" srcOrd="1" destOrd="0" presId="urn:microsoft.com/office/officeart/2005/8/layout/venn2"/>
    <dgm:cxn modelId="{630EB6EC-98B2-4429-B9B8-C828591C98EB}" type="presOf" srcId="{58EEDEC7-3D35-4422-AB6C-80CB080CC203}" destId="{A65DE955-8D00-4052-B9F9-C0E4E324DB74}" srcOrd="1" destOrd="0" presId="urn:microsoft.com/office/officeart/2005/8/layout/venn2"/>
    <dgm:cxn modelId="{3B531049-CEDF-4593-B9DA-296185048840}" type="presParOf" srcId="{C62FF96C-87DC-4D8F-8FBF-10CEF88FA8BE}" destId="{225ADFC8-558F-4307-BD12-E152EA94F410}" srcOrd="0" destOrd="0" presId="urn:microsoft.com/office/officeart/2005/8/layout/venn2"/>
    <dgm:cxn modelId="{18C3A1EE-C709-4665-B013-5A51E7FCDBAB}" type="presParOf" srcId="{225ADFC8-558F-4307-BD12-E152EA94F410}" destId="{47B80974-E606-4B95-AC56-0A16BEC95A47}" srcOrd="0" destOrd="0" presId="urn:microsoft.com/office/officeart/2005/8/layout/venn2"/>
    <dgm:cxn modelId="{44BE7AE5-454D-4564-9A27-AC86DFF1A86F}" type="presParOf" srcId="{225ADFC8-558F-4307-BD12-E152EA94F410}" destId="{DD9D74FE-93D2-4669-AF9C-5BB4CC0F312E}" srcOrd="1" destOrd="0" presId="urn:microsoft.com/office/officeart/2005/8/layout/venn2"/>
    <dgm:cxn modelId="{51BE4927-808E-4EE2-83FF-1AACB60A250A}" type="presParOf" srcId="{C62FF96C-87DC-4D8F-8FBF-10CEF88FA8BE}" destId="{D23FF2FD-4E82-4A20-AD91-3957609833B2}" srcOrd="1" destOrd="0" presId="urn:microsoft.com/office/officeart/2005/8/layout/venn2"/>
    <dgm:cxn modelId="{A894C134-8FB7-4ED8-97E4-57B7C71A204D}" type="presParOf" srcId="{D23FF2FD-4E82-4A20-AD91-3957609833B2}" destId="{F4DE59E0-F460-4B60-88B2-A512544288FD}" srcOrd="0" destOrd="0" presId="urn:microsoft.com/office/officeart/2005/8/layout/venn2"/>
    <dgm:cxn modelId="{29F6ECCC-D6D5-4447-B555-0DF9DFE9B414}" type="presParOf" srcId="{D23FF2FD-4E82-4A20-AD91-3957609833B2}" destId="{65E8AB8D-A8D0-4D7D-85F0-052E6F89347E}" srcOrd="1" destOrd="0" presId="urn:microsoft.com/office/officeart/2005/8/layout/venn2"/>
    <dgm:cxn modelId="{B9866949-C9E3-49D2-B54A-CB37C6C9EC0F}" type="presParOf" srcId="{C62FF96C-87DC-4D8F-8FBF-10CEF88FA8BE}" destId="{1FF9A11E-E5E6-4BA9-90BB-2FE47D5CA56F}" srcOrd="2" destOrd="0" presId="urn:microsoft.com/office/officeart/2005/8/layout/venn2"/>
    <dgm:cxn modelId="{DF2EA6D3-586E-4ADB-AE17-9C7002EF997B}" type="presParOf" srcId="{1FF9A11E-E5E6-4BA9-90BB-2FE47D5CA56F}" destId="{75067508-CE43-4AF4-BCFF-DC752E8E5141}" srcOrd="0" destOrd="0" presId="urn:microsoft.com/office/officeart/2005/8/layout/venn2"/>
    <dgm:cxn modelId="{D5690A88-91BE-4878-8EA8-3FBBF235D179}" type="presParOf" srcId="{1FF9A11E-E5E6-4BA9-90BB-2FE47D5CA56F}" destId="{A65DE955-8D00-4052-B9F9-C0E4E324DB74}" srcOrd="1" destOrd="0" presId="urn:microsoft.com/office/officeart/2005/8/layout/venn2"/>
    <dgm:cxn modelId="{C8B33404-6E37-442D-ADB7-F21C3632DA38}" type="presParOf" srcId="{C62FF96C-87DC-4D8F-8FBF-10CEF88FA8BE}" destId="{20769D8C-9747-42AF-A0D6-374DEF4113E0}" srcOrd="3" destOrd="0" presId="urn:microsoft.com/office/officeart/2005/8/layout/venn2"/>
    <dgm:cxn modelId="{18127B9D-F310-4E04-A800-F3C33C9D59EF}" type="presParOf" srcId="{20769D8C-9747-42AF-A0D6-374DEF4113E0}" destId="{5DB0AE31-7DB4-45FF-BA80-0E46E8B99037}" srcOrd="0" destOrd="0" presId="urn:microsoft.com/office/officeart/2005/8/layout/venn2"/>
    <dgm:cxn modelId="{B64BC00C-FBB1-46A8-A97D-68B7A394B372}" type="presParOf" srcId="{20769D8C-9747-42AF-A0D6-374DEF4113E0}" destId="{9631C849-4AA3-4C2A-91F4-A9645725CC18}"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77"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32268" y="646232"/>
        <a:ext cx="636344" cy="636344"/>
      </dsp:txXfrm>
    </dsp:sp>
    <dsp:sp modelId="{4CCCA322-8FF1-034E-BCA3-496EEEFA1B28}">
      <dsp:nvSpPr>
        <dsp:cNvPr id="0" name=""/>
        <dsp:cNvSpPr/>
      </dsp:nvSpPr>
      <dsp:spPr>
        <a:xfrm>
          <a:off x="830240" y="387261"/>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830240" y="448006"/>
        <a:ext cx="469768" cy="182235"/>
      </dsp:txXfrm>
    </dsp:sp>
    <dsp:sp modelId="{3F34A553-5877-D14B-B6C4-8484F152709B}">
      <dsp:nvSpPr>
        <dsp:cNvPr id="0" name=""/>
        <dsp:cNvSpPr/>
      </dsp:nvSpPr>
      <dsp:spPr>
        <a:xfrm>
          <a:off x="1352712" y="514441"/>
          <a:ext cx="899926" cy="899926"/>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 </a:t>
          </a:r>
        </a:p>
      </dsp:txBody>
      <dsp:txXfrm>
        <a:off x="1484503" y="646232"/>
        <a:ext cx="636344" cy="636344"/>
      </dsp:txXfrm>
    </dsp:sp>
    <dsp:sp modelId="{E747E740-F8F7-6B41-8142-09025A60FA83}">
      <dsp:nvSpPr>
        <dsp:cNvPr id="0" name=""/>
        <dsp:cNvSpPr/>
      </dsp:nvSpPr>
      <dsp:spPr>
        <a:xfrm rot="10800000">
          <a:off x="861989" y="1237823"/>
          <a:ext cx="560885" cy="303725"/>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rot="10800000">
        <a:off x="953106" y="1298568"/>
        <a:ext cx="469768" cy="182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80974-E606-4B95-AC56-0A16BEC95A47}">
      <dsp:nvSpPr>
        <dsp:cNvPr id="0" name=""/>
        <dsp:cNvSpPr/>
      </dsp:nvSpPr>
      <dsp:spPr>
        <a:xfrm>
          <a:off x="1381830" y="0"/>
          <a:ext cx="5527321" cy="5527321"/>
        </a:xfrm>
        <a:prstGeom prst="ellipse">
          <a:avLst/>
        </a:prstGeom>
        <a:solidFill>
          <a:schemeClr val="accent4">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Load Balancer / Geo Distribution</a:t>
          </a:r>
        </a:p>
      </dsp:txBody>
      <dsp:txXfrm>
        <a:off x="3372771" y="276366"/>
        <a:ext cx="1545439" cy="829098"/>
      </dsp:txXfrm>
    </dsp:sp>
    <dsp:sp modelId="{F4DE59E0-F460-4B60-88B2-A512544288FD}">
      <dsp:nvSpPr>
        <dsp:cNvPr id="0" name=""/>
        <dsp:cNvSpPr/>
      </dsp:nvSpPr>
      <dsp:spPr>
        <a:xfrm>
          <a:off x="1934562" y="1105464"/>
          <a:ext cx="4421857" cy="4421857"/>
        </a:xfrm>
        <a:prstGeom prst="ellipse">
          <a:avLst/>
        </a:prstGeom>
        <a:solidFill>
          <a:schemeClr val="accent4">
            <a:shade val="80000"/>
            <a:hueOff val="262373"/>
            <a:satOff val="-13529"/>
            <a:lumOff val="11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Caching Tier</a:t>
          </a:r>
        </a:p>
      </dsp:txBody>
      <dsp:txXfrm>
        <a:off x="3372771" y="1370775"/>
        <a:ext cx="1545439" cy="795934"/>
      </dsp:txXfrm>
    </dsp:sp>
    <dsp:sp modelId="{75067508-CE43-4AF4-BCFF-DC752E8E5141}">
      <dsp:nvSpPr>
        <dsp:cNvPr id="0" name=""/>
        <dsp:cNvSpPr/>
      </dsp:nvSpPr>
      <dsp:spPr>
        <a:xfrm>
          <a:off x="2487294" y="2210928"/>
          <a:ext cx="3316393" cy="3316393"/>
        </a:xfrm>
        <a:prstGeom prst="ellipse">
          <a:avLst/>
        </a:prstGeom>
        <a:solidFill>
          <a:schemeClr val="accent4">
            <a:shade val="80000"/>
            <a:hueOff val="524745"/>
            <a:satOff val="-27057"/>
            <a:lumOff val="2381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Web Tier</a:t>
          </a:r>
        </a:p>
      </dsp:txBody>
      <dsp:txXfrm>
        <a:off x="3372771" y="2459658"/>
        <a:ext cx="1545439" cy="746188"/>
      </dsp:txXfrm>
    </dsp:sp>
    <dsp:sp modelId="{5DB0AE31-7DB4-45FF-BA80-0E46E8B99037}">
      <dsp:nvSpPr>
        <dsp:cNvPr id="0" name=""/>
        <dsp:cNvSpPr/>
      </dsp:nvSpPr>
      <dsp:spPr>
        <a:xfrm>
          <a:off x="3040027" y="3316393"/>
          <a:ext cx="2210928" cy="2210928"/>
        </a:xfrm>
        <a:prstGeom prst="ellipse">
          <a:avLst/>
        </a:prstGeom>
        <a:solidFill>
          <a:schemeClr val="accent4">
            <a:shade val="80000"/>
            <a:hueOff val="787118"/>
            <a:satOff val="-40586"/>
            <a:lumOff val="357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Data Tier</a:t>
          </a:r>
        </a:p>
      </dsp:txBody>
      <dsp:txXfrm>
        <a:off x="3363810" y="3869125"/>
        <a:ext cx="1563362" cy="110546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7/12/2017 3:34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7/12/2017 3:34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of servers, infrastructure and configuration of operating system</a:t>
            </a:r>
          </a:p>
          <a:p>
            <a:r>
              <a:rPr lang="en-US" dirty="0"/>
              <a:t>Event-driven scale</a:t>
            </a:r>
          </a:p>
          <a:p>
            <a:r>
              <a:rPr lang="en-US" dirty="0"/>
              <a:t>Sub-second billing</a:t>
            </a:r>
          </a:p>
          <a:p>
            <a:r>
              <a:rPr lang="en-US" dirty="0"/>
              <a:t>Stateless</a:t>
            </a:r>
          </a:p>
        </p:txBody>
      </p:sp>
      <p:sp>
        <p:nvSpPr>
          <p:cNvPr id="4" name="Slide Number Placeholder 3"/>
          <p:cNvSpPr>
            <a:spLocks noGrp="1"/>
          </p:cNvSpPr>
          <p:nvPr>
            <p:ph type="sldNum" sz="quarter" idx="10"/>
          </p:nvPr>
        </p:nvSpPr>
        <p:spPr/>
        <p:txBody>
          <a:bodyPr/>
          <a:lstStyle/>
          <a:p>
            <a:fld id="{30400C77-98DD-41D6-BDE7-5E20B890E765}" type="slidenum">
              <a:rPr lang="en-US" smtClean="0"/>
              <a:t>18</a:t>
            </a:fld>
            <a:endParaRPr lang="en-US"/>
          </a:p>
        </p:txBody>
      </p:sp>
    </p:spTree>
    <p:extLst>
      <p:ext uri="{BB962C8B-B14F-4D97-AF65-F5344CB8AC3E}">
        <p14:creationId xmlns:p14="http://schemas.microsoft.com/office/powerpoint/2010/main" val="38604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Microsoft already has a lot of </a:t>
            </a:r>
            <a:r>
              <a:rPr lang="en-US" sz="1200" b="1" kern="1200" dirty="0" err="1">
                <a:solidFill>
                  <a:schemeClr val="tx1"/>
                </a:solidFill>
                <a:effectLst/>
                <a:latin typeface="+mn-lt"/>
                <a:ea typeface="+mn-ea"/>
                <a:cs typeface="+mn-cs"/>
              </a:rPr>
              <a:t>serverless</a:t>
            </a:r>
            <a:r>
              <a:rPr lang="en-US" sz="1200" b="1" kern="1200" dirty="0">
                <a:solidFill>
                  <a:schemeClr val="tx1"/>
                </a:solidFill>
                <a:effectLst/>
                <a:latin typeface="+mn-lt"/>
                <a:ea typeface="+mn-ea"/>
                <a:cs typeface="+mn-cs"/>
              </a:rPr>
              <a:t> assets </a:t>
            </a:r>
            <a:r>
              <a:rPr lang="en-US" sz="1200" b="1" kern="1200" dirty="0">
                <a:solidFill>
                  <a:schemeClr val="tx1"/>
                </a:solidFill>
                <a:effectLst/>
                <a:latin typeface="+mn-lt"/>
                <a:ea typeface="+mn-ea"/>
                <a:cs typeface="+mn-cs"/>
                <a:sym typeface="Wingdings" panose="05000000000000000000" pitchFamily="2" charset="2"/>
              </a:rPr>
              <a:t> But the lynchpin</a:t>
            </a:r>
            <a:r>
              <a:rPr lang="en-US" sz="1200" b="1" kern="1200" baseline="0" dirty="0">
                <a:solidFill>
                  <a:schemeClr val="tx1"/>
                </a:solidFill>
                <a:effectLst/>
                <a:latin typeface="+mn-lt"/>
                <a:ea typeface="+mn-ea"/>
                <a:cs typeface="+mn-cs"/>
                <a:sym typeface="Wingdings" panose="05000000000000000000" pitchFamily="2" charset="2"/>
              </a:rPr>
              <a:t> is </a:t>
            </a:r>
            <a:r>
              <a:rPr lang="en-US" sz="1200" b="1" kern="1200" baseline="0" dirty="0" err="1">
                <a:solidFill>
                  <a:schemeClr val="tx1"/>
                </a:solidFill>
                <a:effectLst/>
                <a:latin typeface="+mn-lt"/>
                <a:ea typeface="+mn-ea"/>
                <a:cs typeface="+mn-cs"/>
                <a:sym typeface="Wingdings" panose="05000000000000000000" pitchFamily="2" charset="2"/>
              </a:rPr>
              <a:t>Serverless</a:t>
            </a:r>
            <a:r>
              <a:rPr lang="en-US" sz="1200" b="1" kern="1200" baseline="0" dirty="0">
                <a:solidFill>
                  <a:schemeClr val="tx1"/>
                </a:solidFill>
                <a:effectLst/>
                <a:latin typeface="+mn-lt"/>
                <a:ea typeface="+mn-ea"/>
                <a:cs typeface="+mn-cs"/>
                <a:sym typeface="Wingdings" panose="05000000000000000000" pitchFamily="2" charset="2"/>
              </a:rPr>
              <a:t> compute</a:t>
            </a:r>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While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still very early ‘technology’, such examples (and other Lambda examples) support the benefits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outlined earlier. The more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tooling and framework mature, the more adoption we’ll see across wide range of application.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is here to stay and to fundamentally change cloud compute and application developments paradigm. </a:t>
            </a:r>
          </a:p>
          <a:p>
            <a:r>
              <a:rPr lang="en-US" sz="1200" kern="1200" dirty="0">
                <a:solidFill>
                  <a:schemeClr val="tx1"/>
                </a:solidFill>
                <a:effectLst/>
                <a:latin typeface="+mn-lt"/>
                <a:ea typeface="+mn-ea"/>
                <a:cs typeface="+mn-cs"/>
              </a:rPr>
              <a:t>With that in mind, it is in Microsoft best interest to become a leader in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space.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goes beyond just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compute (Azure Functions). As it appears,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assets across C&amp;E, with Azure and other Microsoft groups. However, Microsoft doesn’t project any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presence other than Azure Functions – there is no Microsoft wide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agenda.</a:t>
            </a:r>
          </a:p>
          <a:p>
            <a:r>
              <a:rPr lang="en-US" sz="1200" kern="1200" dirty="0">
                <a:solidFill>
                  <a:schemeClr val="tx1"/>
                </a:solidFill>
                <a:effectLst/>
                <a:latin typeface="+mn-lt"/>
                <a:ea typeface="+mn-ea"/>
                <a:cs typeface="+mn-cs"/>
              </a:rPr>
              <a:t>Microsoft needs to invest in evangelizing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architecture and solutions as core tenant of building modern application for the cloud, whether Bots, Cortana skills, mobile apps, or insurance actuary algorithm. Since Microsoft already has a lot of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solutions, we can simply spin the current story or add the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angle to it.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Here is list of Azure services that can be categories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 and are not being represented as </a:t>
            </a:r>
            <a:r>
              <a:rPr lang="en-US" sz="1200" kern="1200" dirty="0" err="1">
                <a:solidFill>
                  <a:schemeClr val="tx1"/>
                </a:solidFill>
                <a:effectLst/>
                <a:latin typeface="+mn-lt"/>
                <a:ea typeface="+mn-ea"/>
                <a:cs typeface="+mn-cs"/>
              </a:rPr>
              <a:t>serverless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storage blob</a:t>
            </a:r>
          </a:p>
          <a:p>
            <a:pPr lvl="0"/>
            <a:r>
              <a:rPr lang="en-US" sz="1200" kern="1200" dirty="0">
                <a:solidFill>
                  <a:schemeClr val="tx1"/>
                </a:solidFill>
                <a:effectLst/>
                <a:latin typeface="+mn-lt"/>
                <a:ea typeface="+mn-ea"/>
                <a:cs typeface="+mn-cs"/>
              </a:rPr>
              <a:t>network</a:t>
            </a:r>
          </a:p>
          <a:p>
            <a:pPr lvl="0"/>
            <a:r>
              <a:rPr lang="en-US" sz="1200" kern="1200" dirty="0" err="1">
                <a:solidFill>
                  <a:schemeClr val="tx1"/>
                </a:solidFill>
                <a:effectLst/>
                <a:latin typeface="+mn-lt"/>
                <a:ea typeface="+mn-ea"/>
                <a:cs typeface="+mn-cs"/>
              </a:rPr>
              <a:t>DocDB</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Functions</a:t>
            </a:r>
          </a:p>
          <a:p>
            <a:pPr lvl="0"/>
            <a:r>
              <a:rPr lang="en-US" sz="1200" kern="1200" dirty="0">
                <a:solidFill>
                  <a:schemeClr val="tx1"/>
                </a:solidFill>
                <a:effectLst/>
                <a:latin typeface="+mn-lt"/>
                <a:ea typeface="+mn-ea"/>
                <a:cs typeface="+mn-cs"/>
              </a:rPr>
              <a:t>Storage Queues</a:t>
            </a:r>
          </a:p>
          <a:p>
            <a:pPr lvl="0"/>
            <a:r>
              <a:rPr lang="en-US" sz="1200" kern="1200" dirty="0">
                <a:solidFill>
                  <a:schemeClr val="tx1"/>
                </a:solidFill>
                <a:effectLst/>
                <a:latin typeface="+mn-lt"/>
                <a:ea typeface="+mn-ea"/>
                <a:cs typeface="+mn-cs"/>
              </a:rPr>
              <a:t>CDN</a:t>
            </a:r>
          </a:p>
          <a:p>
            <a:pPr lvl="0"/>
            <a:r>
              <a:rPr lang="en-US" sz="1200" kern="1200" dirty="0">
                <a:solidFill>
                  <a:schemeClr val="tx1"/>
                </a:solidFill>
                <a:effectLst/>
                <a:latin typeface="+mn-lt"/>
                <a:ea typeface="+mn-ea"/>
                <a:cs typeface="+mn-cs"/>
              </a:rPr>
              <a:t>AAD (no ARM)</a:t>
            </a:r>
          </a:p>
          <a:p>
            <a:pPr lvl="0"/>
            <a:r>
              <a:rPr lang="en-US" sz="1200" kern="1200" dirty="0">
                <a:solidFill>
                  <a:schemeClr val="tx1"/>
                </a:solidFill>
                <a:effectLst/>
                <a:latin typeface="+mn-lt"/>
                <a:ea typeface="+mn-ea"/>
                <a:cs typeface="+mn-cs"/>
              </a:rPr>
              <a:t>Key Vault – Securement management </a:t>
            </a:r>
          </a:p>
          <a:p>
            <a:pPr lvl="0"/>
            <a:r>
              <a:rPr lang="en-US" sz="1200" kern="1200" dirty="0">
                <a:solidFill>
                  <a:schemeClr val="tx1"/>
                </a:solidFill>
                <a:effectLst/>
                <a:latin typeface="+mn-lt"/>
                <a:ea typeface="+mn-ea"/>
                <a:cs typeface="+mn-cs"/>
              </a:rPr>
              <a:t>App Insights </a:t>
            </a:r>
          </a:p>
          <a:p>
            <a:pPr lvl="0"/>
            <a:r>
              <a:rPr lang="en-US" sz="1200" kern="1200" dirty="0">
                <a:solidFill>
                  <a:schemeClr val="tx1"/>
                </a:solidFill>
                <a:effectLst/>
                <a:latin typeface="+mn-lt"/>
                <a:ea typeface="+mn-ea"/>
                <a:cs typeface="+mn-cs"/>
              </a:rPr>
              <a:t>Machine Learning  (no ARM)</a:t>
            </a:r>
          </a:p>
          <a:p>
            <a:pPr lvl="0"/>
            <a:r>
              <a:rPr lang="en-US" sz="1200" kern="1200" dirty="0">
                <a:solidFill>
                  <a:schemeClr val="tx1"/>
                </a:solidFill>
                <a:effectLst/>
                <a:latin typeface="+mn-lt"/>
                <a:ea typeface="+mn-ea"/>
                <a:cs typeface="+mn-cs"/>
              </a:rPr>
              <a:t>Cognitive Services</a:t>
            </a:r>
          </a:p>
          <a:p>
            <a:pPr lvl="0"/>
            <a:r>
              <a:rPr lang="en-US" sz="1200" kern="1200" dirty="0" err="1">
                <a:solidFill>
                  <a:schemeClr val="tx1"/>
                </a:solidFill>
                <a:effectLst/>
                <a:latin typeface="+mn-lt"/>
                <a:ea typeface="+mn-ea"/>
                <a:cs typeface="+mn-cs"/>
              </a:rPr>
              <a:t>PowerBI</a:t>
            </a:r>
            <a:r>
              <a:rPr lang="en-US" sz="1200" kern="1200" dirty="0">
                <a:solidFill>
                  <a:schemeClr val="tx1"/>
                </a:solidFill>
                <a:effectLst/>
                <a:latin typeface="+mn-lt"/>
                <a:ea typeface="+mn-ea"/>
                <a:cs typeface="+mn-cs"/>
              </a:rPr>
              <a:t> Embedded </a:t>
            </a:r>
          </a:p>
          <a:p>
            <a:pPr lvl="0"/>
            <a:r>
              <a:rPr lang="en-US" sz="1200" kern="1200" dirty="0">
                <a:solidFill>
                  <a:schemeClr val="tx1"/>
                </a:solidFill>
                <a:effectLst/>
                <a:latin typeface="+mn-lt"/>
                <a:ea typeface="+mn-ea"/>
                <a:cs typeface="+mn-cs"/>
              </a:rPr>
              <a:t>Search</a:t>
            </a:r>
          </a:p>
          <a:p>
            <a:pPr lvl="0"/>
            <a:r>
              <a:rPr lang="en-US" sz="1200" kern="1200" dirty="0">
                <a:solidFill>
                  <a:schemeClr val="tx1"/>
                </a:solidFill>
                <a:effectLst/>
                <a:latin typeface="+mn-lt"/>
                <a:ea typeface="+mn-ea"/>
                <a:cs typeface="+mn-cs"/>
              </a:rPr>
              <a:t>IOT Hub</a:t>
            </a:r>
          </a:p>
          <a:p>
            <a:pPr lvl="0"/>
            <a:r>
              <a:rPr lang="en-US" sz="1200" kern="1200" dirty="0">
                <a:solidFill>
                  <a:schemeClr val="tx1"/>
                </a:solidFill>
                <a:effectLst/>
                <a:latin typeface="+mn-lt"/>
                <a:ea typeface="+mn-ea"/>
                <a:cs typeface="+mn-cs"/>
              </a:rPr>
              <a:t>Service Bus</a:t>
            </a:r>
          </a:p>
          <a:p>
            <a:pPr lvl="0"/>
            <a:r>
              <a:rPr lang="en-US" sz="1200" kern="1200" dirty="0">
                <a:solidFill>
                  <a:schemeClr val="tx1"/>
                </a:solidFill>
                <a:effectLst/>
                <a:latin typeface="+mn-lt"/>
                <a:ea typeface="+mn-ea"/>
                <a:cs typeface="+mn-cs"/>
              </a:rPr>
              <a:t>Notification Hub</a:t>
            </a:r>
          </a:p>
          <a:p>
            <a:pPr lvl="0"/>
            <a:r>
              <a:rPr lang="en-US" sz="1200" kern="1200" dirty="0">
                <a:solidFill>
                  <a:schemeClr val="tx1"/>
                </a:solidFill>
                <a:effectLst/>
                <a:latin typeface="+mn-lt"/>
                <a:ea typeface="+mn-ea"/>
                <a:cs typeface="+mn-cs"/>
              </a:rPr>
              <a:t>Stream Analytics</a:t>
            </a:r>
          </a:p>
          <a:p>
            <a:pPr lvl="0"/>
            <a:r>
              <a:rPr lang="en-US" sz="1200" kern="1200" dirty="0">
                <a:solidFill>
                  <a:schemeClr val="tx1"/>
                </a:solidFill>
                <a:effectLst/>
                <a:latin typeface="+mn-lt"/>
                <a:ea typeface="+mn-ea"/>
                <a:cs typeface="+mn-cs"/>
              </a:rPr>
              <a:t>Logic Apps</a:t>
            </a:r>
          </a:p>
          <a:p>
            <a:pPr lvl="0"/>
            <a:r>
              <a:rPr lang="en-US" sz="1200" kern="1200" dirty="0">
                <a:solidFill>
                  <a:schemeClr val="tx1"/>
                </a:solidFill>
                <a:effectLst/>
                <a:latin typeface="+mn-lt"/>
                <a:ea typeface="+mn-ea"/>
                <a:cs typeface="+mn-cs"/>
              </a:rPr>
              <a:t>Log Analytics </a:t>
            </a:r>
          </a:p>
          <a:p>
            <a:pPr lvl="0"/>
            <a:r>
              <a:rPr lang="en-US" sz="1200" kern="1200" dirty="0">
                <a:solidFill>
                  <a:schemeClr val="tx1"/>
                </a:solidFill>
                <a:effectLst/>
                <a:latin typeface="+mn-lt"/>
                <a:ea typeface="+mn-ea"/>
                <a:cs typeface="+mn-cs"/>
              </a:rPr>
              <a:t>VSTS</a:t>
            </a:r>
          </a:p>
          <a:p>
            <a:pPr lvl="0"/>
            <a:r>
              <a:rPr lang="en-US" sz="1200" kern="1200" dirty="0">
                <a:solidFill>
                  <a:schemeClr val="tx1"/>
                </a:solidFill>
                <a:effectLst/>
                <a:latin typeface="+mn-lt"/>
                <a:ea typeface="+mn-ea"/>
                <a:cs typeface="+mn-cs"/>
              </a:rPr>
              <a:t>Xamarin: Hockey App/ test cloud/ </a:t>
            </a:r>
          </a:p>
          <a:p>
            <a:r>
              <a:rPr lang="en-US" sz="1200" kern="1200" dirty="0">
                <a:solidFill>
                  <a:schemeClr val="tx1"/>
                </a:solidFill>
                <a:effectLst/>
                <a:latin typeface="+mn-lt"/>
                <a:ea typeface="+mn-ea"/>
                <a:cs typeface="+mn-cs"/>
              </a:rPr>
              <a:t>scheduler</a:t>
            </a:r>
            <a:endParaRPr lang="en-US" b="1" dirty="0"/>
          </a:p>
        </p:txBody>
      </p:sp>
      <p:sp>
        <p:nvSpPr>
          <p:cNvPr id="4" name="Slide Number Placeholder 3"/>
          <p:cNvSpPr>
            <a:spLocks noGrp="1"/>
          </p:cNvSpPr>
          <p:nvPr>
            <p:ph type="sldNum" sz="quarter" idx="10"/>
          </p:nvPr>
        </p:nvSpPr>
        <p:spPr/>
        <p:txBody>
          <a:bodyPr/>
          <a:lstStyle/>
          <a:p>
            <a:fld id="{BB71CF3A-DDE4-43F9-A8C7-DC64973E22F6}" type="slidenum">
              <a:rPr lang="en-US" smtClean="0"/>
              <a:t>19</a:t>
            </a:fld>
            <a:endParaRPr lang="en-US"/>
          </a:p>
        </p:txBody>
      </p:sp>
    </p:spTree>
    <p:extLst>
      <p:ext uri="{BB962C8B-B14F-4D97-AF65-F5344CB8AC3E}">
        <p14:creationId xmlns:p14="http://schemas.microsoft.com/office/powerpoint/2010/main" val="36368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 as the unit of work</a:t>
            </a:r>
          </a:p>
          <a:p>
            <a:r>
              <a:rPr lang="en-US" dirty="0"/>
              <a:t>Functions are executed; they start and finish</a:t>
            </a:r>
          </a:p>
          <a:p>
            <a:r>
              <a:rPr lang="en-US" dirty="0"/>
              <a:t>Functions have inputs and outputs</a:t>
            </a:r>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20</a:t>
            </a:fld>
            <a:endParaRPr lang="en-US"/>
          </a:p>
        </p:txBody>
      </p:sp>
    </p:spTree>
    <p:extLst>
      <p:ext uri="{BB962C8B-B14F-4D97-AF65-F5344CB8AC3E}">
        <p14:creationId xmlns:p14="http://schemas.microsoft.com/office/powerpoint/2010/main" val="1250990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https://azure.microsoft.com/en-us/documentation/articles/functions-triggers-bindings/</a:t>
            </a:r>
          </a:p>
          <a:p>
            <a:endParaRPr lang="en-US" dirty="0"/>
          </a:p>
          <a:p>
            <a:r>
              <a:rPr lang="en-US" dirty="0"/>
              <a:t>We will show in the next demo that the portal has </a:t>
            </a:r>
            <a:r>
              <a:rPr lang="en-US" baseline="0" dirty="0"/>
              <a:t>more binding and more granular per service</a:t>
            </a:r>
            <a:endParaRPr lang="en-US" dirty="0"/>
          </a:p>
          <a:p>
            <a:endParaRPr lang="en-US" dirty="0"/>
          </a:p>
        </p:txBody>
      </p:sp>
      <p:sp>
        <p:nvSpPr>
          <p:cNvPr id="4" name="Slide Number Placeholder 3"/>
          <p:cNvSpPr>
            <a:spLocks noGrp="1"/>
          </p:cNvSpPr>
          <p:nvPr>
            <p:ph type="sldNum" sz="quarter" idx="10"/>
          </p:nvPr>
        </p:nvSpPr>
        <p:spPr/>
        <p:txBody>
          <a:bodyPr/>
          <a:lstStyle/>
          <a:p>
            <a:fld id="{BB71CF3A-DDE4-43F9-A8C7-DC64973E22F6}" type="slidenum">
              <a:rPr lang="en-US" smtClean="0"/>
              <a:t>21</a:t>
            </a:fld>
            <a:endParaRPr lang="en-US"/>
          </a:p>
        </p:txBody>
      </p:sp>
    </p:spTree>
    <p:extLst>
      <p:ext uri="{BB962C8B-B14F-4D97-AF65-F5344CB8AC3E}">
        <p14:creationId xmlns:p14="http://schemas.microsoft.com/office/powerpoint/2010/main" val="460737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Caching Guidance</a:t>
            </a:r>
          </a:p>
          <a:p>
            <a:r>
              <a:rPr lang="en-US" dirty="0"/>
              <a:t>https://msdn.microsoft.com/en-us/library/dn589802.aspx</a:t>
            </a:r>
          </a:p>
          <a:p>
            <a:endParaRPr lang="en-US" dirty="0"/>
          </a:p>
          <a:p>
            <a:r>
              <a:rPr lang="en-US" dirty="0"/>
              <a:t>Cache-Aside Pattern</a:t>
            </a:r>
          </a:p>
          <a:p>
            <a:r>
              <a:rPr lang="en-US" dirty="0"/>
              <a:t>https://msdn.microsoft.com/en-us/library/dn589799.aspx</a:t>
            </a:r>
          </a:p>
          <a:p>
            <a:endParaRPr lang="en-US" dirty="0"/>
          </a:p>
          <a:p>
            <a:r>
              <a:rPr lang="en-US" sz="900" b="0" i="0" kern="1200" dirty="0">
                <a:solidFill>
                  <a:schemeClr val="tx1"/>
                </a:solidFill>
                <a:effectLst/>
                <a:latin typeface="Segoe UI Light" pitchFamily="34" charset="0"/>
                <a:ea typeface="+mn-ea"/>
                <a:cs typeface="+mn-cs"/>
              </a:rPr>
              <a:t>Distributed Caching (Building Real-World Cloud Apps with Azure)</a:t>
            </a:r>
          </a:p>
          <a:p>
            <a:r>
              <a:rPr lang="en-US" dirty="0"/>
              <a:t>http://www.asp.net/aspnet/overview/developing-apps-with-windows-azure/building-real-world-cloud-apps-with-windows-azure/distributed-caching</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12828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Queue-Based Load Leveling Pattern</a:t>
            </a:r>
            <a:endParaRPr lang="en-US" dirty="0"/>
          </a:p>
          <a:p>
            <a:r>
              <a:rPr lang="en-US" dirty="0"/>
              <a:t>https://msdn.microsoft.com/en-us/library/dn589783.aspx</a:t>
            </a:r>
          </a:p>
          <a:p>
            <a:endParaRPr lang="en-US" dirty="0"/>
          </a:p>
          <a:p>
            <a:r>
              <a:rPr lang="en-US" dirty="0"/>
              <a:t>Competing Consumer Pattern</a:t>
            </a:r>
          </a:p>
          <a:p>
            <a:r>
              <a:rPr lang="en-US" dirty="0"/>
              <a:t>https://msdn.microsoft.com/en-us/library/dn568101.aspx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77881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Azure Queues and Service Bus queues - compared and contrasted</a:t>
            </a:r>
            <a:endParaRPr lang="en-US" dirty="0"/>
          </a:p>
          <a:p>
            <a:r>
              <a:rPr lang="en-US" dirty="0"/>
              <a:t>https://azure.microsoft.com/en-us/documentation/articles/service-bus-azure-and-service-bus-queues-compared-contrasted/</a:t>
            </a:r>
          </a:p>
          <a:p>
            <a:endParaRPr lang="en-US" dirty="0"/>
          </a:p>
          <a:p>
            <a:r>
              <a:rPr lang="en-US" dirty="0"/>
              <a:t>Guaranteed Delivery?</a:t>
            </a:r>
          </a:p>
          <a:p>
            <a:endParaRPr lang="en-US" dirty="0"/>
          </a:p>
          <a:p>
            <a:r>
              <a:rPr lang="en-US" dirty="0"/>
              <a:t>https://azure.microsoft.com/en-us/documentation/services/service-bus/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741317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The Azure Content Delivery Network (CDN) is designed to send audio, video, apps, photos, and other files to customers, faster and more reliably, using the servers closest to each user. </a:t>
            </a:r>
            <a:r>
              <a:rPr lang="en-US" dirty="0">
                <a:latin typeface="Segoe UI" panose="020B0502040204020203" pitchFamily="34" charset="0"/>
              </a:rPr>
              <a:t>CDN vendors have some unique elements, but basically all CDNs work the same. </a:t>
            </a:r>
            <a:r>
              <a:rPr lang="en-US" sz="900" dirty="0"/>
              <a:t>Key principle is, that a CDN node delivers content to millions of Internet users from its cache (very frequently); and when the cache needs to be updated (less frequently), the node queries this from a server. This reduces the traffic seen by the server, and decreases the response time as seen by the user.</a:t>
            </a:r>
          </a:p>
          <a:p>
            <a:endParaRPr lang="en-US" dirty="0">
              <a:latin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t>In contrast to other Azure services, we outsource &amp; resell Azure CDN from two partners – Verizon and Akamai. </a:t>
            </a:r>
          </a:p>
          <a:p>
            <a:endParaRPr lang="en-US" dirty="0">
              <a:latin typeface="Segoe UI" panose="020B0502040204020203" pitchFamily="34" charset="0"/>
            </a:endParaRPr>
          </a:p>
          <a:p>
            <a:r>
              <a:rPr lang="en-US" dirty="0">
                <a:latin typeface="Segoe UI" panose="020B0502040204020203" pitchFamily="34" charset="0"/>
              </a:rPr>
              <a:t>The differences between CDN providers are largely minimal when compared to performance with no CDN. It is like karate. The difference in outcomes between a guy who has practiced karate and a guy who has practiced judo is negligible versus a person who has no fight experience at all. Judo or karate guy might win, no fight guy never will.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78594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Consistent hybrid application development:</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Maximize developer productivity by empowering them to build and deploy applications the same way, whether they run on Azure or Azure Stack. Implement a common DevOps approach across hybrid cloud environments.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Azure services available on-premises:</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Adopt hybrid cloud computing on your terms. Meet business and technical requirements, with the flexibility to choose the right combination of cloud and on-premises deployment models for applications.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Integrated delivery experience:</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Focus on delivering high application service levels with integrated systems that are designed to deliver consistent Azure innovation in a predictable, non-disruptive manner.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474CD4-B711-4EB5-AA77-B8B387B96D5B}"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396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93" rtl="0" eaLnBrk="1" fontAlgn="auto" latinLnBrk="0" hangingPunct="1">
              <a:lnSpc>
                <a:spcPct val="107000"/>
              </a:lnSpc>
              <a:spcBef>
                <a:spcPts val="600"/>
              </a:spcBef>
              <a:spcAft>
                <a:spcPts val="600"/>
              </a:spcAft>
              <a:buClr>
                <a:srgbClr val="FFFFFF"/>
              </a:buClr>
              <a:buSzPct val="90000"/>
              <a:buFont typeface="Arial" panose="020B0604020202020204" pitchFamily="34" charset="0"/>
              <a:buNone/>
              <a:tabLst/>
              <a:defRPr/>
            </a:pPr>
            <a:r>
              <a:rPr kumimoji="0" lang="en-US" sz="900" b="1" i="0" u="none" strike="noStrike" kern="1200" cap="none" spc="0" normalizeH="0" baseline="0" noProof="0" dirty="0">
                <a:ln>
                  <a:noFill/>
                </a:ln>
                <a:gradFill>
                  <a:gsLst>
                    <a:gs pos="1250">
                      <a:srgbClr val="FFFFFF"/>
                    </a:gs>
                    <a:gs pos="100000">
                      <a:srgbClr val="FFFFFF"/>
                    </a:gs>
                  </a:gsLst>
                  <a:lin ang="5400000" scaled="0"/>
                </a:gradFill>
                <a:effectLst/>
                <a:uLnTx/>
                <a:uFillTx/>
                <a:latin typeface="Segoe UI"/>
                <a:ea typeface="+mn-ea"/>
                <a:cs typeface="+mn-cs"/>
              </a:rPr>
              <a:t>Talking points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Build and deploy your application the same way regardless of whether it runs on Azure or Azure Stack.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 Azure Resource Manager to build reusable application templates for traditional and cloud-native apps.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 role-based access control in Azure Resource Manager and Azure Active Directory to enable fine-grained access to application resources.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Write to the same Azure APIs.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 the same Azure SDK. Continue to use Visual Studio as your development canvas,</a:t>
            </a:r>
            <a:r>
              <a:rPr lang="en-US" sz="900" kern="1200" baseline="0" dirty="0">
                <a:solidFill>
                  <a:schemeClr val="tx1"/>
                </a:solidFill>
                <a:effectLst/>
                <a:latin typeface="Segoe UI Light" pitchFamily="34" charset="0"/>
                <a:ea typeface="+mn-ea"/>
                <a:cs typeface="+mn-cs"/>
              </a:rPr>
              <a:t> with native integration.</a:t>
            </a:r>
            <a:endParaRPr lang="en-US" sz="9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Just like in Azure, so you get a broad choice of open source technologies, including Linux, Java, and PHP.</a:t>
            </a:r>
          </a:p>
          <a:p>
            <a:pPr marL="0" indent="0">
              <a:buFont typeface="Arial" panose="020B0604020202020204" pitchFamily="34" charset="0"/>
              <a:buNone/>
            </a:pPr>
            <a:endParaRPr lang="en-US"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b="1" dirty="0"/>
              <a:t>Common DevOps lifecycle across Azure and Azure Stack </a:t>
            </a:r>
            <a:endParaRPr lang="en-US" sz="900" b="1" kern="1200" dirty="0">
              <a:solidFill>
                <a:schemeClr val="tx1"/>
              </a:solidFill>
              <a:effectLst/>
              <a:latin typeface="Segoe UI Light" pitchFamily="34" charset="0"/>
              <a:ea typeface="+mn-ea"/>
              <a:cs typeface="+mn-cs"/>
            </a:endParaRPr>
          </a:p>
          <a:p>
            <a:pPr lvl="0">
              <a:spcBef>
                <a:spcPts val="600"/>
              </a:spcBef>
              <a:spcAft>
                <a:spcPts val="1200"/>
              </a:spcAft>
            </a:pPr>
            <a:r>
              <a:rPr lang="en-US" sz="1200" kern="1200" dirty="0">
                <a:solidFill>
                  <a:schemeClr val="tx1"/>
                </a:solidFill>
                <a:latin typeface="+mn-lt"/>
                <a:ea typeface="+mn-ea"/>
                <a:cs typeface="+mn-cs"/>
              </a:rPr>
              <a:t>Unified deployment experience with Visual Studio</a:t>
            </a:r>
          </a:p>
          <a:p>
            <a:pPr lvl="0">
              <a:spcBef>
                <a:spcPts val="600"/>
              </a:spcBef>
              <a:spcAft>
                <a:spcPts val="1200"/>
              </a:spcAft>
            </a:pPr>
            <a:r>
              <a:rPr lang="en-US" sz="1200" kern="1200" dirty="0">
                <a:solidFill>
                  <a:schemeClr val="tx1"/>
                </a:solidFill>
                <a:latin typeface="+mn-lt"/>
                <a:ea typeface="+mn-ea"/>
                <a:cs typeface="+mn-cs"/>
              </a:rPr>
              <a:t>Integrated CI/CD pipeline with OSS (e.g., Jenkins) and Visual Studio Team System* (VSTS)</a:t>
            </a:r>
          </a:p>
          <a:p>
            <a:pPr lvl="0">
              <a:spcBef>
                <a:spcPts val="600"/>
              </a:spcBef>
              <a:spcAft>
                <a:spcPts val="1200"/>
              </a:spcAft>
            </a:pPr>
            <a:r>
              <a:rPr lang="en-US" sz="1200" kern="1200" dirty="0">
                <a:solidFill>
                  <a:schemeClr val="tx1"/>
                </a:solidFill>
                <a:latin typeface="+mn-lt"/>
                <a:ea typeface="+mn-ea"/>
                <a:cs typeface="+mn-cs"/>
              </a:rPr>
              <a:t>Common workflow automation tooling with support for Chef and Azure PowerShell DSC extensions</a:t>
            </a:r>
            <a:endParaRPr lang="en-US" sz="900" kern="1200" dirty="0">
              <a:solidFill>
                <a:schemeClr val="tx1"/>
              </a:solidFill>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75C79F9-2E34-4CA1-A7E3-C624B27DB1D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862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nl-NL" dirty="0"/>
              <a:t>What</a:t>
            </a:r>
            <a:r>
              <a:rPr lang="nl-NL" baseline="0" dirty="0"/>
              <a:t> is a Modern App? To answer that question, let’s look at what a “Traditional” application is first. Most applications these days use architectures that we’re designed roughly 2 decades ago. These are multi-tier applications using a request/response model. The client, a browser or some other client talks to a front-end, mostly web servers. These pass on the request to the Application Logic tier, which in turn talks to a database. This is typically a relational database. The response follows the opposite route. Of course there are variations on this basic architecture, but many applications are designed using similar principles.</a:t>
            </a:r>
            <a:endParaRPr lang="nl-NL"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4210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Great set of PaaS/</a:t>
            </a:r>
            <a:r>
              <a:rPr lang="en-US" baseline="0" dirty="0"/>
              <a:t> app plat services coming to Azure Stack – again, focus being on delivering app innovation in hybrid cloud environments.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This will also grow as we keep bringing that continuous innovation to Azure Stack. </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8162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Yes,</a:t>
            </a:r>
            <a:r>
              <a:rPr lang="en-US" baseline="0" dirty="0"/>
              <a:t> we have IaaS too.  But think about IaaS in the context of delivering app innovation (vs. lift and shift or as a VM dispenser).  </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To that end, we have VM scale sets, containers in Azure VM extensions, and networking/storage resources which can be used in apps. </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4823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7/12/2017 3:34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Traditional applications</a:t>
            </a:r>
            <a:r>
              <a:rPr lang="en-US" baseline="0" dirty="0"/>
              <a:t> typically take a real-time request/response approach, and as such synchronous communication. This ties into the way our brain works. We think in cause and effect in a synchronous way. That also usually means the client is always connected, because it needs to receive results synchronously. When we update data in traditional applications, that always happens in a transactional process. In fact, transactions are even involved when retrieving data. That’s just how a relational database works. Transactions aren’t bad in itself, but they do limit scalability, and cause an application to only scale-up rather than scaling out. This also implies the database needs to be in a failover setup. Also, these applications often assume you are connected to the network when you use the application, either with a client or the browser.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a mobile first, cloud first world traditional architectures like this don’t work very well. The number of clients has exploded with mobile devices and more people around the world having internet access, and applications that were created under traditional architectures can’t handle that. We see that around us on a regular basis, like when tickets became available for Star Wars: The Force Awakens. The reservation systems of several cinema chains broke under the load.</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87427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aspects of Modern Cloud Apps is asynchronous</a:t>
            </a:r>
            <a:r>
              <a:rPr lang="en-US" baseline="0" dirty="0"/>
              <a:t> processing of anything that can’t be handled with a very low latency response. If it can’t be processed immediately a queue is used to throttle the incoming load to back-end services. You may be familiar with the concept of microservices, which breaks up functionality into small, specialized services that can be reused across applications. Microservices are great, but the communication with a high number of microservices can incur latency. This is why asynchronous / queued communication is important for scaling.</a:t>
            </a:r>
          </a:p>
          <a:p>
            <a:r>
              <a:rPr lang="en-US" baseline="0" dirty="0"/>
              <a:t>A common way top deal with asynchronous operation is using the Command &amp; Query pattern, which splits commands that change data from commands that retrieve data. By using this pattern, your application makes changes using a command and gets the result by querying for it separately. That may involve querying, but notifications to a client are also an option.</a:t>
            </a:r>
          </a:p>
          <a:p>
            <a:r>
              <a:rPr lang="en-US" baseline="0" dirty="0"/>
              <a:t>Instead of using transactions, Modern Cloud Apps mostly use principles around Eventual Consistency. </a:t>
            </a:r>
            <a:r>
              <a:rPr lang="en-US" dirty="0"/>
              <a:t> This means</a:t>
            </a:r>
            <a:r>
              <a:rPr lang="en-US" baseline="0" dirty="0"/>
              <a:t> your application needs to be able to deal with inconsistencies between different parts of the system, potentially half way across the world.</a:t>
            </a:r>
          </a:p>
          <a:p>
            <a:r>
              <a:rPr lang="en-US" baseline="0" dirty="0"/>
              <a:t>Another important aspect is Polyglot Persistence, which ensures you use the types of data stores best suited to the kind of data you need to store.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21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196BB360-4395-422C-A729-CB974B278917}" type="datetime8">
              <a:rPr lang="en-US" smtClean="0"/>
              <a:t>7/12/2017 3:34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6720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10</a:t>
            </a:fld>
            <a:endParaRPr lang="en-US" dirty="0"/>
          </a:p>
        </p:txBody>
      </p:sp>
    </p:spTree>
    <p:extLst>
      <p:ext uri="{BB962C8B-B14F-4D97-AF65-F5344CB8AC3E}">
        <p14:creationId xmlns:p14="http://schemas.microsoft.com/office/powerpoint/2010/main" val="130544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https://azure.microsoft.com/en-us/documentation/articles/app-service-mobile-value-prop-preview/</a:t>
            </a:r>
          </a:p>
          <a:p>
            <a:endParaRPr lang="en-US" dirty="0"/>
          </a:p>
          <a:p>
            <a:r>
              <a:rPr lang="en-US" dirty="0"/>
              <a:t>Mobile Apps is</a:t>
            </a:r>
            <a:r>
              <a:rPr lang="en-US" baseline="0" dirty="0"/>
              <a:t> an entire platform for building and scaling enterprise grade mobile applications.  It supports native applications for Windows Phone, iOS, and Android, and cross-platform apps build on Xamarin and Cordova.  Regardless of platform, Mobile Apps helps solve common scenarios that have traditional been difficult to maintain with mobile apps – identity, offline, and push messaging.  Users can be authenticated against a variety of identity providers, including AzureAD, Microsoft Accounts, Facebook, and more.  What happens when users of your application are offline, or in an area of limited cell reception?  Mobile Apps lights up a rich offline capability that allows users to go offline, then sync data back to the right systems when connectivity is restored.  This feature works across a variety of data sources, </a:t>
            </a:r>
            <a:r>
              <a:rPr lang="en-US" sz="1200" b="0" i="0" kern="1200" dirty="0">
                <a:solidFill>
                  <a:schemeClr val="tx1"/>
                </a:solidFill>
                <a:effectLst/>
                <a:latin typeface="+mn-lt"/>
                <a:ea typeface="+mn-ea"/>
                <a:cs typeface="+mn-cs"/>
              </a:rPr>
              <a:t>including SQL, Table Storage, Mongo, or Document DB, and SaaS APIs including Office 365, Salesforce, and Dynamics.  Finally, push messaging can be cumbersome to implement well.</a:t>
            </a:r>
            <a:r>
              <a:rPr lang="en-US" sz="1200" b="0" i="0" kern="1200" baseline="0" dirty="0">
                <a:solidFill>
                  <a:schemeClr val="tx1"/>
                </a:solidFill>
                <a:effectLst/>
                <a:latin typeface="+mn-lt"/>
                <a:ea typeface="+mn-ea"/>
                <a:cs typeface="+mn-cs"/>
              </a:rPr>
              <a:t>  Each of the 3 major mobile ecosystems have their own processes and technologies for implementing messaging.  Mobile Apps smooth over that process, helping you get messaging implemented quickly and smoothly.  </a:t>
            </a:r>
            <a:endParaRPr lang="en-US" dirty="0"/>
          </a:p>
        </p:txBody>
      </p:sp>
      <p:sp>
        <p:nvSpPr>
          <p:cNvPr id="4" name="Slide Number Placeholder 3"/>
          <p:cNvSpPr>
            <a:spLocks noGrp="1"/>
          </p:cNvSpPr>
          <p:nvPr>
            <p:ph type="sldNum" sz="quarter" idx="10"/>
          </p:nvPr>
        </p:nvSpPr>
        <p:spPr/>
        <p:txBody>
          <a:bodyPr/>
          <a:lstStyle/>
          <a:p>
            <a:fld id="{40B1AD7A-8DF3-4DCE-960D-1DF5B9856ADB}" type="slidenum">
              <a:rPr lang="en-US" smtClean="0"/>
              <a:t>11</a:t>
            </a:fld>
            <a:endParaRPr lang="en-US" dirty="0"/>
          </a:p>
        </p:txBody>
      </p:sp>
    </p:spTree>
    <p:extLst>
      <p:ext uri="{BB962C8B-B14F-4D97-AF65-F5344CB8AC3E}">
        <p14:creationId xmlns:p14="http://schemas.microsoft.com/office/powerpoint/2010/main" val="353557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Apps are an</a:t>
            </a:r>
            <a:r>
              <a:rPr lang="en-US" baseline="0" dirty="0"/>
              <a:t> interesting new part of the Azure App Service.  Such applications are “no code” solutions that are authored by dragging and dropping elements onto a design canvas.  This empowers developers and IT pros alike to create useful integration workflows that solve a variety of needs.  Want to replicate records from a line of business system back to a SQL database and notify the front desk via an email?  Sent a SMS notification when a certain condition is met?  Identify negative Tweets and post into a Slack channel?  Logic apps can help each of these scenarios and more.  </a:t>
            </a:r>
          </a:p>
          <a:p>
            <a:endParaRPr lang="en-US" baseline="0" dirty="0"/>
          </a:p>
          <a:p>
            <a:r>
              <a:rPr lang="en-US" baseline="0" dirty="0"/>
              <a:t>Workflows are initiated with a “trigger” event, such as a particular email, or a change in an Azure Storage account. Workflow steps then take place as “actions”, which operate against a series of “connectors” for data flow.  To get going even more quickly, check out the numerous pre-built Logic app templates in the Azure Marketplace.</a:t>
            </a:r>
          </a:p>
          <a:p>
            <a:endParaRPr lang="en-US" baseline="0" dirty="0"/>
          </a:p>
          <a:p>
            <a:r>
              <a:rPr lang="en-US" baseline="0" dirty="0"/>
              <a:t>Have a need that cannot be met by an existing connector in the gallery?  You can roll your own API App and integrate it into your Logic workflow.</a:t>
            </a:r>
          </a:p>
        </p:txBody>
      </p:sp>
      <p:sp>
        <p:nvSpPr>
          <p:cNvPr id="4" name="Slide Number Placeholder 3"/>
          <p:cNvSpPr>
            <a:spLocks noGrp="1"/>
          </p:cNvSpPr>
          <p:nvPr>
            <p:ph type="sldNum" sz="quarter" idx="10"/>
          </p:nvPr>
        </p:nvSpPr>
        <p:spPr/>
        <p:txBody>
          <a:bodyPr/>
          <a:lstStyle/>
          <a:p>
            <a:fld id="{40B1AD7A-8DF3-4DCE-960D-1DF5B9856ADB}" type="slidenum">
              <a:rPr lang="en-US" smtClean="0"/>
              <a:t>12</a:t>
            </a:fld>
            <a:endParaRPr lang="en-US" dirty="0"/>
          </a:p>
        </p:txBody>
      </p:sp>
    </p:spTree>
    <p:extLst>
      <p:ext uri="{BB962C8B-B14F-4D97-AF65-F5344CB8AC3E}">
        <p14:creationId xmlns:p14="http://schemas.microsoft.com/office/powerpoint/2010/main" val="212334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API Apps provide a rich platform and ecosystem for building, hosting, and consuming RESTful API’s in the cloud, and on-premises. Built in support for authentication helps handle the Oauth flow you, ensuring your user’s credentials are allowed via AzureAD.  Integrating your API App with other API’s – both your own and 3</a:t>
            </a:r>
            <a:r>
              <a:rPr lang="en-US" baseline="30000" dirty="0"/>
              <a:t>rd</a:t>
            </a:r>
            <a:r>
              <a:rPr lang="en-US" baseline="0" dirty="0"/>
              <a:t> party SaaS services – is handled with a well defined connector process.  A gallery of commonly used connectors even exists to speed such integration activities.  Finally, Visual Studio provides excellent tooling for creating, deploying, and managing your API’s.  Since API apps are built on a common foundation as the other app service components, it is straightforward to consume API apps as steps within your Logic Apps for integration scenarios. </a:t>
            </a:r>
          </a:p>
        </p:txBody>
      </p:sp>
      <p:sp>
        <p:nvSpPr>
          <p:cNvPr id="4" name="Slide Number Placeholder 3"/>
          <p:cNvSpPr>
            <a:spLocks noGrp="1"/>
          </p:cNvSpPr>
          <p:nvPr>
            <p:ph type="sldNum" sz="quarter" idx="10"/>
          </p:nvPr>
        </p:nvSpPr>
        <p:spPr/>
        <p:txBody>
          <a:bodyPr/>
          <a:lstStyle/>
          <a:p>
            <a:fld id="{40B1AD7A-8DF3-4DCE-960D-1DF5B9856ADB}" type="slidenum">
              <a:rPr lang="en-US" smtClean="0"/>
              <a:t>13</a:t>
            </a:fld>
            <a:endParaRPr lang="en-US" dirty="0"/>
          </a:p>
        </p:txBody>
      </p:sp>
    </p:spTree>
    <p:extLst>
      <p:ext uri="{BB962C8B-B14F-4D97-AF65-F5344CB8AC3E}">
        <p14:creationId xmlns:p14="http://schemas.microsoft.com/office/powerpoint/2010/main" val="3602659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0.png"/><Relationship Id="rId1" Type="http://schemas.openxmlformats.org/officeDocument/2006/relationships/slideLayout" Target="../slideLayouts/slideLayout11.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68.emf"/><Relationship Id="rId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0.png"/><Relationship Id="rId18" Type="http://schemas.openxmlformats.org/officeDocument/2006/relationships/image" Target="../media/image78.png"/><Relationship Id="rId26" Type="http://schemas.openxmlformats.org/officeDocument/2006/relationships/image" Target="../media/image36.png"/><Relationship Id="rId3" Type="http://schemas.openxmlformats.org/officeDocument/2006/relationships/image" Target="../media/image26.png"/><Relationship Id="rId21" Type="http://schemas.openxmlformats.org/officeDocument/2006/relationships/image" Target="../media/image80.png"/><Relationship Id="rId7" Type="http://schemas.openxmlformats.org/officeDocument/2006/relationships/image" Target="../media/image71.png"/><Relationship Id="rId12" Type="http://schemas.openxmlformats.org/officeDocument/2006/relationships/image" Target="../media/image75.png"/><Relationship Id="rId17" Type="http://schemas.openxmlformats.org/officeDocument/2006/relationships/image" Target="../media/image16.png"/><Relationship Id="rId25" Type="http://schemas.openxmlformats.org/officeDocument/2006/relationships/image" Target="../media/image64.png"/><Relationship Id="rId2" Type="http://schemas.openxmlformats.org/officeDocument/2006/relationships/notesSlide" Target="../notesSlides/notesSlide11.xml"/><Relationship Id="rId16" Type="http://schemas.openxmlformats.org/officeDocument/2006/relationships/image" Target="../media/image11.png"/><Relationship Id="rId20" Type="http://schemas.openxmlformats.org/officeDocument/2006/relationships/image" Target="../media/image7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74.png"/><Relationship Id="rId24" Type="http://schemas.openxmlformats.org/officeDocument/2006/relationships/image" Target="../media/image81.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13.png"/><Relationship Id="rId10" Type="http://schemas.openxmlformats.org/officeDocument/2006/relationships/image" Target="../media/image73.png"/><Relationship Id="rId19" Type="http://schemas.openxmlformats.org/officeDocument/2006/relationships/image" Target="../media/image40.png"/><Relationship Id="rId4" Type="http://schemas.openxmlformats.org/officeDocument/2006/relationships/image" Target="../media/image69.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3.png"/></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27.png"/><Relationship Id="rId1" Type="http://schemas.openxmlformats.org/officeDocument/2006/relationships/slideLayout" Target="../slideLayouts/slideLayout30.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30.xml"/><Relationship Id="rId6" Type="http://schemas.openxmlformats.org/officeDocument/2006/relationships/image" Target="../media/image31.png"/><Relationship Id="rId5" Type="http://schemas.openxmlformats.org/officeDocument/2006/relationships/image" Target="../media/image93.png"/><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5.png"/><Relationship Id="rId7" Type="http://schemas.openxmlformats.org/officeDocument/2006/relationships/image" Target="../media/image28.png"/><Relationship Id="rId2" Type="http://schemas.openxmlformats.org/officeDocument/2006/relationships/image" Target="../media/image94.png"/><Relationship Id="rId1" Type="http://schemas.openxmlformats.org/officeDocument/2006/relationships/slideLayout" Target="../slideLayouts/slideLayout3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9" Type="http://schemas.openxmlformats.org/officeDocument/2006/relationships/image" Target="../media/image10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3.png"/><Relationship Id="rId1" Type="http://schemas.openxmlformats.org/officeDocument/2006/relationships/slideLayout" Target="../slideLayouts/slideLayout30.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5.png"/><Relationship Id="rId1" Type="http://schemas.openxmlformats.org/officeDocument/2006/relationships/slideLayout" Target="../slideLayouts/slideLayout11.xml"/><Relationship Id="rId5" Type="http://schemas.openxmlformats.org/officeDocument/2006/relationships/image" Target="../media/image107.png"/><Relationship Id="rId4" Type="http://schemas.openxmlformats.org/officeDocument/2006/relationships/image" Target="../media/image106.png"/></Relationships>
</file>

<file path=ppt/slides/_rels/slide4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11.png"/><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14.png"/><Relationship Id="rId4" Type="http://schemas.openxmlformats.org/officeDocument/2006/relationships/image" Target="../media/image1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47" Type="http://schemas.openxmlformats.org/officeDocument/2006/relationships/image" Target="../media/image52.png"/><Relationship Id="rId50" Type="http://schemas.openxmlformats.org/officeDocument/2006/relationships/image" Target="../media/image5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41"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8" Type="http://schemas.openxmlformats.org/officeDocument/2006/relationships/image" Target="../media/image13.png"/><Relationship Id="rId5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png"/><Relationship Id="rId1" Type="http://schemas.openxmlformats.org/officeDocument/2006/relationships/slideLayout" Target="../slideLayouts/slideLayout30.xml"/><Relationship Id="rId6" Type="http://schemas.openxmlformats.org/officeDocument/2006/relationships/image" Target="../media/image61.png"/><Relationship Id="rId5" Type="http://schemas.openxmlformats.org/officeDocument/2006/relationships/image" Target="../media/image60.emf"/><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Cloud Applications</a:t>
            </a:r>
          </a:p>
        </p:txBody>
      </p:sp>
      <p:sp>
        <p:nvSpPr>
          <p:cNvPr id="3" name="Text Placeholder 2"/>
          <p:cNvSpPr>
            <a:spLocks noGrp="1"/>
          </p:cNvSpPr>
          <p:nvPr>
            <p:ph type="body" sz="quarter" idx="14"/>
          </p:nvPr>
        </p:nvSpPr>
        <p:spPr>
          <a:xfrm>
            <a:off x="274638" y="3344576"/>
            <a:ext cx="6400800" cy="1828800"/>
          </a:xfrm>
        </p:spPr>
        <p:txBody>
          <a:bodyPr/>
          <a:lstStyle/>
          <a:p>
            <a:pPr lvl="0"/>
            <a:r>
              <a:rPr lang="en-US" sz="2800" b="1" dirty="0"/>
              <a:t>Speaker Name</a:t>
            </a:r>
          </a:p>
          <a:p>
            <a:pPr lvl="0"/>
            <a:endParaRPr lang="en-US" sz="16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6180" y="2294729"/>
            <a:ext cx="2929173" cy="1275820"/>
            <a:chOff x="5777129" y="952400"/>
            <a:chExt cx="2929589" cy="1276001"/>
          </a:xfrm>
        </p:grpSpPr>
        <p:sp>
          <p:nvSpPr>
            <p:cNvPr id="34" name="TextBox 33"/>
            <p:cNvSpPr txBox="1"/>
            <p:nvPr/>
          </p:nvSpPr>
          <p:spPr>
            <a:xfrm>
              <a:off x="5777129" y="1750116"/>
              <a:ext cx="2929589" cy="478285"/>
            </a:xfrm>
            <a:prstGeom prst="hexagon">
              <a:avLst/>
            </a:prstGeom>
            <a:noFill/>
          </p:spPr>
          <p:txBody>
            <a:bodyPr wrap="square" rtlCol="0">
              <a:spAutoFit/>
            </a:bodyPr>
            <a:lstStyle/>
            <a:p>
              <a:pPr algn="ctr" defTabSz="914224">
                <a:defRPr/>
              </a:pPr>
              <a:r>
                <a:rPr lang="en-US" sz="1873" b="1" kern="0" cap="all" dirty="0">
                  <a:solidFill>
                    <a:srgbClr val="FFFFFF"/>
                  </a:solidFill>
                </a:rPr>
                <a:t>Web Apps</a:t>
              </a:r>
            </a:p>
          </p:txBody>
        </p:sp>
        <p:pic>
          <p:nvPicPr>
            <p:cNvPr id="33" name="Picture 32"/>
            <p:cNvPicPr>
              <a:picLocks noChangeAspect="1"/>
            </p:cNvPicPr>
            <p:nvPr/>
          </p:nvPicPr>
          <p:blipFill>
            <a:blip r:embed="rId3"/>
            <a:stretch>
              <a:fillRect/>
            </a:stretch>
          </p:blipFill>
          <p:spPr>
            <a:xfrm>
              <a:off x="6910333" y="952400"/>
              <a:ext cx="724385" cy="707495"/>
            </a:xfrm>
            <a:prstGeom prst="rect">
              <a:avLst/>
            </a:prstGeom>
          </p:spPr>
        </p:pic>
      </p:grpSp>
      <p:sp>
        <p:nvSpPr>
          <p:cNvPr id="48" name="TextBox 47"/>
          <p:cNvSpPr txBox="1"/>
          <p:nvPr/>
        </p:nvSpPr>
        <p:spPr>
          <a:xfrm>
            <a:off x="5131877" y="904107"/>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Full capability set available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.NET, Node.js, Java, PHP, and Python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WebJobs for long running tasks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Integrated VS publish, remote debug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Continuous integration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Auto-load balance, Autoscale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Site slots for staged deployments</a:t>
            </a:r>
          </a:p>
        </p:txBody>
      </p:sp>
      <p:sp>
        <p:nvSpPr>
          <p:cNvPr id="49" name="Rectangle 48"/>
          <p:cNvSpPr/>
          <p:nvPr/>
        </p:nvSpPr>
        <p:spPr>
          <a:xfrm>
            <a:off x="1444712" y="3779308"/>
            <a:ext cx="2891379" cy="926016"/>
          </a:xfrm>
          <a:prstGeom prst="rect">
            <a:avLst/>
          </a:prstGeom>
        </p:spPr>
        <p:txBody>
          <a:bodyPr wrap="none">
            <a:spAutoFit/>
          </a:bodyPr>
          <a:lstStyle/>
          <a:p>
            <a:pPr algn="ctr" defTabSz="896009">
              <a:spcAft>
                <a:spcPts val="600"/>
              </a:spcAft>
            </a:pPr>
            <a:r>
              <a:rPr lang="en-US" sz="2400" dirty="0">
                <a:solidFill>
                  <a:srgbClr val="FFFFFF"/>
                </a:solidFill>
                <a:latin typeface="Segoe UI Light"/>
              </a:rPr>
              <a:t>Web apps run as-is</a:t>
            </a:r>
          </a:p>
          <a:p>
            <a:pPr algn="ctr" defTabSz="896009">
              <a:spcAft>
                <a:spcPts val="600"/>
              </a:spcAft>
            </a:pPr>
            <a:r>
              <a:rPr lang="en-US" sz="2400" dirty="0">
                <a:solidFill>
                  <a:srgbClr val="FFFFFF"/>
                </a:solidFill>
                <a:latin typeface="Segoe UI Light"/>
              </a:rPr>
              <a:t>no changes required</a:t>
            </a:r>
          </a:p>
        </p:txBody>
      </p:sp>
    </p:spTree>
    <p:extLst>
      <p:ext uri="{BB962C8B-B14F-4D97-AF65-F5344CB8AC3E}">
        <p14:creationId xmlns:p14="http://schemas.microsoft.com/office/powerpoint/2010/main" val="958073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698" y="850675"/>
            <a:ext cx="6610451"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Streamlining mobile experiences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Build native or cross platform applications </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Connect to enterprise systems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Stay productive while offline</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Rich push notification system</a:t>
            </a:r>
          </a:p>
        </p:txBody>
      </p:sp>
      <p:sp>
        <p:nvSpPr>
          <p:cNvPr id="49" name="Rectangle 48"/>
          <p:cNvSpPr/>
          <p:nvPr/>
        </p:nvSpPr>
        <p:spPr>
          <a:xfrm>
            <a:off x="1388085" y="3777217"/>
            <a:ext cx="2823367" cy="847540"/>
          </a:xfrm>
          <a:prstGeom prst="rect">
            <a:avLst/>
          </a:prstGeom>
        </p:spPr>
        <p:txBody>
          <a:bodyPr wrap="none">
            <a:spAutoFit/>
          </a:bodyPr>
          <a:lstStyle/>
          <a:p>
            <a:pPr algn="ctr" defTabSz="896009"/>
            <a:r>
              <a:rPr lang="en-US" sz="2400" dirty="0">
                <a:solidFill>
                  <a:srgbClr val="FFFFFF"/>
                </a:solidFill>
                <a:latin typeface="Segoe UI Light"/>
              </a:rPr>
              <a:t>Mobile services plus</a:t>
            </a:r>
          </a:p>
          <a:p>
            <a:pPr algn="ctr" defTabSz="896009">
              <a:spcAft>
                <a:spcPts val="1800"/>
              </a:spcAft>
            </a:pPr>
            <a:r>
              <a:rPr lang="en-US" sz="2400" dirty="0">
                <a:solidFill>
                  <a:srgbClr val="FFFFFF"/>
                </a:solidFill>
                <a:latin typeface="Segoe UI Light"/>
              </a:rPr>
              <a:t>a whole lot more</a:t>
            </a:r>
          </a:p>
        </p:txBody>
      </p:sp>
      <p:grpSp>
        <p:nvGrpSpPr>
          <p:cNvPr id="7" name="Group 6"/>
          <p:cNvGrpSpPr/>
          <p:nvPr/>
        </p:nvGrpSpPr>
        <p:grpSpPr>
          <a:xfrm>
            <a:off x="1415448" y="2247752"/>
            <a:ext cx="2635145" cy="1409805"/>
            <a:chOff x="8857428" y="774015"/>
            <a:chExt cx="2635519" cy="1410004"/>
          </a:xfrm>
        </p:grpSpPr>
        <p:sp>
          <p:nvSpPr>
            <p:cNvPr id="10" name="TextBox 9"/>
            <p:cNvSpPr txBox="1"/>
            <p:nvPr/>
          </p:nvSpPr>
          <p:spPr>
            <a:xfrm>
              <a:off x="8857428" y="1701980"/>
              <a:ext cx="2635519" cy="482039"/>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Mobile Apps</a:t>
              </a:r>
            </a:p>
          </p:txBody>
        </p:sp>
        <p:pic>
          <p:nvPicPr>
            <p:cNvPr id="9" name="Picture 8"/>
            <p:cNvPicPr>
              <a:picLocks noChangeAspect="1"/>
            </p:cNvPicPr>
            <p:nvPr/>
          </p:nvPicPr>
          <p:blipFill>
            <a:blip r:embed="rId3"/>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758441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531" y="891098"/>
            <a:ext cx="7037112"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New Logic Apps for easy automation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No code designer for rapid creation</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pre-built templates to get started</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Out of box support for popular SaaS and on-premises apps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Use with custom API apps of your own</a:t>
            </a:r>
          </a:p>
        </p:txBody>
      </p:sp>
      <p:sp>
        <p:nvSpPr>
          <p:cNvPr id="49" name="Rectangle 48"/>
          <p:cNvSpPr/>
          <p:nvPr/>
        </p:nvSpPr>
        <p:spPr>
          <a:xfrm>
            <a:off x="1338683" y="3777216"/>
            <a:ext cx="2922182" cy="847540"/>
          </a:xfrm>
          <a:prstGeom prst="rect">
            <a:avLst/>
          </a:prstGeom>
        </p:spPr>
        <p:txBody>
          <a:bodyPr wrap="none">
            <a:spAutoFit/>
          </a:bodyPr>
          <a:lstStyle/>
          <a:p>
            <a:pPr algn="ctr" defTabSz="896009"/>
            <a:r>
              <a:rPr lang="en-US" sz="2400" dirty="0">
                <a:solidFill>
                  <a:srgbClr val="FFFFFF"/>
                </a:solidFill>
                <a:latin typeface="Segoe UI Light"/>
              </a:rPr>
              <a:t>Automate SaaS and</a:t>
            </a:r>
          </a:p>
          <a:p>
            <a:pPr algn="ctr" defTabSz="896009"/>
            <a:r>
              <a:rPr lang="en-US" sz="2400" dirty="0">
                <a:solidFill>
                  <a:srgbClr val="FFFFFF"/>
                </a:solidFill>
                <a:latin typeface="Segoe UI Light"/>
              </a:rPr>
              <a:t>on-premises systems</a:t>
            </a:r>
          </a:p>
        </p:txBody>
      </p:sp>
      <p:grpSp>
        <p:nvGrpSpPr>
          <p:cNvPr id="8" name="Group 7"/>
          <p:cNvGrpSpPr/>
          <p:nvPr/>
        </p:nvGrpSpPr>
        <p:grpSpPr>
          <a:xfrm>
            <a:off x="1482195" y="2330869"/>
            <a:ext cx="2635145" cy="1315427"/>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224">
                <a:defRPr/>
              </a:pPr>
              <a:r>
                <a:rPr lang="en-US" sz="1873" b="1" kern="0" cap="all" dirty="0">
                  <a:solidFill>
                    <a:srgbClr val="FFFFFF"/>
                  </a:solidFill>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4217098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894" y="979809"/>
            <a:ext cx="6804388" cy="5122317"/>
          </a:xfrm>
          <a:prstGeom prst="rect">
            <a:avLst/>
          </a:prstGeom>
          <a:noFill/>
        </p:spPr>
        <p:txBody>
          <a:bodyPr wrap="square" rtlCol="0" anchor="t" anchorCtr="0">
            <a:noAutofit/>
          </a:bodyPr>
          <a:lstStyle/>
          <a:p>
            <a:pPr marL="63488" defTabSz="896009">
              <a:spcAft>
                <a:spcPts val="2400"/>
              </a:spcAft>
            </a:pPr>
            <a:r>
              <a:rPr lang="en-US" sz="3199" dirty="0">
                <a:solidFill>
                  <a:srgbClr val="FFFFFF"/>
                </a:solidFill>
                <a:latin typeface="Segoe UI Light"/>
              </a:rPr>
              <a:t>Easily use cloud or custom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Create and publish custom, reusable APIs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Dozens of built-in APIs for popular SaaS</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Visual Studio tooling with one click publish and remote debugging</a:t>
            </a:r>
          </a:p>
          <a:p>
            <a:pPr marL="872576" lvl="1" indent="-342834" defTabSz="896009">
              <a:spcAft>
                <a:spcPts val="2400"/>
              </a:spcAft>
              <a:buFont typeface="Arial" panose="020B0604020202020204" pitchFamily="34" charset="0"/>
              <a:buChar char="•"/>
            </a:pPr>
            <a:r>
              <a:rPr lang="en-US" sz="2400" dirty="0">
                <a:solidFill>
                  <a:srgbClr val="FFFFFF"/>
                </a:solidFill>
                <a:latin typeface="Segoe UI Light"/>
              </a:rPr>
              <a:t>Automatic client SDK generation for many languages</a:t>
            </a:r>
          </a:p>
          <a:p>
            <a:pPr marL="872576" lvl="1" indent="-342834" defTabSz="896009">
              <a:spcAft>
                <a:spcPts val="2400"/>
              </a:spcAft>
              <a:buFont typeface="Arial" panose="020B0604020202020204" pitchFamily="34" charset="0"/>
              <a:buChar char="•"/>
            </a:pPr>
            <a:endParaRPr lang="en-US" sz="2400" dirty="0">
              <a:solidFill>
                <a:srgbClr val="FFFFFF"/>
              </a:solidFill>
              <a:latin typeface="Segoe UI Light"/>
            </a:endParaRPr>
          </a:p>
        </p:txBody>
      </p:sp>
      <p:sp>
        <p:nvSpPr>
          <p:cNvPr id="49" name="Rectangle 48"/>
          <p:cNvSpPr/>
          <p:nvPr/>
        </p:nvSpPr>
        <p:spPr>
          <a:xfrm>
            <a:off x="1309262" y="3777217"/>
            <a:ext cx="2981037" cy="847540"/>
          </a:xfrm>
          <a:prstGeom prst="rect">
            <a:avLst/>
          </a:prstGeom>
        </p:spPr>
        <p:txBody>
          <a:bodyPr wrap="none">
            <a:spAutoFit/>
          </a:bodyPr>
          <a:lstStyle/>
          <a:p>
            <a:pPr algn="ctr" defTabSz="896009"/>
            <a:r>
              <a:rPr lang="en-US" sz="2400" dirty="0">
                <a:solidFill>
                  <a:srgbClr val="FFFFFF"/>
                </a:solidFill>
                <a:latin typeface="Segoe UI Light"/>
              </a:rPr>
              <a:t>Create, consume and</a:t>
            </a:r>
          </a:p>
          <a:p>
            <a:pPr algn="ctr" defTabSz="896009"/>
            <a:r>
              <a:rPr lang="en-US" sz="2400" dirty="0">
                <a:solidFill>
                  <a:srgbClr val="FFFFFF"/>
                </a:solidFill>
                <a:latin typeface="Segoe UI Light"/>
              </a:rPr>
              <a:t>host APIs more easily</a:t>
            </a:r>
          </a:p>
        </p:txBody>
      </p:sp>
      <p:grpSp>
        <p:nvGrpSpPr>
          <p:cNvPr id="7" name="Group 6"/>
          <p:cNvGrpSpPr/>
          <p:nvPr/>
        </p:nvGrpSpPr>
        <p:grpSpPr>
          <a:xfrm>
            <a:off x="1482200" y="2441262"/>
            <a:ext cx="2635145" cy="1345429"/>
            <a:chOff x="6276897" y="3849484"/>
            <a:chExt cx="2584077" cy="1319355"/>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72630"/>
            </a:xfrm>
            <a:prstGeom prst="flowChartOffpageConnector">
              <a:avLst/>
            </a:prstGeom>
            <a:noFill/>
          </p:spPr>
          <p:txBody>
            <a:bodyPr wrap="square" rtlCol="0">
              <a:spAutoFit/>
            </a:bodyPr>
            <a:lstStyle/>
            <a:p>
              <a:pPr algn="ctr" defTabSz="914224">
                <a:defRPr/>
              </a:pPr>
              <a:r>
                <a:rPr lang="en-US" sz="1873" b="1" kern="0" cap="all" dirty="0">
                  <a:solidFill>
                    <a:srgbClr val="FFFFFF"/>
                  </a:solidFill>
                </a:rPr>
                <a:t>Api Apps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38737219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 Service Plans</a:t>
            </a:r>
          </a:p>
        </p:txBody>
      </p:sp>
      <p:sp>
        <p:nvSpPr>
          <p:cNvPr id="5" name="Rectangle 4"/>
          <p:cNvSpPr/>
          <p:nvPr/>
        </p:nvSpPr>
        <p:spPr>
          <a:xfrm>
            <a:off x="3731295" y="1243471"/>
            <a:ext cx="4429866" cy="5440186"/>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6" name="Rectangle 5"/>
          <p:cNvSpPr/>
          <p:nvPr/>
        </p:nvSpPr>
        <p:spPr>
          <a:xfrm>
            <a:off x="3886729" y="1709772"/>
            <a:ext cx="4118998" cy="4818451"/>
          </a:xfrm>
          <a:prstGeom prst="rect">
            <a:avLst/>
          </a:prstGeom>
          <a:solidFill>
            <a:schemeClr val="accent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7" name="Rounded Rectangle 4"/>
          <p:cNvSpPr/>
          <p:nvPr/>
        </p:nvSpPr>
        <p:spPr>
          <a:xfrm>
            <a:off x="4119880" y="2176074"/>
            <a:ext cx="3730413" cy="4118998"/>
          </a:xfrm>
          <a:prstGeom prst="roundRect">
            <a:avLst>
              <a:gd name="adj" fmla="val 2667"/>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solidFill>
                <a:schemeClr val="accent2">
                  <a:lumMod val="20000"/>
                  <a:lumOff val="80000"/>
                </a:schemeClr>
              </a:solidFill>
            </a:endParaRPr>
          </a:p>
        </p:txBody>
      </p:sp>
      <p:sp>
        <p:nvSpPr>
          <p:cNvPr id="8" name="TextBox 7"/>
          <p:cNvSpPr txBox="1"/>
          <p:nvPr/>
        </p:nvSpPr>
        <p:spPr>
          <a:xfrm>
            <a:off x="4275313" y="2253791"/>
            <a:ext cx="1386866" cy="318286"/>
          </a:xfrm>
          <a:prstGeom prst="rect">
            <a:avLst/>
          </a:prstGeom>
          <a:noFill/>
        </p:spPr>
        <p:txBody>
          <a:bodyPr wrap="none" rtlCol="0">
            <a:spAutoFit/>
          </a:bodyPr>
          <a:lstStyle/>
          <a:p>
            <a:r>
              <a:rPr lang="en-US" sz="1428" dirty="0"/>
              <a:t>Resource Group</a:t>
            </a:r>
          </a:p>
        </p:txBody>
      </p:sp>
      <p:sp>
        <p:nvSpPr>
          <p:cNvPr id="9" name="Rounded Rectangle 6"/>
          <p:cNvSpPr/>
          <p:nvPr/>
        </p:nvSpPr>
        <p:spPr>
          <a:xfrm>
            <a:off x="4353030" y="2642376"/>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0" name="TextBox 9"/>
          <p:cNvSpPr txBox="1"/>
          <p:nvPr/>
        </p:nvSpPr>
        <p:spPr>
          <a:xfrm>
            <a:off x="4430748" y="2797810"/>
            <a:ext cx="1574816" cy="318286"/>
          </a:xfrm>
          <a:prstGeom prst="rect">
            <a:avLst/>
          </a:prstGeom>
          <a:noFill/>
        </p:spPr>
        <p:txBody>
          <a:bodyPr wrap="none" rtlCol="0">
            <a:spAutoFit/>
          </a:bodyPr>
          <a:lstStyle/>
          <a:p>
            <a:r>
              <a:rPr lang="en-US" sz="1428" dirty="0"/>
              <a:t>App Service Plan A</a:t>
            </a:r>
          </a:p>
        </p:txBody>
      </p:sp>
      <p:pic>
        <p:nvPicPr>
          <p:cNvPr id="11"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318639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4741615" y="3730413"/>
            <a:ext cx="837731" cy="286306"/>
          </a:xfrm>
          <a:prstGeom prst="rect">
            <a:avLst/>
          </a:prstGeom>
          <a:noFill/>
        </p:spPr>
        <p:txBody>
          <a:bodyPr wrap="none" rtlCol="0">
            <a:spAutoFit/>
          </a:bodyPr>
          <a:lstStyle/>
          <a:p>
            <a:r>
              <a:rPr lang="en-US" sz="1224" dirty="0"/>
              <a:t>Website A</a:t>
            </a:r>
          </a:p>
        </p:txBody>
      </p:sp>
      <p:pic>
        <p:nvPicPr>
          <p:cNvPr id="13" name="Picture 11"/>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5939943" y="3190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13"/>
          <p:cNvSpPr txBox="1"/>
          <p:nvPr/>
        </p:nvSpPr>
        <p:spPr>
          <a:xfrm>
            <a:off x="5744769" y="3734903"/>
            <a:ext cx="524503" cy="280718"/>
          </a:xfrm>
          <a:prstGeom prst="rect">
            <a:avLst/>
          </a:prstGeom>
          <a:noFill/>
        </p:spPr>
        <p:txBody>
          <a:bodyPr wrap="none" rtlCol="0">
            <a:spAutoFit/>
          </a:bodyPr>
          <a:lstStyle/>
          <a:p>
            <a:r>
              <a:rPr lang="en-US" sz="1224" dirty="0"/>
              <a:t>API A</a:t>
            </a:r>
          </a:p>
        </p:txBody>
      </p:sp>
      <p:sp>
        <p:nvSpPr>
          <p:cNvPr id="15" name="Rounded Rectangle 12"/>
          <p:cNvSpPr/>
          <p:nvPr/>
        </p:nvSpPr>
        <p:spPr>
          <a:xfrm>
            <a:off x="4353030" y="4429865"/>
            <a:ext cx="3264112" cy="1632056"/>
          </a:xfrm>
          <a:prstGeom prst="roundRect">
            <a:avLst>
              <a:gd name="adj" fmla="val 2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836" dirty="0"/>
          </a:p>
        </p:txBody>
      </p:sp>
      <p:sp>
        <p:nvSpPr>
          <p:cNvPr id="16" name="TextBox 15"/>
          <p:cNvSpPr txBox="1"/>
          <p:nvPr/>
        </p:nvSpPr>
        <p:spPr>
          <a:xfrm>
            <a:off x="4430747" y="4585300"/>
            <a:ext cx="1569911" cy="318286"/>
          </a:xfrm>
          <a:prstGeom prst="rect">
            <a:avLst/>
          </a:prstGeom>
          <a:noFill/>
        </p:spPr>
        <p:txBody>
          <a:bodyPr wrap="none" rtlCol="0">
            <a:spAutoFit/>
          </a:bodyPr>
          <a:lstStyle/>
          <a:p>
            <a:r>
              <a:rPr lang="en-US" sz="1428" dirty="0"/>
              <a:t>App Service Plan B</a:t>
            </a:r>
          </a:p>
        </p:txBody>
      </p:sp>
      <p:pic>
        <p:nvPicPr>
          <p:cNvPr id="17" name="Picture 16"/>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36788" y="4973885"/>
            <a:ext cx="470286" cy="466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17"/>
          <p:cNvSpPr txBox="1"/>
          <p:nvPr/>
        </p:nvSpPr>
        <p:spPr>
          <a:xfrm>
            <a:off x="4741615" y="5517903"/>
            <a:ext cx="824456" cy="280718"/>
          </a:xfrm>
          <a:prstGeom prst="rect">
            <a:avLst/>
          </a:prstGeom>
          <a:noFill/>
        </p:spPr>
        <p:txBody>
          <a:bodyPr wrap="none" rtlCol="0">
            <a:spAutoFit/>
          </a:bodyPr>
          <a:lstStyle/>
          <a:p>
            <a:r>
              <a:rPr lang="en-US" sz="1224" dirty="0"/>
              <a:t>Website B</a:t>
            </a:r>
          </a:p>
        </p:txBody>
      </p:sp>
      <p:sp>
        <p:nvSpPr>
          <p:cNvPr id="19" name="TextBox 18"/>
          <p:cNvSpPr txBox="1"/>
          <p:nvPr/>
        </p:nvSpPr>
        <p:spPr>
          <a:xfrm>
            <a:off x="3964446" y="1787490"/>
            <a:ext cx="1681807" cy="312073"/>
          </a:xfrm>
          <a:prstGeom prst="rect">
            <a:avLst/>
          </a:prstGeom>
          <a:noFill/>
        </p:spPr>
        <p:txBody>
          <a:bodyPr wrap="none" rtlCol="0">
            <a:spAutoFit/>
          </a:bodyPr>
          <a:lstStyle/>
          <a:p>
            <a:r>
              <a:rPr lang="en-US" sz="1428" dirty="0">
                <a:solidFill>
                  <a:schemeClr val="bg1"/>
                </a:solidFill>
              </a:rPr>
              <a:t>Datacenter Region</a:t>
            </a:r>
          </a:p>
        </p:txBody>
      </p:sp>
      <p:sp>
        <p:nvSpPr>
          <p:cNvPr id="20" name="TextBox 19"/>
          <p:cNvSpPr txBox="1"/>
          <p:nvPr/>
        </p:nvSpPr>
        <p:spPr>
          <a:xfrm>
            <a:off x="6295954" y="2642376"/>
            <a:ext cx="1188584" cy="318286"/>
          </a:xfrm>
          <a:prstGeom prst="rect">
            <a:avLst/>
          </a:prstGeom>
          <a:noFill/>
        </p:spPr>
        <p:txBody>
          <a:bodyPr wrap="none" rtlCol="0">
            <a:spAutoFit/>
          </a:bodyPr>
          <a:lstStyle/>
          <a:p>
            <a:r>
              <a:rPr lang="en-US" sz="1428" u="sng" dirty="0"/>
              <a:t>Standard Tier</a:t>
            </a:r>
          </a:p>
        </p:txBody>
      </p:sp>
      <p:sp>
        <p:nvSpPr>
          <p:cNvPr id="21" name="TextBox 20"/>
          <p:cNvSpPr txBox="1"/>
          <p:nvPr/>
        </p:nvSpPr>
        <p:spPr>
          <a:xfrm>
            <a:off x="6618462" y="4429866"/>
            <a:ext cx="847867" cy="318286"/>
          </a:xfrm>
          <a:prstGeom prst="rect">
            <a:avLst/>
          </a:prstGeom>
          <a:noFill/>
        </p:spPr>
        <p:txBody>
          <a:bodyPr wrap="none" rtlCol="0">
            <a:spAutoFit/>
          </a:bodyPr>
          <a:lstStyle/>
          <a:p>
            <a:r>
              <a:rPr lang="en-US" sz="1428" u="sng" dirty="0"/>
              <a:t>Free Tier</a:t>
            </a:r>
          </a:p>
        </p:txBody>
      </p:sp>
      <p:sp>
        <p:nvSpPr>
          <p:cNvPr id="22" name="TextBox 21"/>
          <p:cNvSpPr txBox="1"/>
          <p:nvPr/>
        </p:nvSpPr>
        <p:spPr>
          <a:xfrm>
            <a:off x="3731295" y="1321188"/>
            <a:ext cx="1705082" cy="312073"/>
          </a:xfrm>
          <a:prstGeom prst="rect">
            <a:avLst/>
          </a:prstGeom>
          <a:noFill/>
        </p:spPr>
        <p:txBody>
          <a:bodyPr wrap="none" rtlCol="0">
            <a:spAutoFit/>
          </a:bodyPr>
          <a:lstStyle/>
          <a:p>
            <a:r>
              <a:rPr lang="en-US" sz="1428" dirty="0">
                <a:solidFill>
                  <a:schemeClr val="bg1"/>
                </a:solidFill>
              </a:rPr>
              <a:t>Azure Subscription</a:t>
            </a:r>
          </a:p>
        </p:txBody>
      </p:sp>
      <p:pic>
        <p:nvPicPr>
          <p:cNvPr id="23"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05109" y="363715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5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17868" y="5430003"/>
            <a:ext cx="607622" cy="559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2321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902059"/>
          </a:xfrm>
        </p:spPr>
        <p:txBody>
          <a:bodyPr/>
          <a:lstStyle/>
          <a:p>
            <a:r>
              <a:rPr lang="en-US" dirty="0"/>
              <a:t>Premium option for dedicated resources</a:t>
            </a:r>
          </a:p>
          <a:p>
            <a:r>
              <a:rPr lang="en-US" dirty="0"/>
              <a:t>Capable of very high scale</a:t>
            </a:r>
          </a:p>
          <a:p>
            <a:r>
              <a:rPr lang="en-US" dirty="0"/>
              <a:t>Enables isolation and secure network access</a:t>
            </a:r>
          </a:p>
        </p:txBody>
      </p:sp>
      <p:sp>
        <p:nvSpPr>
          <p:cNvPr id="5" name="Title 4"/>
          <p:cNvSpPr>
            <a:spLocks noGrp="1"/>
          </p:cNvSpPr>
          <p:nvPr>
            <p:ph type="title"/>
          </p:nvPr>
        </p:nvSpPr>
        <p:spPr/>
        <p:txBody>
          <a:bodyPr/>
          <a:lstStyle/>
          <a:p>
            <a:r>
              <a:rPr lang="en-US" dirty="0"/>
              <a:t>App Service Environments</a:t>
            </a:r>
          </a:p>
        </p:txBody>
      </p:sp>
    </p:spTree>
    <p:extLst>
      <p:ext uri="{BB962C8B-B14F-4D97-AF65-F5344CB8AC3E}">
        <p14:creationId xmlns:p14="http://schemas.microsoft.com/office/powerpoint/2010/main" val="30437143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Isolating App Service Environments</a:t>
            </a:r>
          </a:p>
        </p:txBody>
      </p:sp>
      <p:sp>
        <p:nvSpPr>
          <p:cNvPr id="4" name="Rectangle 3"/>
          <p:cNvSpPr/>
          <p:nvPr/>
        </p:nvSpPr>
        <p:spPr bwMode="auto">
          <a:xfrm>
            <a:off x="1642369" y="1934344"/>
            <a:ext cx="9951869" cy="4439823"/>
          </a:xfrm>
          <a:prstGeom prst="rect">
            <a:avLst/>
          </a:prstGeom>
          <a:noFill/>
          <a:ln w="571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597523" y="1289554"/>
            <a:ext cx="584137" cy="584137"/>
          </a:xfrm>
          <a:prstGeom prst="rect">
            <a:avLst/>
          </a:prstGeom>
        </p:spPr>
      </p:pic>
      <p:sp>
        <p:nvSpPr>
          <p:cNvPr id="6" name="TextBox 5"/>
          <p:cNvSpPr txBox="1"/>
          <p:nvPr/>
        </p:nvSpPr>
        <p:spPr>
          <a:xfrm>
            <a:off x="2088791" y="1282968"/>
            <a:ext cx="250607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Virtual Network</a:t>
            </a:r>
          </a:p>
        </p:txBody>
      </p:sp>
      <p:sp>
        <p:nvSpPr>
          <p:cNvPr id="7" name="Rectangle 6"/>
          <p:cNvSpPr/>
          <p:nvPr/>
        </p:nvSpPr>
        <p:spPr bwMode="auto">
          <a:xfrm>
            <a:off x="1965979" y="2379160"/>
            <a:ext cx="3755061" cy="2777743"/>
          </a:xfrm>
          <a:prstGeom prst="rect">
            <a:avLst/>
          </a:prstGeom>
          <a:solidFill>
            <a:schemeClr val="accent1"/>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14572" y="3720296"/>
            <a:ext cx="780290" cy="780290"/>
          </a:xfrm>
          <a:prstGeom prst="rect">
            <a:avLst/>
          </a:prstGeom>
        </p:spPr>
      </p:pic>
      <p:sp>
        <p:nvSpPr>
          <p:cNvPr id="9" name="TextBox 8"/>
          <p:cNvSpPr txBox="1"/>
          <p:nvPr/>
        </p:nvSpPr>
        <p:spPr>
          <a:xfrm>
            <a:off x="1938214" y="2379160"/>
            <a:ext cx="161166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A</a:t>
            </a:r>
          </a:p>
        </p:txBody>
      </p:sp>
      <p:grpSp>
        <p:nvGrpSpPr>
          <p:cNvPr id="10" name="Group 9"/>
          <p:cNvGrpSpPr/>
          <p:nvPr/>
        </p:nvGrpSpPr>
        <p:grpSpPr>
          <a:xfrm>
            <a:off x="187011" y="4101563"/>
            <a:ext cx="2255259" cy="1116634"/>
            <a:chOff x="187011" y="4101563"/>
            <a:chExt cx="2255259" cy="1116634"/>
          </a:xfrm>
        </p:grpSpPr>
        <p:cxnSp>
          <p:nvCxnSpPr>
            <p:cNvPr id="11" name="Straight Arrow Connector 10"/>
            <p:cNvCxnSpPr/>
            <p:nvPr/>
          </p:nvCxnSpPr>
          <p:spPr>
            <a:xfrm>
              <a:off x="318203" y="4101563"/>
              <a:ext cx="2124067" cy="0"/>
            </a:xfrm>
            <a:prstGeom prst="straightConnector1">
              <a:avLst/>
            </a:prstGeom>
            <a:ln w="952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7011" y="4180990"/>
              <a:ext cx="1603644" cy="1037207"/>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accent6"/>
                  </a:solidFill>
                </a:rPr>
                <a:t>Inbound </a:t>
              </a:r>
            </a:p>
            <a:p>
              <a:pPr>
                <a:lnSpc>
                  <a:spcPct val="90000"/>
                </a:lnSpc>
                <a:spcAft>
                  <a:spcPts val="600"/>
                </a:spcAft>
              </a:pPr>
              <a:r>
                <a:rPr lang="en-US" sz="2400" dirty="0">
                  <a:solidFill>
                    <a:schemeClr val="accent6"/>
                  </a:solidFill>
                </a:rPr>
                <a:t>Traffic</a:t>
              </a:r>
            </a:p>
          </p:txBody>
        </p:sp>
      </p:grpSp>
      <p:sp>
        <p:nvSpPr>
          <p:cNvPr id="13" name="TextBox 12"/>
          <p:cNvSpPr txBox="1"/>
          <p:nvPr/>
        </p:nvSpPr>
        <p:spPr>
          <a:xfrm>
            <a:off x="2005008" y="3177083"/>
            <a:ext cx="1380827"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192.23.1.2</a:t>
            </a:r>
          </a:p>
        </p:txBody>
      </p:sp>
      <p:cxnSp>
        <p:nvCxnSpPr>
          <p:cNvPr id="14" name="Straight Connector 13"/>
          <p:cNvCxnSpPr>
            <a:stCxn id="8" idx="1"/>
          </p:cNvCxnSpPr>
          <p:nvPr/>
        </p:nvCxnSpPr>
        <p:spPr>
          <a:xfrm flipH="1">
            <a:off x="2679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05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sp>
        <p:nvSpPr>
          <p:cNvPr id="16" name="TextBox 15"/>
          <p:cNvSpPr txBox="1"/>
          <p:nvPr/>
        </p:nvSpPr>
        <p:spPr>
          <a:xfrm>
            <a:off x="4282595" y="2420709"/>
            <a:ext cx="1483419"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10.0.1.0/26</a:t>
            </a:r>
          </a:p>
        </p:txBody>
      </p:sp>
      <p:sp>
        <p:nvSpPr>
          <p:cNvPr id="17" name="Rectangle 16"/>
          <p:cNvSpPr/>
          <p:nvPr/>
        </p:nvSpPr>
        <p:spPr bwMode="auto">
          <a:xfrm>
            <a:off x="7480979" y="2379160"/>
            <a:ext cx="3755061" cy="2777743"/>
          </a:xfrm>
          <a:prstGeom prst="rect">
            <a:avLst/>
          </a:prstGeom>
          <a:solidFill>
            <a:schemeClr val="accent1"/>
          </a:solidFill>
          <a:ln w="412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bg1"/>
              </a:solidFill>
              <a:ea typeface="Segoe UI" pitchFamily="34" charset="0"/>
              <a:cs typeface="Segoe UI" pitchFamily="34" charset="0"/>
            </a:endParaRPr>
          </a:p>
        </p:txBody>
      </p:sp>
      <p:pic>
        <p:nvPicPr>
          <p:cNvPr id="18" name="Picture 1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29572" y="3720296"/>
            <a:ext cx="780290" cy="780290"/>
          </a:xfrm>
          <a:prstGeom prst="rect">
            <a:avLst/>
          </a:prstGeom>
        </p:spPr>
      </p:pic>
      <p:sp>
        <p:nvSpPr>
          <p:cNvPr id="19" name="TextBox 18"/>
          <p:cNvSpPr txBox="1"/>
          <p:nvPr/>
        </p:nvSpPr>
        <p:spPr>
          <a:xfrm>
            <a:off x="7453214" y="2379160"/>
            <a:ext cx="158921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Subnet B</a:t>
            </a:r>
          </a:p>
        </p:txBody>
      </p:sp>
      <p:sp>
        <p:nvSpPr>
          <p:cNvPr id="20" name="TextBox 19"/>
          <p:cNvSpPr txBox="1"/>
          <p:nvPr/>
        </p:nvSpPr>
        <p:spPr>
          <a:xfrm>
            <a:off x="7520008" y="3177083"/>
            <a:ext cx="1643720" cy="871008"/>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VIP</a:t>
            </a:r>
          </a:p>
          <a:p>
            <a:pPr>
              <a:lnSpc>
                <a:spcPct val="90000"/>
              </a:lnSpc>
              <a:spcAft>
                <a:spcPts val="600"/>
              </a:spcAft>
            </a:pPr>
            <a:r>
              <a:rPr lang="en-US" dirty="0">
                <a:solidFill>
                  <a:schemeClr val="bg1"/>
                </a:solidFill>
              </a:rPr>
              <a:t>192.56.47.63</a:t>
            </a:r>
          </a:p>
        </p:txBody>
      </p:sp>
      <p:cxnSp>
        <p:nvCxnSpPr>
          <p:cNvPr id="21" name="Straight Connector 20"/>
          <p:cNvCxnSpPr>
            <a:stCxn id="18" idx="1"/>
          </p:cNvCxnSpPr>
          <p:nvPr/>
        </p:nvCxnSpPr>
        <p:spPr>
          <a:xfrm flipH="1">
            <a:off x="8194414" y="4110441"/>
            <a:ext cx="1135158" cy="0"/>
          </a:xfrm>
          <a:prstGeom prst="line">
            <a:avLst/>
          </a:prstGeom>
          <a:ln w="57150">
            <a:solidFill>
              <a:schemeClr val="bg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320172" y="3288866"/>
            <a:ext cx="758862"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ASE</a:t>
            </a:r>
          </a:p>
        </p:txBody>
      </p:sp>
      <p:grpSp>
        <p:nvGrpSpPr>
          <p:cNvPr id="23" name="Group 22"/>
          <p:cNvGrpSpPr/>
          <p:nvPr/>
        </p:nvGrpSpPr>
        <p:grpSpPr>
          <a:xfrm>
            <a:off x="4204718" y="4287915"/>
            <a:ext cx="3962738" cy="2237168"/>
            <a:chOff x="4204718" y="4287915"/>
            <a:chExt cx="3962738" cy="2237168"/>
          </a:xfrm>
        </p:grpSpPr>
        <p:cxnSp>
          <p:nvCxnSpPr>
            <p:cNvPr id="24" name="Elbow Connector 9"/>
            <p:cNvCxnSpPr>
              <a:stCxn id="8" idx="2"/>
              <a:endCxn id="27" idx="1"/>
            </p:cNvCxnSpPr>
            <p:nvPr/>
          </p:nvCxnSpPr>
          <p:spPr>
            <a:xfrm rot="16200000" flipH="1">
              <a:off x="4320110" y="4385193"/>
              <a:ext cx="1083503" cy="1314288"/>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5519005" y="4643095"/>
              <a:ext cx="1881988" cy="1881988"/>
              <a:chOff x="5687685" y="4749631"/>
              <a:chExt cx="1881988" cy="1881988"/>
            </a:xfrm>
          </p:grpSpPr>
          <p:pic>
            <p:nvPicPr>
              <p:cNvPr id="27" name="Picture 2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87685" y="4749631"/>
                <a:ext cx="1881988" cy="1881988"/>
              </a:xfrm>
              <a:prstGeom prst="rect">
                <a:avLst/>
              </a:prstGeom>
            </p:spPr>
          </p:pic>
          <p:sp>
            <p:nvSpPr>
              <p:cNvPr id="28" name="TextBox 27"/>
              <p:cNvSpPr txBox="1"/>
              <p:nvPr/>
            </p:nvSpPr>
            <p:spPr>
              <a:xfrm>
                <a:off x="6029942" y="5407984"/>
                <a:ext cx="135287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dirty="0"/>
                  <a:t>Regional</a:t>
                </a:r>
              </a:p>
              <a:p>
                <a:pPr algn="ctr">
                  <a:lnSpc>
                    <a:spcPct val="90000"/>
                  </a:lnSpc>
                  <a:spcAft>
                    <a:spcPts val="600"/>
                  </a:spcAft>
                </a:pPr>
                <a:r>
                  <a:rPr lang="en-US" sz="2000" dirty="0"/>
                  <a:t>Network</a:t>
                </a:r>
              </a:p>
            </p:txBody>
          </p:sp>
        </p:grpSp>
        <p:cxnSp>
          <p:nvCxnSpPr>
            <p:cNvPr id="26" name="Elbow Connector 23"/>
            <p:cNvCxnSpPr>
              <a:stCxn id="27" idx="3"/>
            </p:cNvCxnSpPr>
            <p:nvPr/>
          </p:nvCxnSpPr>
          <p:spPr>
            <a:xfrm flipV="1">
              <a:off x="7400993" y="4287915"/>
              <a:ext cx="766463" cy="1296174"/>
            </a:xfrm>
            <a:prstGeom prst="bentConnector2">
              <a:avLst/>
            </a:prstGeom>
            <a:ln w="9525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288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
        <p:nvSpPr>
          <p:cNvPr id="30" name="TextBox 29"/>
          <p:cNvSpPr txBox="1"/>
          <p:nvPr/>
        </p:nvSpPr>
        <p:spPr>
          <a:xfrm>
            <a:off x="4773538" y="4545798"/>
            <a:ext cx="9752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NSG</a:t>
            </a:r>
          </a:p>
        </p:txBody>
      </p:sp>
    </p:spTree>
    <p:extLst>
      <p:ext uri="{BB962C8B-B14F-4D97-AF65-F5344CB8AC3E}">
        <p14:creationId xmlns:p14="http://schemas.microsoft.com/office/powerpoint/2010/main" val="84301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mph" presetSubtype="2" fill="hold" nodeType="clickEffect">
                                  <p:stCondLst>
                                    <p:cond delay="0"/>
                                  </p:stCondLst>
                                  <p:childTnLst>
                                    <p:animClr clrSpc="rgb" dir="cw">
                                      <p:cBhvr>
                                        <p:cTn id="36" dur="2000" fill="hold"/>
                                        <p:tgtEl>
                                          <p:spTgt spid="17"/>
                                        </p:tgtEl>
                                        <p:attrNameLst>
                                          <p:attrName>stroke.color</p:attrName>
                                        </p:attrNameLst>
                                      </p:cBhvr>
                                      <p:to>
                                        <a:srgbClr val="FF1F1F"/>
                                      </p:to>
                                    </p:animClr>
                                    <p:set>
                                      <p:cBhvr>
                                        <p:cTn id="37" dur="2000" fill="hold"/>
                                        <p:tgtEl>
                                          <p:spTgt spid="17"/>
                                        </p:tgtEl>
                                        <p:attrNameLst>
                                          <p:attrName>stroke.on</p:attrName>
                                        </p:attrNameLst>
                                      </p:cBhvr>
                                      <p:to>
                                        <p:strVal val="true"/>
                                      </p:to>
                                    </p:set>
                                  </p:childTnLst>
                                </p:cTn>
                              </p:par>
                              <p:par>
                                <p:cTn id="38" presetID="10" presetClass="entr" presetSubtype="0" fill="hold" nodeType="withEffect">
                                  <p:stCondLst>
                                    <p:cond delay="0"/>
                                  </p:stCondLst>
                                  <p:childTnLst>
                                    <p:set>
                                      <p:cBhvr>
                                        <p:cTn id="39" dur="1" fill="hold">
                                          <p:stCondLst>
                                            <p:cond delay="0"/>
                                          </p:stCondLst>
                                        </p:cTn>
                                        <p:tgtEl>
                                          <p:spTgt spid="29">
                                            <p:txEl>
                                              <p:pRg st="0" end="0"/>
                                            </p:txEl>
                                          </p:spTgt>
                                        </p:tgtEl>
                                        <p:attrNameLst>
                                          <p:attrName>style.visibility</p:attrName>
                                        </p:attrNameLst>
                                      </p:cBhvr>
                                      <p:to>
                                        <p:strVal val="visible"/>
                                      </p:to>
                                    </p:set>
                                    <p:animEffect transition="in" filter="fade">
                                      <p:cBhvr>
                                        <p:cTn id="40" dur="500"/>
                                        <p:tgtEl>
                                          <p:spTgt spid="29">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xEl>
                                              <p:pRg st="0" end="0"/>
                                            </p:txEl>
                                          </p:spTgt>
                                        </p:tgtEl>
                                        <p:attrNameLst>
                                          <p:attrName>style.visibility</p:attrName>
                                        </p:attrNameLst>
                                      </p:cBhvr>
                                      <p:to>
                                        <p:strVal val="visible"/>
                                      </p:to>
                                    </p:set>
                                    <p:animEffect transition="in" filter="fade">
                                      <p:cBhvr>
                                        <p:cTn id="43"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t>
            </a:r>
            <a:r>
              <a:rPr lang="en-US" dirty="0" err="1"/>
              <a:t>Serverless</a:t>
            </a:r>
            <a:r>
              <a:rPr lang="en-US" dirty="0"/>
              <a:t>” Compute</a:t>
            </a:r>
          </a:p>
        </p:txBody>
      </p:sp>
    </p:spTree>
    <p:extLst>
      <p:ext uri="{BB962C8B-B14F-4D97-AF65-F5344CB8AC3E}">
        <p14:creationId xmlns:p14="http://schemas.microsoft.com/office/powerpoint/2010/main" val="10466949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What is “serverless”</a:t>
            </a:r>
            <a:endParaRPr lang="en-US" dirty="0"/>
          </a:p>
        </p:txBody>
      </p:sp>
      <p:grpSp>
        <p:nvGrpSpPr>
          <p:cNvPr id="203" name="Group 202"/>
          <p:cNvGrpSpPr/>
          <p:nvPr/>
        </p:nvGrpSpPr>
        <p:grpSpPr>
          <a:xfrm>
            <a:off x="3937325" y="1212849"/>
            <a:ext cx="4275801" cy="5277340"/>
            <a:chOff x="4158354" y="1189176"/>
            <a:chExt cx="4192342" cy="5174332"/>
          </a:xfrm>
        </p:grpSpPr>
        <p:pic>
          <p:nvPicPr>
            <p:cNvPr id="6" name="Picture 5"/>
            <p:cNvPicPr>
              <a:picLocks noChangeAspect="1"/>
            </p:cNvPicPr>
            <p:nvPr/>
          </p:nvPicPr>
          <p:blipFill>
            <a:blip r:embed="rId3"/>
            <a:stretch>
              <a:fillRect/>
            </a:stretch>
          </p:blipFill>
          <p:spPr>
            <a:xfrm>
              <a:off x="4158354" y="1189176"/>
              <a:ext cx="4192342" cy="4192342"/>
            </a:xfrm>
            <a:prstGeom prst="rect">
              <a:avLst/>
            </a:prstGeom>
          </p:spPr>
        </p:pic>
        <p:sp>
          <p:nvSpPr>
            <p:cNvPr id="10" name="TextBox 9"/>
            <p:cNvSpPr txBox="1"/>
            <p:nvPr/>
          </p:nvSpPr>
          <p:spPr>
            <a:xfrm>
              <a:off x="5340125"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Event-driven scale</a:t>
              </a:r>
            </a:p>
          </p:txBody>
        </p:sp>
      </p:grpSp>
      <p:grpSp>
        <p:nvGrpSpPr>
          <p:cNvPr id="204" name="Group 203"/>
          <p:cNvGrpSpPr/>
          <p:nvPr/>
        </p:nvGrpSpPr>
        <p:grpSpPr>
          <a:xfrm>
            <a:off x="7719307" y="857386"/>
            <a:ext cx="4986727" cy="5632803"/>
            <a:chOff x="7567771" y="840651"/>
            <a:chExt cx="4889392" cy="5522857"/>
          </a:xfrm>
        </p:grpSpPr>
        <p:pic>
          <p:nvPicPr>
            <p:cNvPr id="7" name="Picture 6"/>
            <p:cNvPicPr>
              <a:picLocks noChangeAspect="1"/>
            </p:cNvPicPr>
            <p:nvPr/>
          </p:nvPicPr>
          <p:blipFill>
            <a:blip r:embed="rId4"/>
            <a:stretch>
              <a:fillRect/>
            </a:stretch>
          </p:blipFill>
          <p:spPr>
            <a:xfrm>
              <a:off x="7567771" y="840651"/>
              <a:ext cx="4889392" cy="4889392"/>
            </a:xfrm>
            <a:prstGeom prst="rect">
              <a:avLst/>
            </a:prstGeom>
          </p:spPr>
        </p:pic>
        <p:sp>
          <p:nvSpPr>
            <p:cNvPr id="61" name="TextBox 60"/>
            <p:cNvSpPr txBox="1"/>
            <p:nvPr/>
          </p:nvSpPr>
          <p:spPr>
            <a:xfrm>
              <a:off x="9239486"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Sub-second billing</a:t>
              </a:r>
            </a:p>
          </p:txBody>
        </p:sp>
      </p:grpSp>
      <p:grpSp>
        <p:nvGrpSpPr>
          <p:cNvPr id="202" name="Group 201"/>
          <p:cNvGrpSpPr/>
          <p:nvPr/>
        </p:nvGrpSpPr>
        <p:grpSpPr>
          <a:xfrm>
            <a:off x="842613" y="795046"/>
            <a:ext cx="2611289" cy="5695143"/>
            <a:chOff x="825302" y="779528"/>
            <a:chExt cx="2560320" cy="5583980"/>
          </a:xfrm>
        </p:grpSpPr>
        <p:sp>
          <p:nvSpPr>
            <p:cNvPr id="60" name="TextBox 59"/>
            <p:cNvSpPr txBox="1"/>
            <p:nvPr/>
          </p:nvSpPr>
          <p:spPr>
            <a:xfrm>
              <a:off x="1300172" y="5446462"/>
              <a:ext cx="1828800" cy="917046"/>
            </a:xfrm>
            <a:prstGeom prst="rect">
              <a:avLst/>
            </a:prstGeom>
            <a:noFill/>
          </p:spPr>
          <p:txBody>
            <a:bodyPr wrap="square" lIns="93260" tIns="149217" rIns="186521" bIns="149217" rtlCol="0">
              <a:spAutoFit/>
            </a:bodyPr>
            <a:lstStyle/>
            <a:p>
              <a:pPr algn="ctr">
                <a:lnSpc>
                  <a:spcPct val="90000"/>
                </a:lnSpc>
                <a:spcAft>
                  <a:spcPts val="1224"/>
                </a:spcAft>
              </a:pPr>
              <a:r>
                <a:rPr lang="en-US" sz="2244" dirty="0">
                  <a:solidFill>
                    <a:schemeClr val="tx2"/>
                  </a:solidFill>
                  <a:latin typeface="+mj-lt"/>
                  <a:cs typeface="Segoe UI"/>
                </a:rPr>
                <a:t>Abstraction of servers</a:t>
              </a:r>
            </a:p>
          </p:txBody>
        </p:sp>
        <p:grpSp>
          <p:nvGrpSpPr>
            <p:cNvPr id="196" name="Group 195"/>
            <p:cNvGrpSpPr/>
            <p:nvPr/>
          </p:nvGrpSpPr>
          <p:grpSpPr>
            <a:xfrm>
              <a:off x="1300172" y="3826400"/>
              <a:ext cx="1582606" cy="1005115"/>
              <a:chOff x="1217613" y="3254375"/>
              <a:chExt cx="2514600" cy="1597026"/>
            </a:xfrm>
          </p:grpSpPr>
          <p:sp>
            <p:nvSpPr>
              <p:cNvPr id="68" name="Freeform 8"/>
              <p:cNvSpPr>
                <a:spLocks/>
              </p:cNvSpPr>
              <p:nvPr/>
            </p:nvSpPr>
            <p:spPr bwMode="auto">
              <a:xfrm>
                <a:off x="1217613" y="3751263"/>
                <a:ext cx="2514600" cy="701675"/>
              </a:xfrm>
              <a:custGeom>
                <a:avLst/>
                <a:gdLst>
                  <a:gd name="T0" fmla="*/ 1115 w 1132"/>
                  <a:gd name="T1" fmla="*/ 316 h 316"/>
                  <a:gd name="T2" fmla="*/ 1103 w 1132"/>
                  <a:gd name="T3" fmla="*/ 305 h 316"/>
                  <a:gd name="T4" fmla="*/ 1062 w 1132"/>
                  <a:gd name="T5" fmla="*/ 224 h 316"/>
                  <a:gd name="T6" fmla="*/ 679 w 1132"/>
                  <a:gd name="T7" fmla="*/ 57 h 316"/>
                  <a:gd name="T8" fmla="*/ 315 w 1132"/>
                  <a:gd name="T9" fmla="*/ 39 h 316"/>
                  <a:gd name="T10" fmla="*/ 37 w 1132"/>
                  <a:gd name="T11" fmla="*/ 98 h 316"/>
                  <a:gd name="T12" fmla="*/ 18 w 1132"/>
                  <a:gd name="T13" fmla="*/ 129 h 316"/>
                  <a:gd name="T14" fmla="*/ 3 w 1132"/>
                  <a:gd name="T15" fmla="*/ 133 h 316"/>
                  <a:gd name="T16" fmla="*/ 26 w 1132"/>
                  <a:gd name="T17" fmla="*/ 86 h 316"/>
                  <a:gd name="T18" fmla="*/ 682 w 1132"/>
                  <a:gd name="T19" fmla="*/ 41 h 316"/>
                  <a:gd name="T20" fmla="*/ 1075 w 1132"/>
                  <a:gd name="T21" fmla="*/ 213 h 316"/>
                  <a:gd name="T22" fmla="*/ 1115 w 1132"/>
                  <a:gd name="T23"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32" h="316">
                    <a:moveTo>
                      <a:pt x="1115" y="316"/>
                    </a:moveTo>
                    <a:cubicBezTo>
                      <a:pt x="1103" y="305"/>
                      <a:pt x="1103" y="305"/>
                      <a:pt x="1103" y="305"/>
                    </a:cubicBezTo>
                    <a:cubicBezTo>
                      <a:pt x="1110" y="298"/>
                      <a:pt x="1100" y="268"/>
                      <a:pt x="1062" y="224"/>
                    </a:cubicBezTo>
                    <a:cubicBezTo>
                      <a:pt x="988" y="137"/>
                      <a:pt x="790" y="82"/>
                      <a:pt x="679" y="57"/>
                    </a:cubicBezTo>
                    <a:cubicBezTo>
                      <a:pt x="593" y="37"/>
                      <a:pt x="454" y="30"/>
                      <a:pt x="315" y="39"/>
                    </a:cubicBezTo>
                    <a:cubicBezTo>
                      <a:pt x="175" y="47"/>
                      <a:pt x="68" y="70"/>
                      <a:pt x="37" y="98"/>
                    </a:cubicBezTo>
                    <a:cubicBezTo>
                      <a:pt x="20" y="113"/>
                      <a:pt x="17" y="124"/>
                      <a:pt x="18" y="129"/>
                    </a:cubicBezTo>
                    <a:cubicBezTo>
                      <a:pt x="3" y="133"/>
                      <a:pt x="3" y="133"/>
                      <a:pt x="3" y="133"/>
                    </a:cubicBezTo>
                    <a:cubicBezTo>
                      <a:pt x="0" y="124"/>
                      <a:pt x="1" y="109"/>
                      <a:pt x="26" y="86"/>
                    </a:cubicBezTo>
                    <a:cubicBezTo>
                      <a:pt x="101" y="18"/>
                      <a:pt x="498" y="0"/>
                      <a:pt x="682" y="41"/>
                    </a:cubicBezTo>
                    <a:cubicBezTo>
                      <a:pt x="796" y="66"/>
                      <a:pt x="997" y="123"/>
                      <a:pt x="1075" y="213"/>
                    </a:cubicBezTo>
                    <a:cubicBezTo>
                      <a:pt x="1115" y="261"/>
                      <a:pt x="1132" y="299"/>
                      <a:pt x="1115" y="31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Rectangle 9"/>
              <p:cNvSpPr>
                <a:spLocks noChangeArrowheads="1"/>
              </p:cNvSpPr>
              <p:nvPr/>
            </p:nvSpPr>
            <p:spPr bwMode="auto">
              <a:xfrm>
                <a:off x="1260475" y="3768725"/>
                <a:ext cx="942975"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0" name="Rectangle 10"/>
              <p:cNvSpPr>
                <a:spLocks noChangeArrowheads="1"/>
              </p:cNvSpPr>
              <p:nvPr/>
            </p:nvSpPr>
            <p:spPr bwMode="auto">
              <a:xfrm>
                <a:off x="1333500" y="3898900"/>
                <a:ext cx="796925" cy="8207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1" name="Rectangle 11"/>
              <p:cNvSpPr>
                <a:spLocks noChangeArrowheads="1"/>
              </p:cNvSpPr>
              <p:nvPr/>
            </p:nvSpPr>
            <p:spPr bwMode="auto">
              <a:xfrm>
                <a:off x="1368425" y="3940175"/>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2" name="Rectangle 12"/>
              <p:cNvSpPr>
                <a:spLocks noChangeArrowheads="1"/>
              </p:cNvSpPr>
              <p:nvPr/>
            </p:nvSpPr>
            <p:spPr bwMode="auto">
              <a:xfrm>
                <a:off x="139065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3" name="Rectangle 13"/>
              <p:cNvSpPr>
                <a:spLocks noChangeArrowheads="1"/>
              </p:cNvSpPr>
              <p:nvPr/>
            </p:nvSpPr>
            <p:spPr bwMode="auto">
              <a:xfrm>
                <a:off x="1422400"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4" name="Rectangle 14"/>
              <p:cNvSpPr>
                <a:spLocks noChangeArrowheads="1"/>
              </p:cNvSpPr>
              <p:nvPr/>
            </p:nvSpPr>
            <p:spPr bwMode="auto">
              <a:xfrm>
                <a:off x="1454150"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5" name="Rectangle 15"/>
              <p:cNvSpPr>
                <a:spLocks noChangeArrowheads="1"/>
              </p:cNvSpPr>
              <p:nvPr/>
            </p:nvSpPr>
            <p:spPr bwMode="auto">
              <a:xfrm>
                <a:off x="1484313"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6" name="Rectangle 16"/>
              <p:cNvSpPr>
                <a:spLocks noChangeArrowheads="1"/>
              </p:cNvSpPr>
              <p:nvPr/>
            </p:nvSpPr>
            <p:spPr bwMode="auto">
              <a:xfrm>
                <a:off x="1516063" y="396398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7" name="Rectangle 17"/>
              <p:cNvSpPr>
                <a:spLocks noChangeArrowheads="1"/>
              </p:cNvSpPr>
              <p:nvPr/>
            </p:nvSpPr>
            <p:spPr bwMode="auto">
              <a:xfrm>
                <a:off x="1546225" y="396398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8" name="Oval 18"/>
              <p:cNvSpPr>
                <a:spLocks noChangeArrowheads="1"/>
              </p:cNvSpPr>
              <p:nvPr/>
            </p:nvSpPr>
            <p:spPr bwMode="auto">
              <a:xfrm>
                <a:off x="2011363" y="3992563"/>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79" name="Rectangle 19"/>
              <p:cNvSpPr>
                <a:spLocks noChangeArrowheads="1"/>
              </p:cNvSpPr>
              <p:nvPr/>
            </p:nvSpPr>
            <p:spPr bwMode="auto">
              <a:xfrm>
                <a:off x="1368425" y="4119563"/>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0" name="Rectangle 20"/>
              <p:cNvSpPr>
                <a:spLocks noChangeArrowheads="1"/>
              </p:cNvSpPr>
              <p:nvPr/>
            </p:nvSpPr>
            <p:spPr bwMode="auto">
              <a:xfrm>
                <a:off x="139065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1" name="Rectangle 21"/>
              <p:cNvSpPr>
                <a:spLocks noChangeArrowheads="1"/>
              </p:cNvSpPr>
              <p:nvPr/>
            </p:nvSpPr>
            <p:spPr bwMode="auto">
              <a:xfrm>
                <a:off x="1422400"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2" name="Rectangle 22"/>
              <p:cNvSpPr>
                <a:spLocks noChangeArrowheads="1"/>
              </p:cNvSpPr>
              <p:nvPr/>
            </p:nvSpPr>
            <p:spPr bwMode="auto">
              <a:xfrm>
                <a:off x="1454150"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3" name="Rectangle 23"/>
              <p:cNvSpPr>
                <a:spLocks noChangeArrowheads="1"/>
              </p:cNvSpPr>
              <p:nvPr/>
            </p:nvSpPr>
            <p:spPr bwMode="auto">
              <a:xfrm>
                <a:off x="1484313"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4" name="Rectangle 24"/>
              <p:cNvSpPr>
                <a:spLocks noChangeArrowheads="1"/>
              </p:cNvSpPr>
              <p:nvPr/>
            </p:nvSpPr>
            <p:spPr bwMode="auto">
              <a:xfrm>
                <a:off x="1516063" y="4144963"/>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5" name="Rectangle 25"/>
              <p:cNvSpPr>
                <a:spLocks noChangeArrowheads="1"/>
              </p:cNvSpPr>
              <p:nvPr/>
            </p:nvSpPr>
            <p:spPr bwMode="auto">
              <a:xfrm>
                <a:off x="1546225" y="4144963"/>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6" name="Oval 26"/>
              <p:cNvSpPr>
                <a:spLocks noChangeArrowheads="1"/>
              </p:cNvSpPr>
              <p:nvPr/>
            </p:nvSpPr>
            <p:spPr bwMode="auto">
              <a:xfrm>
                <a:off x="2011363" y="417353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7" name="Rectangle 27"/>
              <p:cNvSpPr>
                <a:spLocks noChangeArrowheads="1"/>
              </p:cNvSpPr>
              <p:nvPr/>
            </p:nvSpPr>
            <p:spPr bwMode="auto">
              <a:xfrm>
                <a:off x="1368425" y="4300538"/>
                <a:ext cx="727075"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8" name="Rectangle 28"/>
              <p:cNvSpPr>
                <a:spLocks noChangeArrowheads="1"/>
              </p:cNvSpPr>
              <p:nvPr/>
            </p:nvSpPr>
            <p:spPr bwMode="auto">
              <a:xfrm>
                <a:off x="139065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89" name="Rectangle 29"/>
              <p:cNvSpPr>
                <a:spLocks noChangeArrowheads="1"/>
              </p:cNvSpPr>
              <p:nvPr/>
            </p:nvSpPr>
            <p:spPr bwMode="auto">
              <a:xfrm>
                <a:off x="1422400"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0" name="Rectangle 30"/>
              <p:cNvSpPr>
                <a:spLocks noChangeArrowheads="1"/>
              </p:cNvSpPr>
              <p:nvPr/>
            </p:nvSpPr>
            <p:spPr bwMode="auto">
              <a:xfrm>
                <a:off x="1454150"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1" name="Rectangle 31"/>
              <p:cNvSpPr>
                <a:spLocks noChangeArrowheads="1"/>
              </p:cNvSpPr>
              <p:nvPr/>
            </p:nvSpPr>
            <p:spPr bwMode="auto">
              <a:xfrm>
                <a:off x="1484313"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2" name="Rectangle 32"/>
              <p:cNvSpPr>
                <a:spLocks noChangeArrowheads="1"/>
              </p:cNvSpPr>
              <p:nvPr/>
            </p:nvSpPr>
            <p:spPr bwMode="auto">
              <a:xfrm>
                <a:off x="1516063" y="43243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3" name="Rectangle 33"/>
              <p:cNvSpPr>
                <a:spLocks noChangeArrowheads="1"/>
              </p:cNvSpPr>
              <p:nvPr/>
            </p:nvSpPr>
            <p:spPr bwMode="auto">
              <a:xfrm>
                <a:off x="1546225" y="43243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4" name="Oval 34"/>
              <p:cNvSpPr>
                <a:spLocks noChangeArrowheads="1"/>
              </p:cNvSpPr>
              <p:nvPr/>
            </p:nvSpPr>
            <p:spPr bwMode="auto">
              <a:xfrm>
                <a:off x="2011363" y="435292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5" name="Rectangle 35"/>
              <p:cNvSpPr>
                <a:spLocks noChangeArrowheads="1"/>
              </p:cNvSpPr>
              <p:nvPr/>
            </p:nvSpPr>
            <p:spPr bwMode="auto">
              <a:xfrm>
                <a:off x="1368425" y="4479925"/>
                <a:ext cx="727075"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6" name="Rectangle 36"/>
              <p:cNvSpPr>
                <a:spLocks noChangeArrowheads="1"/>
              </p:cNvSpPr>
              <p:nvPr/>
            </p:nvSpPr>
            <p:spPr bwMode="auto">
              <a:xfrm>
                <a:off x="139065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7" name="Rectangle 37"/>
              <p:cNvSpPr>
                <a:spLocks noChangeArrowheads="1"/>
              </p:cNvSpPr>
              <p:nvPr/>
            </p:nvSpPr>
            <p:spPr bwMode="auto">
              <a:xfrm>
                <a:off x="1422400"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8" name="Rectangle 38"/>
              <p:cNvSpPr>
                <a:spLocks noChangeArrowheads="1"/>
              </p:cNvSpPr>
              <p:nvPr/>
            </p:nvSpPr>
            <p:spPr bwMode="auto">
              <a:xfrm>
                <a:off x="1454150"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99" name="Rectangle 39"/>
              <p:cNvSpPr>
                <a:spLocks noChangeArrowheads="1"/>
              </p:cNvSpPr>
              <p:nvPr/>
            </p:nvSpPr>
            <p:spPr bwMode="auto">
              <a:xfrm>
                <a:off x="1484313"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0" name="Rectangle 40"/>
              <p:cNvSpPr>
                <a:spLocks noChangeArrowheads="1"/>
              </p:cNvSpPr>
              <p:nvPr/>
            </p:nvSpPr>
            <p:spPr bwMode="auto">
              <a:xfrm>
                <a:off x="1516063" y="45037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1" name="Rectangle 41"/>
              <p:cNvSpPr>
                <a:spLocks noChangeArrowheads="1"/>
              </p:cNvSpPr>
              <p:nvPr/>
            </p:nvSpPr>
            <p:spPr bwMode="auto">
              <a:xfrm>
                <a:off x="1546225" y="45037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2" name="Oval 42"/>
              <p:cNvSpPr>
                <a:spLocks noChangeArrowheads="1"/>
              </p:cNvSpPr>
              <p:nvPr/>
            </p:nvSpPr>
            <p:spPr bwMode="auto">
              <a:xfrm>
                <a:off x="2011363" y="453390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3" name="Rectangle 43"/>
              <p:cNvSpPr>
                <a:spLocks noChangeArrowheads="1"/>
              </p:cNvSpPr>
              <p:nvPr/>
            </p:nvSpPr>
            <p:spPr bwMode="auto">
              <a:xfrm>
                <a:off x="3070225" y="4008438"/>
                <a:ext cx="596900" cy="8429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4" name="Rectangle 44"/>
              <p:cNvSpPr>
                <a:spLocks noChangeArrowheads="1"/>
              </p:cNvSpPr>
              <p:nvPr/>
            </p:nvSpPr>
            <p:spPr bwMode="auto">
              <a:xfrm>
                <a:off x="3143250" y="4086225"/>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5" name="Rectangle 45"/>
              <p:cNvSpPr>
                <a:spLocks noChangeArrowheads="1"/>
              </p:cNvSpPr>
              <p:nvPr/>
            </p:nvSpPr>
            <p:spPr bwMode="auto">
              <a:xfrm>
                <a:off x="3178175" y="4125913"/>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6" name="Rectangle 46"/>
              <p:cNvSpPr>
                <a:spLocks noChangeArrowheads="1"/>
              </p:cNvSpPr>
              <p:nvPr/>
            </p:nvSpPr>
            <p:spPr bwMode="auto">
              <a:xfrm>
                <a:off x="320040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7" name="Rectangle 47"/>
              <p:cNvSpPr>
                <a:spLocks noChangeArrowheads="1"/>
              </p:cNvSpPr>
              <p:nvPr/>
            </p:nvSpPr>
            <p:spPr bwMode="auto">
              <a:xfrm>
                <a:off x="3232150"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8" name="Rectangle 48"/>
              <p:cNvSpPr>
                <a:spLocks noChangeArrowheads="1"/>
              </p:cNvSpPr>
              <p:nvPr/>
            </p:nvSpPr>
            <p:spPr bwMode="auto">
              <a:xfrm>
                <a:off x="3263900"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09" name="Rectangle 49"/>
              <p:cNvSpPr>
                <a:spLocks noChangeArrowheads="1"/>
              </p:cNvSpPr>
              <p:nvPr/>
            </p:nvSpPr>
            <p:spPr bwMode="auto">
              <a:xfrm>
                <a:off x="3294063"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0" name="Rectangle 50"/>
              <p:cNvSpPr>
                <a:spLocks noChangeArrowheads="1"/>
              </p:cNvSpPr>
              <p:nvPr/>
            </p:nvSpPr>
            <p:spPr bwMode="auto">
              <a:xfrm>
                <a:off x="3325813" y="41513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1" name="Rectangle 51"/>
              <p:cNvSpPr>
                <a:spLocks noChangeArrowheads="1"/>
              </p:cNvSpPr>
              <p:nvPr/>
            </p:nvSpPr>
            <p:spPr bwMode="auto">
              <a:xfrm>
                <a:off x="3355975" y="41513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2" name="Oval 52"/>
              <p:cNvSpPr>
                <a:spLocks noChangeArrowheads="1"/>
              </p:cNvSpPr>
              <p:nvPr/>
            </p:nvSpPr>
            <p:spPr bwMode="auto">
              <a:xfrm>
                <a:off x="3476625" y="4179888"/>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3" name="Rectangle 53"/>
              <p:cNvSpPr>
                <a:spLocks noChangeArrowheads="1"/>
              </p:cNvSpPr>
              <p:nvPr/>
            </p:nvSpPr>
            <p:spPr bwMode="auto">
              <a:xfrm>
                <a:off x="3178175" y="4306888"/>
                <a:ext cx="3810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4" name="Rectangle 54"/>
              <p:cNvSpPr>
                <a:spLocks noChangeArrowheads="1"/>
              </p:cNvSpPr>
              <p:nvPr/>
            </p:nvSpPr>
            <p:spPr bwMode="auto">
              <a:xfrm>
                <a:off x="320040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5" name="Rectangle 55"/>
              <p:cNvSpPr>
                <a:spLocks noChangeArrowheads="1"/>
              </p:cNvSpPr>
              <p:nvPr/>
            </p:nvSpPr>
            <p:spPr bwMode="auto">
              <a:xfrm>
                <a:off x="3232150"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6" name="Rectangle 56"/>
              <p:cNvSpPr>
                <a:spLocks noChangeArrowheads="1"/>
              </p:cNvSpPr>
              <p:nvPr/>
            </p:nvSpPr>
            <p:spPr bwMode="auto">
              <a:xfrm>
                <a:off x="3263900"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7" name="Rectangle 57"/>
              <p:cNvSpPr>
                <a:spLocks noChangeArrowheads="1"/>
              </p:cNvSpPr>
              <p:nvPr/>
            </p:nvSpPr>
            <p:spPr bwMode="auto">
              <a:xfrm>
                <a:off x="3294063"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8" name="Rectangle 58"/>
              <p:cNvSpPr>
                <a:spLocks noChangeArrowheads="1"/>
              </p:cNvSpPr>
              <p:nvPr/>
            </p:nvSpPr>
            <p:spPr bwMode="auto">
              <a:xfrm>
                <a:off x="3325813" y="43307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19" name="Rectangle 59"/>
              <p:cNvSpPr>
                <a:spLocks noChangeArrowheads="1"/>
              </p:cNvSpPr>
              <p:nvPr/>
            </p:nvSpPr>
            <p:spPr bwMode="auto">
              <a:xfrm>
                <a:off x="3355975" y="43307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0" name="Oval 60"/>
              <p:cNvSpPr>
                <a:spLocks noChangeArrowheads="1"/>
              </p:cNvSpPr>
              <p:nvPr/>
            </p:nvSpPr>
            <p:spPr bwMode="auto">
              <a:xfrm>
                <a:off x="3476625" y="4359275"/>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1" name="Rectangle 61"/>
              <p:cNvSpPr>
                <a:spLocks noChangeArrowheads="1"/>
              </p:cNvSpPr>
              <p:nvPr/>
            </p:nvSpPr>
            <p:spPr bwMode="auto">
              <a:xfrm>
                <a:off x="3178175" y="4486275"/>
                <a:ext cx="3810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2" name="Rectangle 62"/>
              <p:cNvSpPr>
                <a:spLocks noChangeArrowheads="1"/>
              </p:cNvSpPr>
              <p:nvPr/>
            </p:nvSpPr>
            <p:spPr bwMode="auto">
              <a:xfrm>
                <a:off x="320040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3" name="Rectangle 63"/>
              <p:cNvSpPr>
                <a:spLocks noChangeArrowheads="1"/>
              </p:cNvSpPr>
              <p:nvPr/>
            </p:nvSpPr>
            <p:spPr bwMode="auto">
              <a:xfrm>
                <a:off x="3232150"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4" name="Rectangle 64"/>
              <p:cNvSpPr>
                <a:spLocks noChangeArrowheads="1"/>
              </p:cNvSpPr>
              <p:nvPr/>
            </p:nvSpPr>
            <p:spPr bwMode="auto">
              <a:xfrm>
                <a:off x="3263900"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5" name="Rectangle 65"/>
              <p:cNvSpPr>
                <a:spLocks noChangeArrowheads="1"/>
              </p:cNvSpPr>
              <p:nvPr/>
            </p:nvSpPr>
            <p:spPr bwMode="auto">
              <a:xfrm>
                <a:off x="3294063"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6" name="Rectangle 66"/>
              <p:cNvSpPr>
                <a:spLocks noChangeArrowheads="1"/>
              </p:cNvSpPr>
              <p:nvPr/>
            </p:nvSpPr>
            <p:spPr bwMode="auto">
              <a:xfrm>
                <a:off x="3325813" y="451167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7" name="Rectangle 67"/>
              <p:cNvSpPr>
                <a:spLocks noChangeArrowheads="1"/>
              </p:cNvSpPr>
              <p:nvPr/>
            </p:nvSpPr>
            <p:spPr bwMode="auto">
              <a:xfrm>
                <a:off x="3355975" y="451167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8" name="Oval 68"/>
              <p:cNvSpPr>
                <a:spLocks noChangeArrowheads="1"/>
              </p:cNvSpPr>
              <p:nvPr/>
            </p:nvSpPr>
            <p:spPr bwMode="auto">
              <a:xfrm>
                <a:off x="3476625" y="4540250"/>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29" name="Rectangle 69"/>
              <p:cNvSpPr>
                <a:spLocks noChangeArrowheads="1"/>
              </p:cNvSpPr>
              <p:nvPr/>
            </p:nvSpPr>
            <p:spPr bwMode="auto">
              <a:xfrm>
                <a:off x="2259013" y="3254375"/>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0" name="Rectangle 70"/>
              <p:cNvSpPr>
                <a:spLocks noChangeArrowheads="1"/>
              </p:cNvSpPr>
              <p:nvPr/>
            </p:nvSpPr>
            <p:spPr bwMode="auto">
              <a:xfrm>
                <a:off x="2330450" y="3332163"/>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1" name="Rectangle 71"/>
              <p:cNvSpPr>
                <a:spLocks noChangeArrowheads="1"/>
              </p:cNvSpPr>
              <p:nvPr/>
            </p:nvSpPr>
            <p:spPr bwMode="auto">
              <a:xfrm>
                <a:off x="2368550" y="3373438"/>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2" name="Rectangle 72"/>
              <p:cNvSpPr>
                <a:spLocks noChangeArrowheads="1"/>
              </p:cNvSpPr>
              <p:nvPr/>
            </p:nvSpPr>
            <p:spPr bwMode="auto">
              <a:xfrm>
                <a:off x="238760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3" name="Rectangle 73"/>
              <p:cNvSpPr>
                <a:spLocks noChangeArrowheads="1"/>
              </p:cNvSpPr>
              <p:nvPr/>
            </p:nvSpPr>
            <p:spPr bwMode="auto">
              <a:xfrm>
                <a:off x="2419350"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4" name="Rectangle 74"/>
              <p:cNvSpPr>
                <a:spLocks noChangeArrowheads="1"/>
              </p:cNvSpPr>
              <p:nvPr/>
            </p:nvSpPr>
            <p:spPr bwMode="auto">
              <a:xfrm>
                <a:off x="2451100" y="339725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5" name="Rectangle 75"/>
              <p:cNvSpPr>
                <a:spLocks noChangeArrowheads="1"/>
              </p:cNvSpPr>
              <p:nvPr/>
            </p:nvSpPr>
            <p:spPr bwMode="auto">
              <a:xfrm>
                <a:off x="248126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6" name="Rectangle 76"/>
              <p:cNvSpPr>
                <a:spLocks noChangeArrowheads="1"/>
              </p:cNvSpPr>
              <p:nvPr/>
            </p:nvSpPr>
            <p:spPr bwMode="auto">
              <a:xfrm>
                <a:off x="2513013"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7" name="Rectangle 77"/>
              <p:cNvSpPr>
                <a:spLocks noChangeArrowheads="1"/>
              </p:cNvSpPr>
              <p:nvPr/>
            </p:nvSpPr>
            <p:spPr bwMode="auto">
              <a:xfrm>
                <a:off x="2543175" y="339725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8" name="Oval 78"/>
              <p:cNvSpPr>
                <a:spLocks noChangeArrowheads="1"/>
              </p:cNvSpPr>
              <p:nvPr/>
            </p:nvSpPr>
            <p:spPr bwMode="auto">
              <a:xfrm>
                <a:off x="2832100" y="342582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39" name="Rectangle 79"/>
              <p:cNvSpPr>
                <a:spLocks noChangeArrowheads="1"/>
              </p:cNvSpPr>
              <p:nvPr/>
            </p:nvSpPr>
            <p:spPr bwMode="auto">
              <a:xfrm>
                <a:off x="2368550" y="355282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0" name="Rectangle 80"/>
              <p:cNvSpPr>
                <a:spLocks noChangeArrowheads="1"/>
              </p:cNvSpPr>
              <p:nvPr/>
            </p:nvSpPr>
            <p:spPr bwMode="auto">
              <a:xfrm>
                <a:off x="238760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1" name="Rectangle 81"/>
              <p:cNvSpPr>
                <a:spLocks noChangeArrowheads="1"/>
              </p:cNvSpPr>
              <p:nvPr/>
            </p:nvSpPr>
            <p:spPr bwMode="auto">
              <a:xfrm>
                <a:off x="2419350"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2" name="Rectangle 82"/>
              <p:cNvSpPr>
                <a:spLocks noChangeArrowheads="1"/>
              </p:cNvSpPr>
              <p:nvPr/>
            </p:nvSpPr>
            <p:spPr bwMode="auto">
              <a:xfrm>
                <a:off x="2451100" y="3576638"/>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3" name="Rectangle 83"/>
              <p:cNvSpPr>
                <a:spLocks noChangeArrowheads="1"/>
              </p:cNvSpPr>
              <p:nvPr/>
            </p:nvSpPr>
            <p:spPr bwMode="auto">
              <a:xfrm>
                <a:off x="248126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4" name="Rectangle 84"/>
              <p:cNvSpPr>
                <a:spLocks noChangeArrowheads="1"/>
              </p:cNvSpPr>
              <p:nvPr/>
            </p:nvSpPr>
            <p:spPr bwMode="auto">
              <a:xfrm>
                <a:off x="2513013"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5" name="Rectangle 85"/>
              <p:cNvSpPr>
                <a:spLocks noChangeArrowheads="1"/>
              </p:cNvSpPr>
              <p:nvPr/>
            </p:nvSpPr>
            <p:spPr bwMode="auto">
              <a:xfrm>
                <a:off x="2543175" y="3576638"/>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6" name="Oval 86"/>
              <p:cNvSpPr>
                <a:spLocks noChangeArrowheads="1"/>
              </p:cNvSpPr>
              <p:nvPr/>
            </p:nvSpPr>
            <p:spPr bwMode="auto">
              <a:xfrm>
                <a:off x="2832100" y="360680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7" name="Rectangle 87"/>
              <p:cNvSpPr>
                <a:spLocks noChangeArrowheads="1"/>
              </p:cNvSpPr>
              <p:nvPr/>
            </p:nvSpPr>
            <p:spPr bwMode="auto">
              <a:xfrm>
                <a:off x="2368550" y="3732213"/>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8" name="Rectangle 88"/>
              <p:cNvSpPr>
                <a:spLocks noChangeArrowheads="1"/>
              </p:cNvSpPr>
              <p:nvPr/>
            </p:nvSpPr>
            <p:spPr bwMode="auto">
              <a:xfrm>
                <a:off x="238760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49" name="Rectangle 89"/>
              <p:cNvSpPr>
                <a:spLocks noChangeArrowheads="1"/>
              </p:cNvSpPr>
              <p:nvPr/>
            </p:nvSpPr>
            <p:spPr bwMode="auto">
              <a:xfrm>
                <a:off x="2419350"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0" name="Rectangle 90"/>
              <p:cNvSpPr>
                <a:spLocks noChangeArrowheads="1"/>
              </p:cNvSpPr>
              <p:nvPr/>
            </p:nvSpPr>
            <p:spPr bwMode="auto">
              <a:xfrm>
                <a:off x="2451100" y="375761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1" name="Rectangle 91"/>
              <p:cNvSpPr>
                <a:spLocks noChangeArrowheads="1"/>
              </p:cNvSpPr>
              <p:nvPr/>
            </p:nvSpPr>
            <p:spPr bwMode="auto">
              <a:xfrm>
                <a:off x="248126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2" name="Rectangle 92"/>
              <p:cNvSpPr>
                <a:spLocks noChangeArrowheads="1"/>
              </p:cNvSpPr>
              <p:nvPr/>
            </p:nvSpPr>
            <p:spPr bwMode="auto">
              <a:xfrm>
                <a:off x="2513013"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3" name="Rectangle 93"/>
              <p:cNvSpPr>
                <a:spLocks noChangeArrowheads="1"/>
              </p:cNvSpPr>
              <p:nvPr/>
            </p:nvSpPr>
            <p:spPr bwMode="auto">
              <a:xfrm>
                <a:off x="2543175" y="375761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4" name="Oval 94"/>
              <p:cNvSpPr>
                <a:spLocks noChangeArrowheads="1"/>
              </p:cNvSpPr>
              <p:nvPr/>
            </p:nvSpPr>
            <p:spPr bwMode="auto">
              <a:xfrm>
                <a:off x="2832100" y="3786188"/>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5" name="Rectangle 95"/>
              <p:cNvSpPr>
                <a:spLocks noChangeArrowheads="1"/>
              </p:cNvSpPr>
              <p:nvPr/>
            </p:nvSpPr>
            <p:spPr bwMode="auto">
              <a:xfrm>
                <a:off x="2368550" y="391318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6" name="Rectangle 96"/>
              <p:cNvSpPr>
                <a:spLocks noChangeArrowheads="1"/>
              </p:cNvSpPr>
              <p:nvPr/>
            </p:nvSpPr>
            <p:spPr bwMode="auto">
              <a:xfrm>
                <a:off x="238760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7" name="Rectangle 97"/>
              <p:cNvSpPr>
                <a:spLocks noChangeArrowheads="1"/>
              </p:cNvSpPr>
              <p:nvPr/>
            </p:nvSpPr>
            <p:spPr bwMode="auto">
              <a:xfrm>
                <a:off x="2419350"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8" name="Rectangle 98"/>
              <p:cNvSpPr>
                <a:spLocks noChangeArrowheads="1"/>
              </p:cNvSpPr>
              <p:nvPr/>
            </p:nvSpPr>
            <p:spPr bwMode="auto">
              <a:xfrm>
                <a:off x="2451100" y="393700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59" name="Rectangle 99"/>
              <p:cNvSpPr>
                <a:spLocks noChangeArrowheads="1"/>
              </p:cNvSpPr>
              <p:nvPr/>
            </p:nvSpPr>
            <p:spPr bwMode="auto">
              <a:xfrm>
                <a:off x="248126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0" name="Rectangle 100"/>
              <p:cNvSpPr>
                <a:spLocks noChangeArrowheads="1"/>
              </p:cNvSpPr>
              <p:nvPr/>
            </p:nvSpPr>
            <p:spPr bwMode="auto">
              <a:xfrm>
                <a:off x="2513013"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1" name="Rectangle 101"/>
              <p:cNvSpPr>
                <a:spLocks noChangeArrowheads="1"/>
              </p:cNvSpPr>
              <p:nvPr/>
            </p:nvSpPr>
            <p:spPr bwMode="auto">
              <a:xfrm>
                <a:off x="2543175" y="393700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2" name="Oval 102"/>
              <p:cNvSpPr>
                <a:spLocks noChangeArrowheads="1"/>
              </p:cNvSpPr>
              <p:nvPr/>
            </p:nvSpPr>
            <p:spPr bwMode="auto">
              <a:xfrm>
                <a:off x="2832100" y="396557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3" name="Rectangle 103"/>
              <p:cNvSpPr>
                <a:spLocks noChangeArrowheads="1"/>
              </p:cNvSpPr>
              <p:nvPr/>
            </p:nvSpPr>
            <p:spPr bwMode="auto">
              <a:xfrm>
                <a:off x="2368550" y="4092575"/>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4" name="Rectangle 104"/>
              <p:cNvSpPr>
                <a:spLocks noChangeArrowheads="1"/>
              </p:cNvSpPr>
              <p:nvPr/>
            </p:nvSpPr>
            <p:spPr bwMode="auto">
              <a:xfrm>
                <a:off x="238760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5" name="Rectangle 105"/>
              <p:cNvSpPr>
                <a:spLocks noChangeArrowheads="1"/>
              </p:cNvSpPr>
              <p:nvPr/>
            </p:nvSpPr>
            <p:spPr bwMode="auto">
              <a:xfrm>
                <a:off x="2419350"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6" name="Rectangle 106"/>
              <p:cNvSpPr>
                <a:spLocks noChangeArrowheads="1"/>
              </p:cNvSpPr>
              <p:nvPr/>
            </p:nvSpPr>
            <p:spPr bwMode="auto">
              <a:xfrm>
                <a:off x="2451100" y="411797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7" name="Rectangle 107"/>
              <p:cNvSpPr>
                <a:spLocks noChangeArrowheads="1"/>
              </p:cNvSpPr>
              <p:nvPr/>
            </p:nvSpPr>
            <p:spPr bwMode="auto">
              <a:xfrm>
                <a:off x="248126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8" name="Rectangle 108"/>
              <p:cNvSpPr>
                <a:spLocks noChangeArrowheads="1"/>
              </p:cNvSpPr>
              <p:nvPr/>
            </p:nvSpPr>
            <p:spPr bwMode="auto">
              <a:xfrm>
                <a:off x="2513013"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69" name="Rectangle 109"/>
              <p:cNvSpPr>
                <a:spLocks noChangeArrowheads="1"/>
              </p:cNvSpPr>
              <p:nvPr/>
            </p:nvSpPr>
            <p:spPr bwMode="auto">
              <a:xfrm>
                <a:off x="2543175" y="411797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0" name="Oval 110"/>
              <p:cNvSpPr>
                <a:spLocks noChangeArrowheads="1"/>
              </p:cNvSpPr>
              <p:nvPr/>
            </p:nvSpPr>
            <p:spPr bwMode="auto">
              <a:xfrm>
                <a:off x="2832100" y="414655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1" name="Rectangle 111"/>
              <p:cNvSpPr>
                <a:spLocks noChangeArrowheads="1"/>
              </p:cNvSpPr>
              <p:nvPr/>
            </p:nvSpPr>
            <p:spPr bwMode="auto">
              <a:xfrm>
                <a:off x="2368550" y="4273550"/>
                <a:ext cx="546100"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2" name="Rectangle 112"/>
              <p:cNvSpPr>
                <a:spLocks noChangeArrowheads="1"/>
              </p:cNvSpPr>
              <p:nvPr/>
            </p:nvSpPr>
            <p:spPr bwMode="auto">
              <a:xfrm>
                <a:off x="238760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3" name="Rectangle 113"/>
              <p:cNvSpPr>
                <a:spLocks noChangeArrowheads="1"/>
              </p:cNvSpPr>
              <p:nvPr/>
            </p:nvSpPr>
            <p:spPr bwMode="auto">
              <a:xfrm>
                <a:off x="2419350"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4" name="Rectangle 114"/>
              <p:cNvSpPr>
                <a:spLocks noChangeArrowheads="1"/>
              </p:cNvSpPr>
              <p:nvPr/>
            </p:nvSpPr>
            <p:spPr bwMode="auto">
              <a:xfrm>
                <a:off x="2451100" y="4297363"/>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5" name="Rectangle 115"/>
              <p:cNvSpPr>
                <a:spLocks noChangeArrowheads="1"/>
              </p:cNvSpPr>
              <p:nvPr/>
            </p:nvSpPr>
            <p:spPr bwMode="auto">
              <a:xfrm>
                <a:off x="248126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6" name="Rectangle 116"/>
              <p:cNvSpPr>
                <a:spLocks noChangeArrowheads="1"/>
              </p:cNvSpPr>
              <p:nvPr/>
            </p:nvSpPr>
            <p:spPr bwMode="auto">
              <a:xfrm>
                <a:off x="2513013"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7" name="Rectangle 117"/>
              <p:cNvSpPr>
                <a:spLocks noChangeArrowheads="1"/>
              </p:cNvSpPr>
              <p:nvPr/>
            </p:nvSpPr>
            <p:spPr bwMode="auto">
              <a:xfrm>
                <a:off x="2543175" y="4297363"/>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8" name="Oval 118"/>
              <p:cNvSpPr>
                <a:spLocks noChangeArrowheads="1"/>
              </p:cNvSpPr>
              <p:nvPr/>
            </p:nvSpPr>
            <p:spPr bwMode="auto">
              <a:xfrm>
                <a:off x="2832100" y="4325938"/>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79" name="Rectangle 119"/>
              <p:cNvSpPr>
                <a:spLocks noChangeArrowheads="1"/>
              </p:cNvSpPr>
              <p:nvPr/>
            </p:nvSpPr>
            <p:spPr bwMode="auto">
              <a:xfrm>
                <a:off x="2368550" y="4452938"/>
                <a:ext cx="546100"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0" name="Rectangle 120"/>
              <p:cNvSpPr>
                <a:spLocks noChangeArrowheads="1"/>
              </p:cNvSpPr>
              <p:nvPr/>
            </p:nvSpPr>
            <p:spPr bwMode="auto">
              <a:xfrm>
                <a:off x="238760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1" name="Rectangle 121"/>
              <p:cNvSpPr>
                <a:spLocks noChangeArrowheads="1"/>
              </p:cNvSpPr>
              <p:nvPr/>
            </p:nvSpPr>
            <p:spPr bwMode="auto">
              <a:xfrm>
                <a:off x="2419350"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2" name="Rectangle 122"/>
              <p:cNvSpPr>
                <a:spLocks noChangeArrowheads="1"/>
              </p:cNvSpPr>
              <p:nvPr/>
            </p:nvSpPr>
            <p:spPr bwMode="auto">
              <a:xfrm>
                <a:off x="2451100" y="4478338"/>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3" name="Rectangle 123"/>
              <p:cNvSpPr>
                <a:spLocks noChangeArrowheads="1"/>
              </p:cNvSpPr>
              <p:nvPr/>
            </p:nvSpPr>
            <p:spPr bwMode="auto">
              <a:xfrm>
                <a:off x="248126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4" name="Rectangle 124"/>
              <p:cNvSpPr>
                <a:spLocks noChangeArrowheads="1"/>
              </p:cNvSpPr>
              <p:nvPr/>
            </p:nvSpPr>
            <p:spPr bwMode="auto">
              <a:xfrm>
                <a:off x="2513013"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5" name="Rectangle 125"/>
              <p:cNvSpPr>
                <a:spLocks noChangeArrowheads="1"/>
              </p:cNvSpPr>
              <p:nvPr/>
            </p:nvSpPr>
            <p:spPr bwMode="auto">
              <a:xfrm>
                <a:off x="2543175" y="4478338"/>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6" name="Oval 126"/>
              <p:cNvSpPr>
                <a:spLocks noChangeArrowheads="1"/>
              </p:cNvSpPr>
              <p:nvPr/>
            </p:nvSpPr>
            <p:spPr bwMode="auto">
              <a:xfrm>
                <a:off x="2832100" y="4506913"/>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8" name="Freeform 128"/>
              <p:cNvSpPr>
                <a:spLocks/>
              </p:cNvSpPr>
              <p:nvPr/>
            </p:nvSpPr>
            <p:spPr bwMode="auto">
              <a:xfrm>
                <a:off x="1223963" y="4037013"/>
                <a:ext cx="193675" cy="71438"/>
              </a:xfrm>
              <a:custGeom>
                <a:avLst/>
                <a:gdLst>
                  <a:gd name="T0" fmla="*/ 87 w 87"/>
                  <a:gd name="T1" fmla="*/ 32 h 32"/>
                  <a:gd name="T2" fmla="*/ 0 w 87"/>
                  <a:gd name="T3" fmla="*/ 4 h 32"/>
                  <a:gd name="T4" fmla="*/ 15 w 87"/>
                  <a:gd name="T5" fmla="*/ 0 h 32"/>
                  <a:gd name="T6" fmla="*/ 87 w 87"/>
                  <a:gd name="T7" fmla="*/ 16 h 32"/>
                  <a:gd name="T8" fmla="*/ 87 w 87"/>
                  <a:gd name="T9" fmla="*/ 32 h 32"/>
                </a:gdLst>
                <a:ahLst/>
                <a:cxnLst>
                  <a:cxn ang="0">
                    <a:pos x="T0" y="T1"/>
                  </a:cxn>
                  <a:cxn ang="0">
                    <a:pos x="T2" y="T3"/>
                  </a:cxn>
                  <a:cxn ang="0">
                    <a:pos x="T4" y="T5"/>
                  </a:cxn>
                  <a:cxn ang="0">
                    <a:pos x="T6" y="T7"/>
                  </a:cxn>
                  <a:cxn ang="0">
                    <a:pos x="T8" y="T9"/>
                  </a:cxn>
                </a:cxnLst>
                <a:rect l="0" t="0" r="r" b="b"/>
                <a:pathLst>
                  <a:path w="87" h="32">
                    <a:moveTo>
                      <a:pt x="87" y="32"/>
                    </a:moveTo>
                    <a:cubicBezTo>
                      <a:pt x="39" y="31"/>
                      <a:pt x="5" y="26"/>
                      <a:pt x="0" y="4"/>
                    </a:cubicBezTo>
                    <a:cubicBezTo>
                      <a:pt x="15" y="0"/>
                      <a:pt x="15" y="0"/>
                      <a:pt x="15" y="0"/>
                    </a:cubicBezTo>
                    <a:cubicBezTo>
                      <a:pt x="19" y="15"/>
                      <a:pt x="71" y="16"/>
                      <a:pt x="87" y="16"/>
                    </a:cubicBezTo>
                    <a:lnTo>
                      <a:pt x="87" y="3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3" name="Freeform 133"/>
              <p:cNvSpPr>
                <a:spLocks/>
              </p:cNvSpPr>
              <p:nvPr/>
            </p:nvSpPr>
            <p:spPr bwMode="auto">
              <a:xfrm>
                <a:off x="1516063" y="4059238"/>
                <a:ext cx="2178050" cy="420688"/>
              </a:xfrm>
              <a:custGeom>
                <a:avLst/>
                <a:gdLst>
                  <a:gd name="T0" fmla="*/ 944 w 981"/>
                  <a:gd name="T1" fmla="*/ 189 h 189"/>
                  <a:gd name="T2" fmla="*/ 825 w 981"/>
                  <a:gd name="T3" fmla="*/ 157 h 189"/>
                  <a:gd name="T4" fmla="*/ 446 w 981"/>
                  <a:gd name="T5" fmla="*/ 48 h 189"/>
                  <a:gd name="T6" fmla="*/ 42 w 981"/>
                  <a:gd name="T7" fmla="*/ 21 h 189"/>
                  <a:gd name="T8" fmla="*/ 0 w 981"/>
                  <a:gd name="T9" fmla="*/ 22 h 189"/>
                  <a:gd name="T10" fmla="*/ 0 w 981"/>
                  <a:gd name="T11" fmla="*/ 6 h 189"/>
                  <a:gd name="T12" fmla="*/ 41 w 981"/>
                  <a:gd name="T13" fmla="*/ 5 h 189"/>
                  <a:gd name="T14" fmla="*/ 450 w 981"/>
                  <a:gd name="T15" fmla="*/ 33 h 189"/>
                  <a:gd name="T16" fmla="*/ 831 w 981"/>
                  <a:gd name="T17" fmla="*/ 142 h 189"/>
                  <a:gd name="T18" fmla="*/ 969 w 981"/>
                  <a:gd name="T19" fmla="*/ 166 h 189"/>
                  <a:gd name="T20" fmla="*/ 981 w 981"/>
                  <a:gd name="T21" fmla="*/ 176 h 189"/>
                  <a:gd name="T22" fmla="*/ 944 w 981"/>
                  <a:gd name="T23"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1" h="189">
                    <a:moveTo>
                      <a:pt x="944" y="189"/>
                    </a:moveTo>
                    <a:cubicBezTo>
                      <a:pt x="919" y="189"/>
                      <a:pt x="882" y="176"/>
                      <a:pt x="825" y="157"/>
                    </a:cubicBezTo>
                    <a:cubicBezTo>
                      <a:pt x="746" y="129"/>
                      <a:pt x="626" y="88"/>
                      <a:pt x="446" y="48"/>
                    </a:cubicBezTo>
                    <a:cubicBezTo>
                      <a:pt x="296" y="16"/>
                      <a:pt x="149" y="19"/>
                      <a:pt x="42" y="21"/>
                    </a:cubicBezTo>
                    <a:cubicBezTo>
                      <a:pt x="27" y="22"/>
                      <a:pt x="13" y="22"/>
                      <a:pt x="0" y="22"/>
                    </a:cubicBezTo>
                    <a:cubicBezTo>
                      <a:pt x="0" y="6"/>
                      <a:pt x="0" y="6"/>
                      <a:pt x="0" y="6"/>
                    </a:cubicBezTo>
                    <a:cubicBezTo>
                      <a:pt x="13" y="6"/>
                      <a:pt x="27" y="6"/>
                      <a:pt x="41" y="5"/>
                    </a:cubicBezTo>
                    <a:cubicBezTo>
                      <a:pt x="149" y="3"/>
                      <a:pt x="298" y="0"/>
                      <a:pt x="450" y="33"/>
                    </a:cubicBezTo>
                    <a:cubicBezTo>
                      <a:pt x="631" y="72"/>
                      <a:pt x="751" y="114"/>
                      <a:pt x="831" y="142"/>
                    </a:cubicBezTo>
                    <a:cubicBezTo>
                      <a:pt x="910" y="169"/>
                      <a:pt x="954" y="184"/>
                      <a:pt x="969" y="166"/>
                    </a:cubicBezTo>
                    <a:cubicBezTo>
                      <a:pt x="981" y="176"/>
                      <a:pt x="981" y="176"/>
                      <a:pt x="981" y="176"/>
                    </a:cubicBezTo>
                    <a:cubicBezTo>
                      <a:pt x="973" y="186"/>
                      <a:pt x="959" y="189"/>
                      <a:pt x="944" y="18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grpSp>
          <p:nvGrpSpPr>
            <p:cNvPr id="200" name="Group 199"/>
            <p:cNvGrpSpPr/>
            <p:nvPr/>
          </p:nvGrpSpPr>
          <p:grpSpPr>
            <a:xfrm>
              <a:off x="1579890" y="3222762"/>
              <a:ext cx="1171619" cy="360361"/>
              <a:chOff x="1268527" y="2790747"/>
              <a:chExt cx="1047750" cy="322262"/>
            </a:xfrm>
          </p:grpSpPr>
          <p:sp>
            <p:nvSpPr>
              <p:cNvPr id="197" name="Freeform 5"/>
              <p:cNvSpPr>
                <a:spLocks/>
              </p:cNvSpPr>
              <p:nvPr/>
            </p:nvSpPr>
            <p:spPr bwMode="auto">
              <a:xfrm>
                <a:off x="1268527" y="2897109"/>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8" name="Freeform 6"/>
              <p:cNvSpPr>
                <a:spLocks/>
              </p:cNvSpPr>
              <p:nvPr/>
            </p:nvSpPr>
            <p:spPr bwMode="auto">
              <a:xfrm>
                <a:off x="1268527" y="3003472"/>
                <a:ext cx="1047750" cy="109537"/>
              </a:xfrm>
              <a:custGeom>
                <a:avLst/>
                <a:gdLst>
                  <a:gd name="T0" fmla="*/ 471 w 471"/>
                  <a:gd name="T1" fmla="*/ 49 h 49"/>
                  <a:gd name="T2" fmla="*/ 418 w 471"/>
                  <a:gd name="T3" fmla="*/ 36 h 49"/>
                  <a:gd name="T4" fmla="*/ 377 w 471"/>
                  <a:gd name="T5" fmla="*/ 25 h 49"/>
                  <a:gd name="T6" fmla="*/ 335 w 471"/>
                  <a:gd name="T7" fmla="*/ 36 h 49"/>
                  <a:gd name="T8" fmla="*/ 282 w 471"/>
                  <a:gd name="T9" fmla="*/ 49 h 49"/>
                  <a:gd name="T10" fmla="*/ 230 w 471"/>
                  <a:gd name="T11" fmla="*/ 36 h 49"/>
                  <a:gd name="T12" fmla="*/ 188 w 471"/>
                  <a:gd name="T13" fmla="*/ 25 h 49"/>
                  <a:gd name="T14" fmla="*/ 147 w 471"/>
                  <a:gd name="T15" fmla="*/ 36 h 49"/>
                  <a:gd name="T16" fmla="*/ 94 w 471"/>
                  <a:gd name="T17" fmla="*/ 49 h 49"/>
                  <a:gd name="T18" fmla="*/ 41 w 471"/>
                  <a:gd name="T19" fmla="*/ 36 h 49"/>
                  <a:gd name="T20" fmla="*/ 0 w 471"/>
                  <a:gd name="T21" fmla="*/ 25 h 49"/>
                  <a:gd name="T22" fmla="*/ 0 w 471"/>
                  <a:gd name="T23" fmla="*/ 0 h 49"/>
                  <a:gd name="T24" fmla="*/ 53 w 471"/>
                  <a:gd name="T25" fmla="*/ 13 h 49"/>
                  <a:gd name="T26" fmla="*/ 94 w 471"/>
                  <a:gd name="T27" fmla="*/ 24 h 49"/>
                  <a:gd name="T28" fmla="*/ 135 w 471"/>
                  <a:gd name="T29" fmla="*/ 13 h 49"/>
                  <a:gd name="T30" fmla="*/ 188 w 471"/>
                  <a:gd name="T31" fmla="*/ 0 h 49"/>
                  <a:gd name="T32" fmla="*/ 241 w 471"/>
                  <a:gd name="T33" fmla="*/ 13 h 49"/>
                  <a:gd name="T34" fmla="*/ 282 w 471"/>
                  <a:gd name="T35" fmla="*/ 24 h 49"/>
                  <a:gd name="T36" fmla="*/ 324 w 471"/>
                  <a:gd name="T37" fmla="*/ 13 h 49"/>
                  <a:gd name="T38" fmla="*/ 377 w 471"/>
                  <a:gd name="T39" fmla="*/ 0 h 49"/>
                  <a:gd name="T40" fmla="*/ 430 w 471"/>
                  <a:gd name="T41" fmla="*/ 13 h 49"/>
                  <a:gd name="T42" fmla="*/ 471 w 471"/>
                  <a:gd name="T43" fmla="*/ 24 h 49"/>
                  <a:gd name="T44" fmla="*/ 471 w 471"/>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49">
                    <a:moveTo>
                      <a:pt x="471" y="49"/>
                    </a:moveTo>
                    <a:cubicBezTo>
                      <a:pt x="444" y="49"/>
                      <a:pt x="430" y="42"/>
                      <a:pt x="418" y="36"/>
                    </a:cubicBezTo>
                    <a:cubicBezTo>
                      <a:pt x="407" y="30"/>
                      <a:pt x="397" y="25"/>
                      <a:pt x="377" y="25"/>
                    </a:cubicBezTo>
                    <a:cubicBezTo>
                      <a:pt x="356" y="25"/>
                      <a:pt x="347" y="30"/>
                      <a:pt x="335" y="36"/>
                    </a:cubicBezTo>
                    <a:cubicBezTo>
                      <a:pt x="323" y="42"/>
                      <a:pt x="309" y="49"/>
                      <a:pt x="282" y="49"/>
                    </a:cubicBezTo>
                    <a:cubicBezTo>
                      <a:pt x="256" y="49"/>
                      <a:pt x="242" y="42"/>
                      <a:pt x="230" y="36"/>
                    </a:cubicBezTo>
                    <a:cubicBezTo>
                      <a:pt x="218" y="30"/>
                      <a:pt x="209" y="25"/>
                      <a:pt x="188" y="25"/>
                    </a:cubicBezTo>
                    <a:cubicBezTo>
                      <a:pt x="168" y="25"/>
                      <a:pt x="158" y="30"/>
                      <a:pt x="147" y="36"/>
                    </a:cubicBezTo>
                    <a:cubicBezTo>
                      <a:pt x="135" y="42"/>
                      <a:pt x="121" y="49"/>
                      <a:pt x="94" y="49"/>
                    </a:cubicBezTo>
                    <a:cubicBezTo>
                      <a:pt x="67" y="49"/>
                      <a:pt x="54" y="42"/>
                      <a:pt x="41" y="36"/>
                    </a:cubicBezTo>
                    <a:cubicBezTo>
                      <a:pt x="30" y="30"/>
                      <a:pt x="20" y="25"/>
                      <a:pt x="0" y="25"/>
                    </a:cubicBezTo>
                    <a:cubicBezTo>
                      <a:pt x="0" y="0"/>
                      <a:pt x="0" y="0"/>
                      <a:pt x="0" y="0"/>
                    </a:cubicBezTo>
                    <a:cubicBezTo>
                      <a:pt x="27" y="0"/>
                      <a:pt x="40" y="7"/>
                      <a:pt x="53" y="13"/>
                    </a:cubicBezTo>
                    <a:cubicBezTo>
                      <a:pt x="64" y="19"/>
                      <a:pt x="74" y="24"/>
                      <a:pt x="94" y="24"/>
                    </a:cubicBezTo>
                    <a:cubicBezTo>
                      <a:pt x="115" y="24"/>
                      <a:pt x="124" y="19"/>
                      <a:pt x="135" y="13"/>
                    </a:cubicBezTo>
                    <a:cubicBezTo>
                      <a:pt x="148" y="7"/>
                      <a:pt x="162" y="0"/>
                      <a:pt x="188" y="0"/>
                    </a:cubicBezTo>
                    <a:cubicBezTo>
                      <a:pt x="215" y="0"/>
                      <a:pt x="229" y="7"/>
                      <a:pt x="241" y="13"/>
                    </a:cubicBezTo>
                    <a:cubicBezTo>
                      <a:pt x="252" y="19"/>
                      <a:pt x="262" y="24"/>
                      <a:pt x="282" y="24"/>
                    </a:cubicBezTo>
                    <a:cubicBezTo>
                      <a:pt x="303" y="24"/>
                      <a:pt x="313" y="19"/>
                      <a:pt x="324" y="13"/>
                    </a:cubicBezTo>
                    <a:cubicBezTo>
                      <a:pt x="336" y="7"/>
                      <a:pt x="350" y="0"/>
                      <a:pt x="377" y="0"/>
                    </a:cubicBezTo>
                    <a:cubicBezTo>
                      <a:pt x="403" y="0"/>
                      <a:pt x="417" y="7"/>
                      <a:pt x="430" y="13"/>
                    </a:cubicBezTo>
                    <a:cubicBezTo>
                      <a:pt x="441" y="19"/>
                      <a:pt x="450" y="24"/>
                      <a:pt x="471" y="24"/>
                    </a:cubicBezTo>
                    <a:lnTo>
                      <a:pt x="471" y="4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99" name="Freeform 7"/>
              <p:cNvSpPr>
                <a:spLocks/>
              </p:cNvSpPr>
              <p:nvPr/>
            </p:nvSpPr>
            <p:spPr bwMode="auto">
              <a:xfrm>
                <a:off x="1268527" y="2790747"/>
                <a:ext cx="1047750" cy="111125"/>
              </a:xfrm>
              <a:custGeom>
                <a:avLst/>
                <a:gdLst>
                  <a:gd name="T0" fmla="*/ 471 w 471"/>
                  <a:gd name="T1" fmla="*/ 50 h 50"/>
                  <a:gd name="T2" fmla="*/ 418 w 471"/>
                  <a:gd name="T3" fmla="*/ 36 h 50"/>
                  <a:gd name="T4" fmla="*/ 377 w 471"/>
                  <a:gd name="T5" fmla="*/ 26 h 50"/>
                  <a:gd name="T6" fmla="*/ 335 w 471"/>
                  <a:gd name="T7" fmla="*/ 36 h 50"/>
                  <a:gd name="T8" fmla="*/ 282 w 471"/>
                  <a:gd name="T9" fmla="*/ 50 h 50"/>
                  <a:gd name="T10" fmla="*/ 230 w 471"/>
                  <a:gd name="T11" fmla="*/ 36 h 50"/>
                  <a:gd name="T12" fmla="*/ 188 w 471"/>
                  <a:gd name="T13" fmla="*/ 26 h 50"/>
                  <a:gd name="T14" fmla="*/ 147 w 471"/>
                  <a:gd name="T15" fmla="*/ 36 h 50"/>
                  <a:gd name="T16" fmla="*/ 94 w 471"/>
                  <a:gd name="T17" fmla="*/ 50 h 50"/>
                  <a:gd name="T18" fmla="*/ 41 w 471"/>
                  <a:gd name="T19" fmla="*/ 36 h 50"/>
                  <a:gd name="T20" fmla="*/ 0 w 471"/>
                  <a:gd name="T21" fmla="*/ 26 h 50"/>
                  <a:gd name="T22" fmla="*/ 0 w 471"/>
                  <a:gd name="T23" fmla="*/ 0 h 50"/>
                  <a:gd name="T24" fmla="*/ 53 w 471"/>
                  <a:gd name="T25" fmla="*/ 14 h 50"/>
                  <a:gd name="T26" fmla="*/ 94 w 471"/>
                  <a:gd name="T27" fmla="*/ 24 h 50"/>
                  <a:gd name="T28" fmla="*/ 135 w 471"/>
                  <a:gd name="T29" fmla="*/ 14 h 50"/>
                  <a:gd name="T30" fmla="*/ 188 w 471"/>
                  <a:gd name="T31" fmla="*/ 0 h 50"/>
                  <a:gd name="T32" fmla="*/ 241 w 471"/>
                  <a:gd name="T33" fmla="*/ 14 h 50"/>
                  <a:gd name="T34" fmla="*/ 282 w 471"/>
                  <a:gd name="T35" fmla="*/ 24 h 50"/>
                  <a:gd name="T36" fmla="*/ 324 w 471"/>
                  <a:gd name="T37" fmla="*/ 14 h 50"/>
                  <a:gd name="T38" fmla="*/ 377 w 471"/>
                  <a:gd name="T39" fmla="*/ 0 h 50"/>
                  <a:gd name="T40" fmla="*/ 430 w 471"/>
                  <a:gd name="T41" fmla="*/ 14 h 50"/>
                  <a:gd name="T42" fmla="*/ 471 w 471"/>
                  <a:gd name="T43" fmla="*/ 24 h 50"/>
                  <a:gd name="T44" fmla="*/ 471 w 471"/>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1" h="50">
                    <a:moveTo>
                      <a:pt x="471" y="50"/>
                    </a:moveTo>
                    <a:cubicBezTo>
                      <a:pt x="444" y="50"/>
                      <a:pt x="430" y="43"/>
                      <a:pt x="418" y="36"/>
                    </a:cubicBezTo>
                    <a:cubicBezTo>
                      <a:pt x="407" y="31"/>
                      <a:pt x="397" y="26"/>
                      <a:pt x="377" y="26"/>
                    </a:cubicBezTo>
                    <a:cubicBezTo>
                      <a:pt x="356" y="26"/>
                      <a:pt x="347" y="31"/>
                      <a:pt x="335" y="36"/>
                    </a:cubicBezTo>
                    <a:cubicBezTo>
                      <a:pt x="323" y="43"/>
                      <a:pt x="309" y="50"/>
                      <a:pt x="282" y="50"/>
                    </a:cubicBezTo>
                    <a:cubicBezTo>
                      <a:pt x="256" y="50"/>
                      <a:pt x="242" y="43"/>
                      <a:pt x="230" y="36"/>
                    </a:cubicBezTo>
                    <a:cubicBezTo>
                      <a:pt x="218" y="31"/>
                      <a:pt x="209" y="26"/>
                      <a:pt x="188" y="26"/>
                    </a:cubicBezTo>
                    <a:cubicBezTo>
                      <a:pt x="168" y="26"/>
                      <a:pt x="158" y="31"/>
                      <a:pt x="147" y="36"/>
                    </a:cubicBezTo>
                    <a:cubicBezTo>
                      <a:pt x="135" y="43"/>
                      <a:pt x="121" y="50"/>
                      <a:pt x="94" y="50"/>
                    </a:cubicBezTo>
                    <a:cubicBezTo>
                      <a:pt x="67" y="50"/>
                      <a:pt x="54" y="43"/>
                      <a:pt x="41" y="36"/>
                    </a:cubicBezTo>
                    <a:cubicBezTo>
                      <a:pt x="30" y="31"/>
                      <a:pt x="20" y="26"/>
                      <a:pt x="0" y="26"/>
                    </a:cubicBezTo>
                    <a:cubicBezTo>
                      <a:pt x="0" y="0"/>
                      <a:pt x="0" y="0"/>
                      <a:pt x="0" y="0"/>
                    </a:cubicBezTo>
                    <a:cubicBezTo>
                      <a:pt x="27" y="0"/>
                      <a:pt x="40" y="7"/>
                      <a:pt x="53" y="14"/>
                    </a:cubicBezTo>
                    <a:cubicBezTo>
                      <a:pt x="64" y="19"/>
                      <a:pt x="74" y="24"/>
                      <a:pt x="94" y="24"/>
                    </a:cubicBezTo>
                    <a:cubicBezTo>
                      <a:pt x="115" y="24"/>
                      <a:pt x="124" y="19"/>
                      <a:pt x="135" y="14"/>
                    </a:cubicBezTo>
                    <a:cubicBezTo>
                      <a:pt x="148" y="7"/>
                      <a:pt x="162" y="0"/>
                      <a:pt x="188" y="0"/>
                    </a:cubicBezTo>
                    <a:cubicBezTo>
                      <a:pt x="215" y="0"/>
                      <a:pt x="229" y="7"/>
                      <a:pt x="241" y="14"/>
                    </a:cubicBezTo>
                    <a:cubicBezTo>
                      <a:pt x="252" y="19"/>
                      <a:pt x="262" y="24"/>
                      <a:pt x="282" y="24"/>
                    </a:cubicBezTo>
                    <a:cubicBezTo>
                      <a:pt x="303" y="24"/>
                      <a:pt x="313" y="19"/>
                      <a:pt x="324" y="14"/>
                    </a:cubicBezTo>
                    <a:cubicBezTo>
                      <a:pt x="336" y="7"/>
                      <a:pt x="350" y="0"/>
                      <a:pt x="377" y="0"/>
                    </a:cubicBezTo>
                    <a:cubicBezTo>
                      <a:pt x="403" y="0"/>
                      <a:pt x="417" y="7"/>
                      <a:pt x="430" y="14"/>
                    </a:cubicBezTo>
                    <a:cubicBezTo>
                      <a:pt x="441" y="19"/>
                      <a:pt x="450" y="24"/>
                      <a:pt x="471" y="24"/>
                    </a:cubicBezTo>
                    <a:lnTo>
                      <a:pt x="471" y="5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grpSp>
        <p:pic>
          <p:nvPicPr>
            <p:cNvPr id="201" name="Picture 200"/>
            <p:cNvPicPr>
              <a:picLocks noChangeAspect="1"/>
            </p:cNvPicPr>
            <p:nvPr/>
          </p:nvPicPr>
          <p:blipFill>
            <a:blip r:embed="rId5"/>
            <a:stretch>
              <a:fillRect/>
            </a:stretch>
          </p:blipFill>
          <p:spPr>
            <a:xfrm>
              <a:off x="825302" y="779528"/>
              <a:ext cx="2560320" cy="2560320"/>
            </a:xfrm>
            <a:prstGeom prst="rect">
              <a:avLst/>
            </a:prstGeom>
          </p:spPr>
        </p:pic>
      </p:grpSp>
    </p:spTree>
    <p:extLst>
      <p:ext uri="{BB962C8B-B14F-4D97-AF65-F5344CB8AC3E}">
        <p14:creationId xmlns:p14="http://schemas.microsoft.com/office/powerpoint/2010/main" val="1587357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txBox="1">
            <a:spLocks/>
          </p:cNvSpPr>
          <p:nvPr/>
        </p:nvSpPr>
        <p:spPr>
          <a:xfrm>
            <a:off x="632964" y="245815"/>
            <a:ext cx="10724938" cy="805198"/>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582" y="1125619"/>
            <a:ext cx="919613" cy="9196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581" y="2700078"/>
            <a:ext cx="795824" cy="7958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8086" y="1125619"/>
            <a:ext cx="978162" cy="9781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6581" y="4345040"/>
            <a:ext cx="795824" cy="79582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7203" y="4272521"/>
            <a:ext cx="795824" cy="795824"/>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2" y="4272521"/>
            <a:ext cx="795824" cy="79582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01202" y="2831147"/>
            <a:ext cx="795824" cy="795824"/>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1421" y="2722595"/>
            <a:ext cx="795824" cy="795824"/>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49636" y="4312660"/>
            <a:ext cx="795824" cy="795824"/>
          </a:xfrm>
          <a:prstGeom prst="rect">
            <a:avLst/>
          </a:prstGeom>
        </p:spPr>
      </p:pic>
      <p:pic>
        <p:nvPicPr>
          <p:cNvPr id="16" name="Picture 1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23468" y="4391824"/>
            <a:ext cx="795824" cy="795824"/>
          </a:xfrm>
          <a:prstGeom prst="rect">
            <a:avLst/>
          </a:prstGeom>
        </p:spPr>
      </p:pic>
      <p:pic>
        <p:nvPicPr>
          <p:cNvPr id="17" name="Picture 1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87984" y="4388158"/>
            <a:ext cx="795824" cy="795824"/>
          </a:xfrm>
          <a:prstGeom prst="rect">
            <a:avLst/>
          </a:prstGeom>
        </p:spPr>
      </p:pic>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6581" y="5715784"/>
            <a:ext cx="795824" cy="795824"/>
          </a:xfrm>
          <a:prstGeom prst="rect">
            <a:avLst/>
          </a:prstGeom>
        </p:spPr>
      </p:pic>
      <p:pic>
        <p:nvPicPr>
          <p:cNvPr id="19" name="Picture 1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70861" y="5715784"/>
            <a:ext cx="795824" cy="795824"/>
          </a:xfrm>
          <a:prstGeom prst="rect">
            <a:avLst/>
          </a:prstGeom>
        </p:spPr>
      </p:pic>
      <p:pic>
        <p:nvPicPr>
          <p:cNvPr id="20" name="Picture 1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75141" y="5715784"/>
            <a:ext cx="795824" cy="795824"/>
          </a:xfrm>
          <a:prstGeom prst="rect">
            <a:avLst/>
          </a:prstGeom>
        </p:spPr>
      </p:pic>
      <p:pic>
        <p:nvPicPr>
          <p:cNvPr id="21" name="Picture 2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79422" y="5715784"/>
            <a:ext cx="795824" cy="795824"/>
          </a:xfrm>
          <a:prstGeom prst="rect">
            <a:avLst/>
          </a:prstGeom>
        </p:spPr>
      </p:pic>
      <p:pic>
        <p:nvPicPr>
          <p:cNvPr id="22" name="Picture 2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753790" y="1125618"/>
            <a:ext cx="744012" cy="744012"/>
          </a:xfrm>
          <a:prstGeom prst="rect">
            <a:avLst/>
          </a:prstGeom>
        </p:spPr>
      </p:pic>
      <p:pic>
        <p:nvPicPr>
          <p:cNvPr id="24" name="Picture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71859" y="2759984"/>
            <a:ext cx="795824" cy="795824"/>
          </a:xfrm>
          <a:prstGeom prst="rect">
            <a:avLst/>
          </a:prstGeom>
        </p:spPr>
      </p:pic>
      <p:pic>
        <p:nvPicPr>
          <p:cNvPr id="25" name="Picture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583702" y="5715784"/>
            <a:ext cx="795824" cy="795824"/>
          </a:xfrm>
          <a:prstGeom prst="rect">
            <a:avLst/>
          </a:prstGeom>
        </p:spPr>
      </p:pic>
      <p:pic>
        <p:nvPicPr>
          <p:cNvPr id="26" name="Picture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587984" y="5715784"/>
            <a:ext cx="795824" cy="795824"/>
          </a:xfrm>
          <a:prstGeom prst="rect">
            <a:avLst/>
          </a:prstGeom>
        </p:spPr>
      </p:pic>
      <p:pic>
        <p:nvPicPr>
          <p:cNvPr id="27" name="Picture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587984" y="2700078"/>
            <a:ext cx="795824" cy="795824"/>
          </a:xfrm>
          <a:prstGeom prst="rect">
            <a:avLst/>
          </a:prstGeom>
        </p:spPr>
      </p:pic>
      <p:pic>
        <p:nvPicPr>
          <p:cNvPr id="28" name="Picture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655345" y="1125618"/>
            <a:ext cx="795824" cy="795824"/>
          </a:xfrm>
          <a:prstGeom prst="rect">
            <a:avLst/>
          </a:prstGeom>
        </p:spPr>
      </p:pic>
      <p:pic>
        <p:nvPicPr>
          <p:cNvPr id="30" name="Picture 2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608711" y="1125618"/>
            <a:ext cx="795824" cy="795824"/>
          </a:xfrm>
          <a:prstGeom prst="rect">
            <a:avLst/>
          </a:prstGeom>
        </p:spPr>
      </p:pic>
      <p:pic>
        <p:nvPicPr>
          <p:cNvPr id="31" name="Picture 3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587984" y="1125618"/>
            <a:ext cx="795824" cy="795824"/>
          </a:xfrm>
          <a:prstGeom prst="rect">
            <a:avLst/>
          </a:prstGeom>
        </p:spPr>
      </p:pic>
      <p:sp>
        <p:nvSpPr>
          <p:cNvPr id="32" name="TextBox 31"/>
          <p:cNvSpPr txBox="1"/>
          <p:nvPr/>
        </p:nvSpPr>
        <p:spPr>
          <a:xfrm>
            <a:off x="10311369" y="1951078"/>
            <a:ext cx="1307016" cy="350330"/>
          </a:xfrm>
          <a:prstGeom prst="rect">
            <a:avLst/>
          </a:prstGeom>
          <a:noFill/>
        </p:spPr>
        <p:txBody>
          <a:bodyPr wrap="none" rtlCol="0">
            <a:spAutoFit/>
          </a:bodyPr>
          <a:lstStyle/>
          <a:p>
            <a:pPr algn="ctr"/>
            <a:r>
              <a:rPr lang="en-US" sz="1632" dirty="0">
                <a:solidFill>
                  <a:schemeClr val="bg2">
                    <a:lumMod val="50000"/>
                  </a:schemeClr>
                </a:solidFill>
              </a:rPr>
              <a:t>App Service</a:t>
            </a:r>
          </a:p>
        </p:txBody>
      </p:sp>
      <p:sp>
        <p:nvSpPr>
          <p:cNvPr id="33" name="TextBox 32"/>
          <p:cNvSpPr txBox="1"/>
          <p:nvPr/>
        </p:nvSpPr>
        <p:spPr>
          <a:xfrm>
            <a:off x="8023092" y="1951078"/>
            <a:ext cx="1967065" cy="606488"/>
          </a:xfrm>
          <a:prstGeom prst="rect">
            <a:avLst/>
          </a:prstGeom>
          <a:noFill/>
        </p:spPr>
        <p:txBody>
          <a:bodyPr wrap="none" rtlCol="0">
            <a:spAutoFit/>
          </a:bodyPr>
          <a:lstStyle/>
          <a:p>
            <a:pPr algn="ctr"/>
            <a:r>
              <a:rPr lang="en-US" sz="1632" dirty="0">
                <a:solidFill>
                  <a:schemeClr val="bg2">
                    <a:lumMod val="50000"/>
                  </a:schemeClr>
                </a:solidFill>
              </a:rPr>
              <a:t>Cortana </a:t>
            </a:r>
          </a:p>
          <a:p>
            <a:pPr algn="ctr"/>
            <a:r>
              <a:rPr lang="en-US" sz="1632" dirty="0">
                <a:solidFill>
                  <a:schemeClr val="bg2">
                    <a:lumMod val="50000"/>
                  </a:schemeClr>
                </a:solidFill>
              </a:rPr>
              <a:t>Management Suite</a:t>
            </a:r>
          </a:p>
        </p:txBody>
      </p:sp>
      <p:sp>
        <p:nvSpPr>
          <p:cNvPr id="34" name="TextBox 33"/>
          <p:cNvSpPr txBox="1"/>
          <p:nvPr/>
        </p:nvSpPr>
        <p:spPr>
          <a:xfrm>
            <a:off x="6255058" y="2067414"/>
            <a:ext cx="1596397" cy="350330"/>
          </a:xfrm>
          <a:prstGeom prst="rect">
            <a:avLst/>
          </a:prstGeom>
          <a:noFill/>
        </p:spPr>
        <p:txBody>
          <a:bodyPr wrap="none" rtlCol="0">
            <a:spAutoFit/>
          </a:bodyPr>
          <a:lstStyle/>
          <a:p>
            <a:pPr algn="ctr"/>
            <a:r>
              <a:rPr lang="en-US" sz="1632" dirty="0">
                <a:solidFill>
                  <a:schemeClr val="bg2">
                    <a:lumMod val="50000"/>
                  </a:schemeClr>
                </a:solidFill>
              </a:rPr>
              <a:t>Media Services</a:t>
            </a:r>
          </a:p>
        </p:txBody>
      </p:sp>
      <p:sp>
        <p:nvSpPr>
          <p:cNvPr id="35" name="TextBox 34"/>
          <p:cNvSpPr txBox="1"/>
          <p:nvPr/>
        </p:nvSpPr>
        <p:spPr>
          <a:xfrm>
            <a:off x="4380641" y="2067414"/>
            <a:ext cx="1242952" cy="350330"/>
          </a:xfrm>
          <a:prstGeom prst="rect">
            <a:avLst/>
          </a:prstGeom>
          <a:noFill/>
        </p:spPr>
        <p:txBody>
          <a:bodyPr wrap="square" rtlCol="0">
            <a:spAutoFit/>
          </a:bodyPr>
          <a:lstStyle/>
          <a:p>
            <a:pPr algn="ctr"/>
            <a:r>
              <a:rPr lang="en-US" sz="1632" dirty="0">
                <a:solidFill>
                  <a:schemeClr val="bg2">
                    <a:lumMod val="50000"/>
                  </a:schemeClr>
                </a:solidFill>
              </a:rPr>
              <a:t>Logic App</a:t>
            </a:r>
          </a:p>
        </p:txBody>
      </p:sp>
      <p:sp>
        <p:nvSpPr>
          <p:cNvPr id="36" name="TextBox 35"/>
          <p:cNvSpPr txBox="1"/>
          <p:nvPr/>
        </p:nvSpPr>
        <p:spPr>
          <a:xfrm>
            <a:off x="2458036" y="2067414"/>
            <a:ext cx="1242952" cy="350330"/>
          </a:xfrm>
          <a:prstGeom prst="rect">
            <a:avLst/>
          </a:prstGeom>
          <a:noFill/>
        </p:spPr>
        <p:txBody>
          <a:bodyPr wrap="square" rtlCol="0">
            <a:spAutoFit/>
          </a:bodyPr>
          <a:lstStyle/>
          <a:p>
            <a:pPr algn="ctr"/>
            <a:r>
              <a:rPr lang="en-US" sz="1632" dirty="0">
                <a:solidFill>
                  <a:schemeClr val="bg2">
                    <a:lumMod val="50000"/>
                  </a:schemeClr>
                </a:solidFill>
              </a:rPr>
              <a:t>Functions</a:t>
            </a:r>
          </a:p>
        </p:txBody>
      </p:sp>
      <p:sp>
        <p:nvSpPr>
          <p:cNvPr id="37" name="TextBox 36"/>
          <p:cNvSpPr txBox="1"/>
          <p:nvPr/>
        </p:nvSpPr>
        <p:spPr>
          <a:xfrm>
            <a:off x="314199" y="2123725"/>
            <a:ext cx="1242952" cy="350330"/>
          </a:xfrm>
          <a:prstGeom prst="rect">
            <a:avLst/>
          </a:prstGeom>
          <a:noFill/>
        </p:spPr>
        <p:txBody>
          <a:bodyPr wrap="square" rtlCol="0">
            <a:spAutoFit/>
          </a:bodyPr>
          <a:lstStyle/>
          <a:p>
            <a:pPr algn="ctr"/>
            <a:r>
              <a:rPr lang="en-US" sz="1632" dirty="0">
                <a:solidFill>
                  <a:schemeClr val="bg2">
                    <a:lumMod val="50000"/>
                  </a:schemeClr>
                </a:solidFill>
              </a:rPr>
              <a:t>Storage</a:t>
            </a:r>
          </a:p>
        </p:txBody>
      </p:sp>
      <p:sp>
        <p:nvSpPr>
          <p:cNvPr id="44" name="TextBox 43"/>
          <p:cNvSpPr txBox="1"/>
          <p:nvPr/>
        </p:nvSpPr>
        <p:spPr>
          <a:xfrm>
            <a:off x="10451351" y="3528408"/>
            <a:ext cx="1027054" cy="606488"/>
          </a:xfrm>
          <a:prstGeom prst="rect">
            <a:avLst/>
          </a:prstGeom>
          <a:noFill/>
        </p:spPr>
        <p:txBody>
          <a:bodyPr wrap="none" rtlCol="0">
            <a:spAutoFit/>
          </a:bodyPr>
          <a:lstStyle/>
          <a:p>
            <a:pPr algn="ctr"/>
            <a:r>
              <a:rPr lang="en-US" sz="1632" dirty="0">
                <a:solidFill>
                  <a:schemeClr val="bg2">
                    <a:lumMod val="50000"/>
                  </a:schemeClr>
                </a:solidFill>
              </a:rPr>
              <a:t>Traffic </a:t>
            </a:r>
          </a:p>
          <a:p>
            <a:pPr algn="ctr"/>
            <a:r>
              <a:rPr lang="en-US" sz="1632" dirty="0">
                <a:solidFill>
                  <a:schemeClr val="bg2">
                    <a:lumMod val="50000"/>
                  </a:schemeClr>
                </a:solidFill>
              </a:rPr>
              <a:t>Manager</a:t>
            </a:r>
          </a:p>
        </p:txBody>
      </p:sp>
      <p:sp>
        <p:nvSpPr>
          <p:cNvPr id="45" name="TextBox 44"/>
          <p:cNvSpPr txBox="1"/>
          <p:nvPr/>
        </p:nvSpPr>
        <p:spPr>
          <a:xfrm>
            <a:off x="8335595" y="3528408"/>
            <a:ext cx="1406028" cy="606488"/>
          </a:xfrm>
          <a:prstGeom prst="rect">
            <a:avLst/>
          </a:prstGeom>
          <a:noFill/>
        </p:spPr>
        <p:txBody>
          <a:bodyPr wrap="none" rtlCol="0">
            <a:spAutoFit/>
          </a:bodyPr>
          <a:lstStyle/>
          <a:p>
            <a:pPr algn="ctr"/>
            <a:r>
              <a:rPr lang="en-US" sz="1632" dirty="0">
                <a:solidFill>
                  <a:schemeClr val="bg2">
                    <a:lumMod val="50000"/>
                  </a:schemeClr>
                </a:solidFill>
              </a:rPr>
              <a:t>Visual Studio</a:t>
            </a:r>
          </a:p>
          <a:p>
            <a:pPr algn="ctr"/>
            <a:r>
              <a:rPr lang="en-US" sz="1632" dirty="0">
                <a:solidFill>
                  <a:schemeClr val="bg2">
                    <a:lumMod val="50000"/>
                  </a:schemeClr>
                </a:solidFill>
              </a:rPr>
              <a:t>Services</a:t>
            </a:r>
          </a:p>
        </p:txBody>
      </p:sp>
      <p:pic>
        <p:nvPicPr>
          <p:cNvPr id="46" name="Picture 4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81640" y="2716837"/>
            <a:ext cx="795824" cy="795824"/>
          </a:xfrm>
          <a:prstGeom prst="rect">
            <a:avLst/>
          </a:prstGeom>
        </p:spPr>
      </p:pic>
      <p:sp>
        <p:nvSpPr>
          <p:cNvPr id="47" name="TextBox 46"/>
          <p:cNvSpPr txBox="1"/>
          <p:nvPr/>
        </p:nvSpPr>
        <p:spPr>
          <a:xfrm>
            <a:off x="6050761" y="3528408"/>
            <a:ext cx="1857590" cy="606488"/>
          </a:xfrm>
          <a:prstGeom prst="rect">
            <a:avLst/>
          </a:prstGeom>
          <a:noFill/>
        </p:spPr>
        <p:txBody>
          <a:bodyPr wrap="none" rtlCol="0">
            <a:spAutoFit/>
          </a:bodyPr>
          <a:lstStyle/>
          <a:p>
            <a:pPr algn="ctr"/>
            <a:r>
              <a:rPr lang="en-US" sz="1632" dirty="0">
                <a:solidFill>
                  <a:schemeClr val="bg2">
                    <a:lumMod val="50000"/>
                  </a:schemeClr>
                </a:solidFill>
              </a:rPr>
              <a:t>OMS </a:t>
            </a:r>
          </a:p>
          <a:p>
            <a:pPr algn="ctr"/>
            <a:r>
              <a:rPr lang="en-US" sz="1632" dirty="0">
                <a:solidFill>
                  <a:schemeClr val="bg2">
                    <a:lumMod val="50000"/>
                  </a:schemeClr>
                </a:solidFill>
              </a:rPr>
              <a:t>Management Suit</a:t>
            </a:r>
          </a:p>
        </p:txBody>
      </p:sp>
      <p:sp>
        <p:nvSpPr>
          <p:cNvPr id="48" name="TextBox 47"/>
          <p:cNvSpPr txBox="1"/>
          <p:nvPr/>
        </p:nvSpPr>
        <p:spPr>
          <a:xfrm>
            <a:off x="4064139" y="3779531"/>
            <a:ext cx="1862102" cy="350330"/>
          </a:xfrm>
          <a:prstGeom prst="rect">
            <a:avLst/>
          </a:prstGeom>
          <a:noFill/>
        </p:spPr>
        <p:txBody>
          <a:bodyPr wrap="none" rtlCol="0">
            <a:spAutoFit/>
          </a:bodyPr>
          <a:lstStyle/>
          <a:p>
            <a:pPr algn="ctr"/>
            <a:r>
              <a:rPr lang="en-US" sz="1632" dirty="0">
                <a:solidFill>
                  <a:schemeClr val="bg2">
                    <a:lumMod val="50000"/>
                  </a:schemeClr>
                </a:solidFill>
              </a:rPr>
              <a:t>Machine Learning</a:t>
            </a:r>
          </a:p>
        </p:txBody>
      </p:sp>
      <p:sp>
        <p:nvSpPr>
          <p:cNvPr id="49" name="TextBox 48"/>
          <p:cNvSpPr txBox="1"/>
          <p:nvPr/>
        </p:nvSpPr>
        <p:spPr>
          <a:xfrm>
            <a:off x="2709673" y="3779531"/>
            <a:ext cx="631404" cy="350330"/>
          </a:xfrm>
          <a:prstGeom prst="rect">
            <a:avLst/>
          </a:prstGeom>
          <a:noFill/>
        </p:spPr>
        <p:txBody>
          <a:bodyPr wrap="none" rtlCol="0">
            <a:spAutoFit/>
          </a:bodyPr>
          <a:lstStyle/>
          <a:p>
            <a:pPr algn="ctr"/>
            <a:r>
              <a:rPr lang="en-US" sz="1632" dirty="0">
                <a:solidFill>
                  <a:schemeClr val="bg2">
                    <a:lumMod val="50000"/>
                  </a:schemeClr>
                </a:solidFill>
              </a:rPr>
              <a:t>CDN</a:t>
            </a:r>
          </a:p>
        </p:txBody>
      </p:sp>
      <p:sp>
        <p:nvSpPr>
          <p:cNvPr id="50" name="TextBox 49"/>
          <p:cNvSpPr txBox="1"/>
          <p:nvPr/>
        </p:nvSpPr>
        <p:spPr>
          <a:xfrm>
            <a:off x="180126" y="3779531"/>
            <a:ext cx="1502813" cy="350330"/>
          </a:xfrm>
          <a:prstGeom prst="rect">
            <a:avLst/>
          </a:prstGeom>
          <a:noFill/>
        </p:spPr>
        <p:txBody>
          <a:bodyPr wrap="none" rtlCol="0">
            <a:spAutoFit/>
          </a:bodyPr>
          <a:lstStyle/>
          <a:p>
            <a:pPr algn="ctr"/>
            <a:r>
              <a:rPr lang="en-US" sz="1632" dirty="0">
                <a:solidFill>
                  <a:schemeClr val="bg2">
                    <a:lumMod val="50000"/>
                  </a:schemeClr>
                </a:solidFill>
              </a:rPr>
              <a:t>Document DB</a:t>
            </a:r>
          </a:p>
        </p:txBody>
      </p:sp>
      <p:sp>
        <p:nvSpPr>
          <p:cNvPr id="51" name="TextBox 50"/>
          <p:cNvSpPr txBox="1"/>
          <p:nvPr/>
        </p:nvSpPr>
        <p:spPr>
          <a:xfrm>
            <a:off x="10678603" y="5092742"/>
            <a:ext cx="810068" cy="350330"/>
          </a:xfrm>
          <a:prstGeom prst="rect">
            <a:avLst/>
          </a:prstGeom>
          <a:noFill/>
        </p:spPr>
        <p:txBody>
          <a:bodyPr wrap="none" rtlCol="0">
            <a:spAutoFit/>
          </a:bodyPr>
          <a:lstStyle/>
          <a:p>
            <a:pPr algn="ctr"/>
            <a:r>
              <a:rPr lang="en-US" sz="1632" dirty="0">
                <a:solidFill>
                  <a:schemeClr val="bg2">
                    <a:lumMod val="50000"/>
                  </a:schemeClr>
                </a:solidFill>
              </a:rPr>
              <a:t>Search</a:t>
            </a:r>
          </a:p>
        </p:txBody>
      </p:sp>
      <p:sp>
        <p:nvSpPr>
          <p:cNvPr id="52" name="TextBox 51"/>
          <p:cNvSpPr txBox="1"/>
          <p:nvPr/>
        </p:nvSpPr>
        <p:spPr>
          <a:xfrm>
            <a:off x="10477330" y="6504361"/>
            <a:ext cx="1115339" cy="350330"/>
          </a:xfrm>
          <a:prstGeom prst="rect">
            <a:avLst/>
          </a:prstGeom>
          <a:noFill/>
        </p:spPr>
        <p:txBody>
          <a:bodyPr wrap="none" rtlCol="0">
            <a:spAutoFit/>
          </a:bodyPr>
          <a:lstStyle/>
          <a:p>
            <a:pPr algn="ctr"/>
            <a:r>
              <a:rPr lang="en-US" sz="1632" dirty="0">
                <a:solidFill>
                  <a:schemeClr val="bg2">
                    <a:lumMod val="50000"/>
                  </a:schemeClr>
                </a:solidFill>
              </a:rPr>
              <a:t>Scheduler</a:t>
            </a:r>
          </a:p>
        </p:txBody>
      </p:sp>
      <p:sp>
        <p:nvSpPr>
          <p:cNvPr id="53" name="TextBox 52"/>
          <p:cNvSpPr txBox="1"/>
          <p:nvPr/>
        </p:nvSpPr>
        <p:spPr>
          <a:xfrm>
            <a:off x="122579" y="5092742"/>
            <a:ext cx="1683832" cy="350330"/>
          </a:xfrm>
          <a:prstGeom prst="rect">
            <a:avLst/>
          </a:prstGeom>
          <a:noFill/>
        </p:spPr>
        <p:txBody>
          <a:bodyPr wrap="none" rtlCol="0">
            <a:spAutoFit/>
          </a:bodyPr>
          <a:lstStyle/>
          <a:p>
            <a:pPr algn="ctr"/>
            <a:r>
              <a:rPr lang="en-US" sz="1632" dirty="0">
                <a:solidFill>
                  <a:schemeClr val="bg2">
                    <a:lumMod val="50000"/>
                  </a:schemeClr>
                </a:solidFill>
              </a:rPr>
              <a:t>Active Directory</a:t>
            </a:r>
          </a:p>
        </p:txBody>
      </p:sp>
      <p:sp>
        <p:nvSpPr>
          <p:cNvPr id="54" name="TextBox 53"/>
          <p:cNvSpPr txBox="1"/>
          <p:nvPr/>
        </p:nvSpPr>
        <p:spPr>
          <a:xfrm>
            <a:off x="2552971" y="5092742"/>
            <a:ext cx="1053082" cy="350330"/>
          </a:xfrm>
          <a:prstGeom prst="rect">
            <a:avLst/>
          </a:prstGeom>
          <a:noFill/>
        </p:spPr>
        <p:txBody>
          <a:bodyPr wrap="none" rtlCol="0">
            <a:spAutoFit/>
          </a:bodyPr>
          <a:lstStyle/>
          <a:p>
            <a:pPr algn="ctr"/>
            <a:r>
              <a:rPr lang="en-US" sz="1632" dirty="0">
                <a:solidFill>
                  <a:schemeClr val="bg2">
                    <a:lumMod val="50000"/>
                  </a:schemeClr>
                </a:solidFill>
              </a:rPr>
              <a:t>Key Vault</a:t>
            </a:r>
          </a:p>
        </p:txBody>
      </p:sp>
      <p:sp>
        <p:nvSpPr>
          <p:cNvPr id="55" name="TextBox 54"/>
          <p:cNvSpPr txBox="1"/>
          <p:nvPr/>
        </p:nvSpPr>
        <p:spPr>
          <a:xfrm>
            <a:off x="4346861" y="5092742"/>
            <a:ext cx="1365482" cy="350330"/>
          </a:xfrm>
          <a:prstGeom prst="rect">
            <a:avLst/>
          </a:prstGeom>
          <a:noFill/>
        </p:spPr>
        <p:txBody>
          <a:bodyPr wrap="none" rtlCol="0">
            <a:spAutoFit/>
          </a:bodyPr>
          <a:lstStyle/>
          <a:p>
            <a:pPr algn="ctr"/>
            <a:r>
              <a:rPr lang="en-US" sz="1632" dirty="0">
                <a:solidFill>
                  <a:schemeClr val="bg2">
                    <a:lumMod val="50000"/>
                  </a:schemeClr>
                </a:solidFill>
              </a:rPr>
              <a:t>App Insights</a:t>
            </a:r>
          </a:p>
        </p:txBody>
      </p:sp>
      <p:sp>
        <p:nvSpPr>
          <p:cNvPr id="56" name="TextBox 55"/>
          <p:cNvSpPr txBox="1"/>
          <p:nvPr/>
        </p:nvSpPr>
        <p:spPr>
          <a:xfrm>
            <a:off x="6028434" y="5092742"/>
            <a:ext cx="1902517" cy="350330"/>
          </a:xfrm>
          <a:prstGeom prst="rect">
            <a:avLst/>
          </a:prstGeom>
          <a:noFill/>
        </p:spPr>
        <p:txBody>
          <a:bodyPr wrap="none" rtlCol="0">
            <a:spAutoFit/>
          </a:bodyPr>
          <a:lstStyle/>
          <a:p>
            <a:pPr algn="ctr"/>
            <a:r>
              <a:rPr lang="en-US" sz="1632" dirty="0">
                <a:solidFill>
                  <a:schemeClr val="bg2">
                    <a:lumMod val="50000"/>
                  </a:schemeClr>
                </a:solidFill>
              </a:rPr>
              <a:t>Cognitive Services</a:t>
            </a:r>
          </a:p>
        </p:txBody>
      </p:sp>
      <p:sp>
        <p:nvSpPr>
          <p:cNvPr id="57" name="TextBox 56"/>
          <p:cNvSpPr txBox="1"/>
          <p:nvPr/>
        </p:nvSpPr>
        <p:spPr>
          <a:xfrm>
            <a:off x="8078041" y="5092742"/>
            <a:ext cx="2077519" cy="350330"/>
          </a:xfrm>
          <a:prstGeom prst="rect">
            <a:avLst/>
          </a:prstGeom>
          <a:noFill/>
        </p:spPr>
        <p:txBody>
          <a:bodyPr wrap="none" rtlCol="0">
            <a:spAutoFit/>
          </a:bodyPr>
          <a:lstStyle/>
          <a:p>
            <a:pPr algn="ctr"/>
            <a:r>
              <a:rPr lang="en-US" sz="1632" dirty="0">
                <a:solidFill>
                  <a:schemeClr val="bg2">
                    <a:lumMod val="50000"/>
                  </a:schemeClr>
                </a:solidFill>
              </a:rPr>
              <a:t>Embedded Power BI</a:t>
            </a:r>
          </a:p>
        </p:txBody>
      </p:sp>
      <p:sp>
        <p:nvSpPr>
          <p:cNvPr id="58" name="TextBox 57"/>
          <p:cNvSpPr txBox="1"/>
          <p:nvPr/>
        </p:nvSpPr>
        <p:spPr>
          <a:xfrm>
            <a:off x="8284096" y="6504361"/>
            <a:ext cx="1328532" cy="350330"/>
          </a:xfrm>
          <a:prstGeom prst="rect">
            <a:avLst/>
          </a:prstGeom>
          <a:noFill/>
        </p:spPr>
        <p:txBody>
          <a:bodyPr wrap="none" rtlCol="0">
            <a:spAutoFit/>
          </a:bodyPr>
          <a:lstStyle/>
          <a:p>
            <a:pPr algn="ctr"/>
            <a:r>
              <a:rPr lang="en-US" sz="1632" dirty="0">
                <a:solidFill>
                  <a:schemeClr val="bg2">
                    <a:lumMod val="50000"/>
                  </a:schemeClr>
                </a:solidFill>
              </a:rPr>
              <a:t>Hockey App</a:t>
            </a:r>
          </a:p>
        </p:txBody>
      </p:sp>
      <p:sp>
        <p:nvSpPr>
          <p:cNvPr id="59" name="TextBox 58"/>
          <p:cNvSpPr txBox="1"/>
          <p:nvPr/>
        </p:nvSpPr>
        <p:spPr>
          <a:xfrm>
            <a:off x="6177906" y="6504361"/>
            <a:ext cx="1732486" cy="350330"/>
          </a:xfrm>
          <a:prstGeom prst="rect">
            <a:avLst/>
          </a:prstGeom>
          <a:noFill/>
        </p:spPr>
        <p:txBody>
          <a:bodyPr wrap="none" rtlCol="0">
            <a:spAutoFit/>
          </a:bodyPr>
          <a:lstStyle/>
          <a:p>
            <a:pPr algn="ctr"/>
            <a:r>
              <a:rPr lang="en-US" sz="1632" dirty="0">
                <a:solidFill>
                  <a:schemeClr val="bg2">
                    <a:lumMod val="50000"/>
                  </a:schemeClr>
                </a:solidFill>
              </a:rPr>
              <a:t>Stream Analytics</a:t>
            </a:r>
          </a:p>
        </p:txBody>
      </p:sp>
      <p:sp>
        <p:nvSpPr>
          <p:cNvPr id="60" name="TextBox 59"/>
          <p:cNvSpPr txBox="1"/>
          <p:nvPr/>
        </p:nvSpPr>
        <p:spPr>
          <a:xfrm>
            <a:off x="4151727" y="6504361"/>
            <a:ext cx="1752956" cy="350330"/>
          </a:xfrm>
          <a:prstGeom prst="rect">
            <a:avLst/>
          </a:prstGeom>
          <a:noFill/>
        </p:spPr>
        <p:txBody>
          <a:bodyPr wrap="none" rtlCol="0">
            <a:spAutoFit/>
          </a:bodyPr>
          <a:lstStyle/>
          <a:p>
            <a:pPr algn="ctr"/>
            <a:r>
              <a:rPr lang="en-US" sz="1632" dirty="0">
                <a:solidFill>
                  <a:schemeClr val="bg2">
                    <a:lumMod val="50000"/>
                  </a:schemeClr>
                </a:solidFill>
              </a:rPr>
              <a:t>Notification Hub</a:t>
            </a:r>
          </a:p>
        </p:txBody>
      </p:sp>
      <p:sp>
        <p:nvSpPr>
          <p:cNvPr id="61" name="TextBox 60"/>
          <p:cNvSpPr txBox="1"/>
          <p:nvPr/>
        </p:nvSpPr>
        <p:spPr>
          <a:xfrm>
            <a:off x="556187" y="6504361"/>
            <a:ext cx="940404" cy="350330"/>
          </a:xfrm>
          <a:prstGeom prst="rect">
            <a:avLst/>
          </a:prstGeom>
          <a:noFill/>
        </p:spPr>
        <p:txBody>
          <a:bodyPr wrap="none" rtlCol="0">
            <a:spAutoFit/>
          </a:bodyPr>
          <a:lstStyle/>
          <a:p>
            <a:pPr algn="ctr"/>
            <a:r>
              <a:rPr lang="en-US" sz="1632" dirty="0" err="1">
                <a:solidFill>
                  <a:schemeClr val="bg2">
                    <a:lumMod val="50000"/>
                  </a:schemeClr>
                </a:solidFill>
              </a:rPr>
              <a:t>IoT</a:t>
            </a:r>
            <a:r>
              <a:rPr lang="en-US" sz="1632" dirty="0">
                <a:solidFill>
                  <a:schemeClr val="bg2">
                    <a:lumMod val="50000"/>
                  </a:schemeClr>
                </a:solidFill>
              </a:rPr>
              <a:t> Hub</a:t>
            </a:r>
          </a:p>
        </p:txBody>
      </p:sp>
      <p:sp>
        <p:nvSpPr>
          <p:cNvPr id="62" name="TextBox 61"/>
          <p:cNvSpPr txBox="1"/>
          <p:nvPr/>
        </p:nvSpPr>
        <p:spPr>
          <a:xfrm>
            <a:off x="2343058" y="6504361"/>
            <a:ext cx="1251430" cy="350330"/>
          </a:xfrm>
          <a:prstGeom prst="rect">
            <a:avLst/>
          </a:prstGeom>
          <a:noFill/>
        </p:spPr>
        <p:txBody>
          <a:bodyPr wrap="none" rtlCol="0">
            <a:spAutoFit/>
          </a:bodyPr>
          <a:lstStyle/>
          <a:p>
            <a:pPr algn="ctr"/>
            <a:r>
              <a:rPr lang="en-US" sz="1632" dirty="0">
                <a:solidFill>
                  <a:schemeClr val="bg2">
                    <a:lumMod val="50000"/>
                  </a:schemeClr>
                </a:solidFill>
              </a:rPr>
              <a:t>Service Bus</a:t>
            </a:r>
          </a:p>
        </p:txBody>
      </p:sp>
      <p:sp>
        <p:nvSpPr>
          <p:cNvPr id="2" name="Title 1"/>
          <p:cNvSpPr>
            <a:spLocks noGrp="1"/>
          </p:cNvSpPr>
          <p:nvPr>
            <p:ph type="title"/>
          </p:nvPr>
        </p:nvSpPr>
        <p:spPr/>
        <p:txBody>
          <a:bodyPr/>
          <a:lstStyle/>
          <a:p>
            <a:r>
              <a:rPr lang="en-US"/>
              <a:t>Microsoft Serverless Technologies</a:t>
            </a:r>
            <a:endParaRPr lang="en-US" dirty="0"/>
          </a:p>
        </p:txBody>
      </p:sp>
    </p:spTree>
    <p:extLst>
      <p:ext uri="{BB962C8B-B14F-4D97-AF65-F5344CB8AC3E}">
        <p14:creationId xmlns:p14="http://schemas.microsoft.com/office/powerpoint/2010/main" val="9923779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Characteristics of traditional vs. cloud applications</a:t>
            </a:r>
          </a:p>
          <a:p>
            <a:r>
              <a:rPr lang="en-US" dirty="0"/>
              <a:t>Developing cloud applications with Azure services</a:t>
            </a:r>
          </a:p>
          <a:p>
            <a:r>
              <a:rPr lang="en-US" dirty="0"/>
              <a:t>Improving application scalability</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9042" y="2005574"/>
            <a:ext cx="12268200" cy="2462048"/>
          </a:xfrm>
          <a:prstGeom prst="rect">
            <a:avLst/>
          </a:prstGeom>
        </p:spPr>
      </p:pic>
      <p:sp>
        <p:nvSpPr>
          <p:cNvPr id="16" name="Title 15"/>
          <p:cNvSpPr txBox="1">
            <a:spLocks/>
          </p:cNvSpPr>
          <p:nvPr/>
        </p:nvSpPr>
        <p:spPr>
          <a:xfrm>
            <a:off x="280988" y="301152"/>
            <a:ext cx="12126254" cy="93584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488" dirty="0"/>
          </a:p>
        </p:txBody>
      </p:sp>
      <p:sp>
        <p:nvSpPr>
          <p:cNvPr id="21" name="TextBox 20"/>
          <p:cNvSpPr txBox="1"/>
          <p:nvPr/>
        </p:nvSpPr>
        <p:spPr>
          <a:xfrm>
            <a:off x="3302623" y="1186690"/>
            <a:ext cx="926081" cy="67044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Trigger</a:t>
            </a:r>
          </a:p>
          <a:p>
            <a:pPr algn="ctr"/>
            <a:r>
              <a:rPr lang="en-US" sz="1836" dirty="0"/>
              <a:t>(data)</a:t>
            </a:r>
          </a:p>
        </p:txBody>
      </p:sp>
      <p:cxnSp>
        <p:nvCxnSpPr>
          <p:cNvPr id="23" name="Straight Arrow Connector 22"/>
          <p:cNvCxnSpPr>
            <a:stCxn id="21" idx="3"/>
          </p:cNvCxnSpPr>
          <p:nvPr/>
        </p:nvCxnSpPr>
        <p:spPr>
          <a:xfrm>
            <a:off x="4228704" y="1521913"/>
            <a:ext cx="668345" cy="516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370030"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28" name="Straight Arrow Connector 27"/>
          <p:cNvCxnSpPr>
            <a:stCxn id="29" idx="3"/>
          </p:cNvCxnSpPr>
          <p:nvPr/>
        </p:nvCxnSpPr>
        <p:spPr>
          <a:xfrm>
            <a:off x="8923402" y="1519101"/>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177555" y="1327947"/>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cxnSp>
        <p:nvCxnSpPr>
          <p:cNvPr id="32" name="Straight Arrow Connector 31"/>
          <p:cNvCxnSpPr>
            <a:stCxn id="26" idx="3"/>
          </p:cNvCxnSpPr>
          <p:nvPr/>
        </p:nvCxnSpPr>
        <p:spPr>
          <a:xfrm>
            <a:off x="6115878" y="1519101"/>
            <a:ext cx="530086" cy="58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362322" y="2641848"/>
            <a:ext cx="706610"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code</a:t>
            </a:r>
          </a:p>
        </p:txBody>
      </p:sp>
      <p:sp>
        <p:nvSpPr>
          <p:cNvPr id="37" name="TextBox 36"/>
          <p:cNvSpPr txBox="1"/>
          <p:nvPr/>
        </p:nvSpPr>
        <p:spPr>
          <a:xfrm>
            <a:off x="1466977" y="4461084"/>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sp>
        <p:nvSpPr>
          <p:cNvPr id="38" name="TextBox 37"/>
          <p:cNvSpPr txBox="1"/>
          <p:nvPr/>
        </p:nvSpPr>
        <p:spPr>
          <a:xfrm>
            <a:off x="822334" y="1469203"/>
            <a:ext cx="94530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Output</a:t>
            </a:r>
          </a:p>
        </p:txBody>
      </p:sp>
      <p:cxnSp>
        <p:nvCxnSpPr>
          <p:cNvPr id="40" name="Straight Arrow Connector 39"/>
          <p:cNvCxnSpPr>
            <a:stCxn id="38" idx="3"/>
          </p:cNvCxnSpPr>
          <p:nvPr/>
        </p:nvCxnSpPr>
        <p:spPr>
          <a:xfrm>
            <a:off x="1767642" y="1660357"/>
            <a:ext cx="379946" cy="4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1"/>
          </p:cNvCxnSpPr>
          <p:nvPr/>
        </p:nvCxnSpPr>
        <p:spPr>
          <a:xfrm flipH="1" flipV="1">
            <a:off x="1069490" y="4286657"/>
            <a:ext cx="397486" cy="36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1"/>
          </p:cNvCxnSpPr>
          <p:nvPr/>
        </p:nvCxnSpPr>
        <p:spPr>
          <a:xfrm flipH="1">
            <a:off x="7082840" y="2833002"/>
            <a:ext cx="1279483" cy="33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280987" y="5389185"/>
            <a:ext cx="11532869" cy="1246787"/>
          </a:xfrm>
          <a:prstGeom prst="rect">
            <a:avLst/>
          </a:prstGeom>
        </p:spPr>
        <p:txBody>
          <a:bodyPr wrap="square">
            <a:spAutoFit/>
          </a:bodyPr>
          <a:lstStyle/>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 as a single unit of work</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are executed per trigger </a:t>
            </a:r>
          </a:p>
          <a:p>
            <a:pPr marL="291436" indent="-291436">
              <a:buFont typeface="Arial" panose="020B0604020202020204" pitchFamily="34" charset="0"/>
              <a:buChar char="•"/>
            </a:pPr>
            <a:r>
              <a:rPr lang="en-US" sz="2448" dirty="0">
                <a:solidFill>
                  <a:schemeClr val="bg2">
                    <a:lumMod val="50000"/>
                  </a:schemeClr>
                </a:solidFill>
                <a:latin typeface="Segoe UI"/>
                <a:cs typeface="Segoe UI Semibold" panose="020B0702040204020203" pitchFamily="34" charset="0"/>
              </a:rPr>
              <a:t>Functions have inputs and outputs</a:t>
            </a:r>
          </a:p>
        </p:txBody>
      </p:sp>
      <p:cxnSp>
        <p:nvCxnSpPr>
          <p:cNvPr id="51" name="Straight Arrow Connector 50"/>
          <p:cNvCxnSpPr>
            <a:stCxn id="52" idx="3"/>
          </p:cNvCxnSpPr>
          <p:nvPr/>
        </p:nvCxnSpPr>
        <p:spPr>
          <a:xfrm>
            <a:off x="11091980" y="1509496"/>
            <a:ext cx="520088" cy="597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346132" y="1318342"/>
            <a:ext cx="745848" cy="382308"/>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1836" dirty="0"/>
              <a:t>Input</a:t>
            </a:r>
          </a:p>
        </p:txBody>
      </p:sp>
      <p:pic>
        <p:nvPicPr>
          <p:cNvPr id="53" name="Picture 52"/>
          <p:cNvPicPr>
            <a:picLocks noChangeAspect="1"/>
          </p:cNvPicPr>
          <p:nvPr/>
        </p:nvPicPr>
        <p:blipFill>
          <a:blip r:embed="rId4"/>
          <a:stretch>
            <a:fillRect/>
          </a:stretch>
        </p:blipFill>
        <p:spPr>
          <a:xfrm>
            <a:off x="7717654" y="3566357"/>
            <a:ext cx="3584694" cy="3147536"/>
          </a:xfrm>
          <a:prstGeom prst="rect">
            <a:avLst/>
          </a:prstGeom>
        </p:spPr>
      </p:pic>
      <p:sp>
        <p:nvSpPr>
          <p:cNvPr id="2" name="Title 1"/>
          <p:cNvSpPr>
            <a:spLocks noGrp="1"/>
          </p:cNvSpPr>
          <p:nvPr>
            <p:ph type="title"/>
          </p:nvPr>
        </p:nvSpPr>
        <p:spPr/>
        <p:txBody>
          <a:bodyPr/>
          <a:lstStyle/>
          <a:p>
            <a:r>
              <a:rPr lang="en-US"/>
              <a:t>Functions Programming Model</a:t>
            </a:r>
            <a:endParaRPr lang="en-US" dirty="0"/>
          </a:p>
        </p:txBody>
      </p:sp>
    </p:spTree>
    <p:extLst>
      <p:ext uri="{BB962C8B-B14F-4D97-AF65-F5344CB8AC3E}">
        <p14:creationId xmlns:p14="http://schemas.microsoft.com/office/powerpoint/2010/main" val="2051984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9" grpId="0" animBg="1"/>
      <p:bldP spid="36" grpId="0" animBg="1"/>
      <p:bldP spid="37" grpId="0" animBg="1"/>
      <p:bldP spid="38" grpId="0" animBg="1"/>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714405" y="738310"/>
            <a:ext cx="7211116" cy="5498474"/>
          </a:xfrm>
          <a:prstGeom prst="rect">
            <a:avLst/>
          </a:prstGeom>
        </p:spPr>
      </p:pic>
      <p:sp>
        <p:nvSpPr>
          <p:cNvPr id="2" name="Title 1"/>
          <p:cNvSpPr>
            <a:spLocks noGrp="1"/>
          </p:cNvSpPr>
          <p:nvPr>
            <p:ph type="title"/>
          </p:nvPr>
        </p:nvSpPr>
        <p:spPr/>
        <p:txBody>
          <a:bodyPr/>
          <a:lstStyle/>
          <a:p>
            <a:r>
              <a:rPr lang="en-US"/>
              <a:t>Triggers </a:t>
            </a:r>
            <a:br>
              <a:rPr lang="en-US"/>
            </a:br>
            <a:r>
              <a:rPr lang="en-US"/>
              <a:t>and  </a:t>
            </a:r>
            <a:br>
              <a:rPr lang="en-US"/>
            </a:br>
            <a:r>
              <a:rPr lang="en-US"/>
              <a:t>bindings</a:t>
            </a:r>
            <a:endParaRPr lang="en-US" dirty="0"/>
          </a:p>
        </p:txBody>
      </p:sp>
    </p:spTree>
    <p:extLst>
      <p:ext uri="{BB962C8B-B14F-4D97-AF65-F5344CB8AC3E}">
        <p14:creationId xmlns:p14="http://schemas.microsoft.com/office/powerpoint/2010/main" val="41635332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t>Building Applications With Functions</a:t>
            </a:r>
            <a:endParaRPr lang="en-US" dirty="0"/>
          </a:p>
        </p:txBody>
      </p:sp>
      <p:sp>
        <p:nvSpPr>
          <p:cNvPr id="5" name="Text Placeholder 4"/>
          <p:cNvSpPr>
            <a:spLocks noGrp="1"/>
          </p:cNvSpPr>
          <p:nvPr>
            <p:ph type="body" sz="quarter" idx="10"/>
          </p:nvPr>
        </p:nvSpPr>
        <p:spPr>
          <a:xfrm>
            <a:off x="274638" y="1212850"/>
            <a:ext cx="11887200" cy="4062651"/>
          </a:xfrm>
        </p:spPr>
        <p:txBody>
          <a:bodyPr/>
          <a:lstStyle/>
          <a:p>
            <a:r>
              <a:rPr lang="en-US" dirty="0"/>
              <a:t>Instead of …</a:t>
            </a:r>
          </a:p>
          <a:p>
            <a:pPr lvl="1"/>
            <a:r>
              <a:rPr lang="en-US" dirty="0"/>
              <a:t>implementing a route inside of a Web Application server, I write a function.</a:t>
            </a:r>
          </a:p>
          <a:p>
            <a:pPr lvl="1"/>
            <a:endParaRPr lang="en-US" dirty="0"/>
          </a:p>
          <a:p>
            <a:pPr lvl="1"/>
            <a:r>
              <a:rPr lang="en-US" dirty="0"/>
              <a:t>pulling – triggers </a:t>
            </a:r>
          </a:p>
          <a:p>
            <a:pPr lvl="1"/>
            <a:endParaRPr lang="en-US" dirty="0"/>
          </a:p>
          <a:p>
            <a:pPr lvl="1"/>
            <a:r>
              <a:rPr lang="en-US" dirty="0"/>
              <a:t>‘SDK’ – bindings</a:t>
            </a:r>
          </a:p>
          <a:p>
            <a:pPr lvl="1"/>
            <a:endParaRPr lang="en-US" dirty="0"/>
          </a:p>
          <a:p>
            <a:pPr lvl="1"/>
            <a:r>
              <a:rPr lang="en-US" dirty="0"/>
              <a:t>writing large functional tests against a server, your functional tests look more like unit tests per function.</a:t>
            </a:r>
          </a:p>
          <a:p>
            <a:pPr lvl="1"/>
            <a:endParaRPr lang="en-US" dirty="0"/>
          </a:p>
          <a:p>
            <a:pPr lvl="1"/>
            <a:r>
              <a:rPr lang="en-US" dirty="0"/>
              <a:t>building and deploying servers, deploy collections of Functions</a:t>
            </a:r>
          </a:p>
        </p:txBody>
      </p:sp>
    </p:spTree>
    <p:extLst>
      <p:ext uri="{BB962C8B-B14F-4D97-AF65-F5344CB8AC3E}">
        <p14:creationId xmlns:p14="http://schemas.microsoft.com/office/powerpoint/2010/main" val="363562800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p:txBody>
          <a:bodyPr/>
          <a:lstStyle/>
          <a:p>
            <a:r>
              <a:rPr lang="en-US"/>
              <a:t>Functions should “do one thing”</a:t>
            </a:r>
          </a:p>
          <a:p>
            <a:r>
              <a:rPr lang="en-US"/>
              <a:t>Functions should be stateless</a:t>
            </a:r>
          </a:p>
          <a:p>
            <a:r>
              <a:rPr lang="en-US"/>
              <a:t>Functions should be idempotent</a:t>
            </a:r>
          </a:p>
          <a:p>
            <a:r>
              <a:rPr lang="en-US"/>
              <a:t>Functions should finish as quickly as possible</a:t>
            </a:r>
          </a:p>
          <a:p>
            <a:endParaRPr lang="en-US" dirty="0"/>
          </a:p>
        </p:txBody>
      </p:sp>
      <p:sp>
        <p:nvSpPr>
          <p:cNvPr id="3" name="Title 1"/>
          <p:cNvSpPr>
            <a:spLocks noGrp="1"/>
          </p:cNvSpPr>
          <p:nvPr>
            <p:ph type="title"/>
          </p:nvPr>
        </p:nvSpPr>
        <p:spPr/>
        <p:txBody>
          <a:bodyPr/>
          <a:lstStyle/>
          <a:p>
            <a:r>
              <a:rPr lang="en-US"/>
              <a:t>Functions Programming Model - Best Practices</a:t>
            </a:r>
            <a:endParaRPr lang="en-US" dirty="0"/>
          </a:p>
        </p:txBody>
      </p:sp>
      <p:sp>
        <p:nvSpPr>
          <p:cNvPr id="4" name="TextBox 3"/>
          <p:cNvSpPr txBox="1"/>
          <p:nvPr/>
        </p:nvSpPr>
        <p:spPr>
          <a:xfrm>
            <a:off x="596161" y="1398904"/>
            <a:ext cx="11194044" cy="594650"/>
          </a:xfrm>
          <a:prstGeom prst="rect">
            <a:avLst/>
          </a:prstGeom>
          <a:noFill/>
        </p:spPr>
        <p:txBody>
          <a:bodyPr wrap="square" rtlCol="0">
            <a:spAutoFit/>
          </a:bodyPr>
          <a:lstStyle/>
          <a:p>
            <a:pPr marL="466298" indent="-466298">
              <a:buFont typeface="Arial" panose="020B0604020202020204" pitchFamily="34" charset="0"/>
              <a:buChar char="•"/>
            </a:pPr>
            <a:endParaRPr lang="en-US" sz="3264" dirty="0">
              <a:solidFill>
                <a:schemeClr val="bg2">
                  <a:lumMod val="25000"/>
                </a:schemeClr>
              </a:solidFill>
              <a:latin typeface="Segoe UI"/>
              <a:cs typeface="Segoe UI Semibold" panose="020B0702040204020203" pitchFamily="34" charset="0"/>
            </a:endParaRPr>
          </a:p>
        </p:txBody>
      </p:sp>
      <p:sp>
        <p:nvSpPr>
          <p:cNvPr id="5" name="Rectangle 4"/>
          <p:cNvSpPr/>
          <p:nvPr/>
        </p:nvSpPr>
        <p:spPr bwMode="auto">
          <a:xfrm>
            <a:off x="1100292" y="4206128"/>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6" name="Rectangle 5"/>
          <p:cNvSpPr/>
          <p:nvPr/>
        </p:nvSpPr>
        <p:spPr bwMode="auto">
          <a:xfrm>
            <a:off x="4908948" y="4206130"/>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7" name="Rectangle 6"/>
          <p:cNvSpPr/>
          <p:nvPr/>
        </p:nvSpPr>
        <p:spPr bwMode="auto">
          <a:xfrm>
            <a:off x="8717602" y="4206129"/>
            <a:ext cx="2414205" cy="228647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8" name="TextBox 7"/>
          <p:cNvSpPr txBox="1"/>
          <p:nvPr/>
        </p:nvSpPr>
        <p:spPr>
          <a:xfrm>
            <a:off x="1323829" y="4242227"/>
            <a:ext cx="1967131" cy="2289210"/>
          </a:xfrm>
          <a:prstGeom prst="rect">
            <a:avLst/>
          </a:prstGeom>
          <a:noFill/>
        </p:spPr>
        <p:txBody>
          <a:bodyPr wrap="square" lIns="186494" tIns="149196" rIns="186494" bIns="149196" rtlCol="0">
            <a:spAutoFit/>
          </a:bodyPr>
          <a:lstStyle/>
          <a:p>
            <a:pPr algn="ctr">
              <a:lnSpc>
                <a:spcPct val="90000"/>
              </a:lnSpc>
              <a:spcAft>
                <a:spcPts val="612"/>
              </a:spcAft>
            </a:pPr>
            <a:r>
              <a:rPr lang="en-US" sz="14073" dirty="0">
                <a:solidFill>
                  <a:schemeClr val="bg2"/>
                </a:solidFill>
              </a:rPr>
              <a:t>1</a:t>
            </a:r>
          </a:p>
        </p:txBody>
      </p:sp>
      <p:graphicFrame>
        <p:nvGraphicFramePr>
          <p:cNvPr id="9" name="Diagram 8"/>
          <p:cNvGraphicFramePr/>
          <p:nvPr>
            <p:extLst>
              <p:ext uri="{D42A27DB-BD31-4B8C-83A1-F6EECF244321}">
                <p14:modId xmlns:p14="http://schemas.microsoft.com/office/powerpoint/2010/main" val="1402251213"/>
              </p:ext>
            </p:extLst>
          </p:nvPr>
        </p:nvGraphicFramePr>
        <p:xfrm>
          <a:off x="4978491" y="4382829"/>
          <a:ext cx="2253116" cy="1928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Oval 9"/>
          <p:cNvSpPr/>
          <p:nvPr/>
        </p:nvSpPr>
        <p:spPr bwMode="auto">
          <a:xfrm>
            <a:off x="8977331" y="4426475"/>
            <a:ext cx="1894748" cy="1841521"/>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cxnSp>
        <p:nvCxnSpPr>
          <p:cNvPr id="11" name="Straight Connector 10"/>
          <p:cNvCxnSpPr/>
          <p:nvPr/>
        </p:nvCxnSpPr>
        <p:spPr>
          <a:xfrm>
            <a:off x="9924703" y="4510564"/>
            <a:ext cx="0" cy="229926"/>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924704" y="4625527"/>
            <a:ext cx="423656" cy="721707"/>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9924704" y="5294054"/>
            <a:ext cx="513073" cy="531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bwMode="auto">
          <a:xfrm>
            <a:off x="9818790" y="5200338"/>
            <a:ext cx="210232" cy="234161"/>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pPr>
            <a:endParaRPr lang="en-US" sz="204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22186696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Polyglot persistence</a:t>
            </a:r>
          </a:p>
        </p:txBody>
      </p:sp>
    </p:spTree>
    <p:extLst>
      <p:ext uri="{BB962C8B-B14F-4D97-AF65-F5344CB8AC3E}">
        <p14:creationId xmlns:p14="http://schemas.microsoft.com/office/powerpoint/2010/main" val="30300471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Relational Databases</a:t>
            </a:r>
          </a:p>
        </p:txBody>
      </p:sp>
      <p:cxnSp>
        <p:nvCxnSpPr>
          <p:cNvPr id="4" name="Straight Arrow Connector 3"/>
          <p:cNvCxnSpPr/>
          <p:nvPr/>
        </p:nvCxnSpPr>
        <p:spPr>
          <a:xfrm>
            <a:off x="8772648" y="2469861"/>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72648" y="5321643"/>
            <a:ext cx="424740" cy="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Variable data structure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Scaling out</a:t>
            </a:r>
          </a:p>
        </p:txBody>
      </p:sp>
      <p:sp>
        <p:nvSpPr>
          <p:cNvPr id="7" name="Rectangle 6"/>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Proven stability and security</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Flexible query-ability, reporting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model is known; query unknown</a:t>
            </a:r>
          </a:p>
          <a:p>
            <a:pP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Two-dimensional rows/columns</a:t>
            </a:r>
          </a:p>
          <a:p>
            <a:pPr marL="342900" indent="-342900">
              <a:buFont typeface="Arial" panose="020B0604020202020204" pitchFamily="34" charset="0"/>
              <a:buChar char="•"/>
            </a:pPr>
            <a:r>
              <a:rPr lang="en-US" sz="2400" dirty="0"/>
              <a:t>Strongly typed column data</a:t>
            </a:r>
          </a:p>
          <a:p>
            <a:pPr marL="342900" indent="-342900">
              <a:buFont typeface="Arial" panose="020B0604020202020204" pitchFamily="34" charset="0"/>
              <a:buChar char="•"/>
            </a:pPr>
            <a:r>
              <a:rPr lang="en-US" sz="2400" dirty="0"/>
              <a:t>Declarative schema</a:t>
            </a:r>
          </a:p>
        </p:txBody>
      </p:sp>
      <p:graphicFrame>
        <p:nvGraphicFramePr>
          <p:cNvPr id="9" name="Table 8"/>
          <p:cNvGraphicFramePr>
            <a:graphicFrameLocks noGrp="1"/>
          </p:cNvGraphicFramePr>
          <p:nvPr>
            <p:extLst>
              <p:ext uri="{D42A27DB-BD31-4B8C-83A1-F6EECF244321}">
                <p14:modId xmlns:p14="http://schemas.microsoft.com/office/powerpoint/2010/main" val="2204502759"/>
              </p:ext>
            </p:extLst>
          </p:nvPr>
        </p:nvGraphicFramePr>
        <p:xfrm>
          <a:off x="6675438" y="1889868"/>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Customer Table</a:t>
                      </a:r>
                    </a:p>
                  </a:txBody>
                  <a:tcPr/>
                </a:tc>
                <a:extLst>
                  <a:ext uri="{0D108BD9-81ED-4DB2-BD59-A6C34878D82A}">
                    <a16:rowId xmlns:a16="http://schemas.microsoft.com/office/drawing/2014/main" val="2152893029"/>
                  </a:ext>
                </a:extLst>
              </a:tr>
              <a:tr h="365760">
                <a:tc>
                  <a:txBody>
                    <a:bodyPr/>
                    <a:lstStyle/>
                    <a:p>
                      <a:r>
                        <a:rPr lang="en-US" dirty="0"/>
                        <a:t>CustomerName</a:t>
                      </a:r>
                    </a:p>
                  </a:txBody>
                  <a:tcPr/>
                </a:tc>
                <a:extLst>
                  <a:ext uri="{0D108BD9-81ED-4DB2-BD59-A6C34878D82A}">
                    <a16:rowId xmlns:a16="http://schemas.microsoft.com/office/drawing/2014/main" val="1175799151"/>
                  </a:ext>
                </a:extLst>
              </a:tr>
              <a:tr h="365760">
                <a:tc>
                  <a:txBody>
                    <a:bodyPr/>
                    <a:lstStyle/>
                    <a:p>
                      <a:r>
                        <a:rPr lang="en-US" dirty="0"/>
                        <a:t>Address</a:t>
                      </a:r>
                    </a:p>
                  </a:txBody>
                  <a:tcPr/>
                </a:tc>
                <a:extLst>
                  <a:ext uri="{0D108BD9-81ED-4DB2-BD59-A6C34878D82A}">
                    <a16:rowId xmlns:a16="http://schemas.microsoft.com/office/drawing/2014/main" val="1821487786"/>
                  </a:ext>
                </a:extLst>
              </a:tr>
              <a:tr h="365760">
                <a:tc>
                  <a:txBody>
                    <a:bodyPr/>
                    <a:lstStyle/>
                    <a:p>
                      <a:r>
                        <a:rPr lang="en-US" dirty="0"/>
                        <a:t>Telephone</a:t>
                      </a:r>
                    </a:p>
                  </a:txBody>
                  <a:tcPr/>
                </a:tc>
                <a:extLst>
                  <a:ext uri="{0D108BD9-81ED-4DB2-BD59-A6C34878D82A}">
                    <a16:rowId xmlns:a16="http://schemas.microsoft.com/office/drawing/2014/main" val="57563698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5043335"/>
              </p:ext>
            </p:extLst>
          </p:nvPr>
        </p:nvGraphicFramePr>
        <p:xfrm>
          <a:off x="6675438" y="4748002"/>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Product Table</a:t>
                      </a:r>
                    </a:p>
                  </a:txBody>
                  <a:tcPr/>
                </a:tc>
                <a:extLst>
                  <a:ext uri="{0D108BD9-81ED-4DB2-BD59-A6C34878D82A}">
                    <a16:rowId xmlns:a16="http://schemas.microsoft.com/office/drawing/2014/main" val="2152893029"/>
                  </a:ext>
                </a:extLst>
              </a:tr>
              <a:tr h="365760">
                <a:tc>
                  <a:txBody>
                    <a:bodyPr/>
                    <a:lstStyle/>
                    <a:p>
                      <a:r>
                        <a:rPr lang="en-US" dirty="0"/>
                        <a:t>ProductName</a:t>
                      </a:r>
                    </a:p>
                  </a:txBody>
                  <a:tcPr/>
                </a:tc>
                <a:extLst>
                  <a:ext uri="{0D108BD9-81ED-4DB2-BD59-A6C34878D82A}">
                    <a16:rowId xmlns:a16="http://schemas.microsoft.com/office/drawing/2014/main" val="1175799151"/>
                  </a:ext>
                </a:extLst>
              </a:tr>
              <a:tr h="365760">
                <a:tc>
                  <a:txBody>
                    <a:bodyPr/>
                    <a:lstStyle/>
                    <a:p>
                      <a:r>
                        <a:rPr lang="en-US" dirty="0"/>
                        <a:t>Quantity</a:t>
                      </a:r>
                    </a:p>
                  </a:txBody>
                  <a:tcPr/>
                </a:tc>
                <a:extLst>
                  <a:ext uri="{0D108BD9-81ED-4DB2-BD59-A6C34878D82A}">
                    <a16:rowId xmlns:a16="http://schemas.microsoft.com/office/drawing/2014/main" val="1821487786"/>
                  </a:ext>
                </a:extLst>
              </a:tr>
              <a:tr h="365760">
                <a:tc>
                  <a:txBody>
                    <a:bodyPr/>
                    <a:lstStyle/>
                    <a:p>
                      <a:r>
                        <a:rPr lang="en-US" dirty="0"/>
                        <a:t>Color</a:t>
                      </a:r>
                    </a:p>
                  </a:txBody>
                  <a:tcPr/>
                </a:tc>
                <a:extLst>
                  <a:ext uri="{0D108BD9-81ED-4DB2-BD59-A6C34878D82A}">
                    <a16:rowId xmlns:a16="http://schemas.microsoft.com/office/drawing/2014/main" val="57563698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61656452"/>
              </p:ext>
            </p:extLst>
          </p:nvPr>
        </p:nvGraphicFramePr>
        <p:xfrm>
          <a:off x="9591600" y="3351296"/>
          <a:ext cx="2138400" cy="1463040"/>
        </p:xfrm>
        <a:graphic>
          <a:graphicData uri="http://schemas.openxmlformats.org/drawingml/2006/table">
            <a:tbl>
              <a:tblPr firstRow="1" bandRow="1">
                <a:tableStyleId>{5C22544A-7EE6-4342-B048-85BDC9FD1C3A}</a:tableStyleId>
              </a:tblPr>
              <a:tblGrid>
                <a:gridCol w="2138400">
                  <a:extLst>
                    <a:ext uri="{9D8B030D-6E8A-4147-A177-3AD203B41FA5}">
                      <a16:colId xmlns:a16="http://schemas.microsoft.com/office/drawing/2014/main" val="3078374805"/>
                    </a:ext>
                  </a:extLst>
                </a:gridCol>
              </a:tblGrid>
              <a:tr h="365760">
                <a:tc>
                  <a:txBody>
                    <a:bodyPr/>
                    <a:lstStyle/>
                    <a:p>
                      <a:r>
                        <a:rPr lang="en-US" dirty="0"/>
                        <a:t>Order Table</a:t>
                      </a:r>
                    </a:p>
                  </a:txBody>
                  <a:tcPr/>
                </a:tc>
                <a:extLst>
                  <a:ext uri="{0D108BD9-81ED-4DB2-BD59-A6C34878D82A}">
                    <a16:rowId xmlns:a16="http://schemas.microsoft.com/office/drawing/2014/main" val="2152893029"/>
                  </a:ext>
                </a:extLst>
              </a:tr>
              <a:tr h="365760">
                <a:tc>
                  <a:txBody>
                    <a:bodyPr/>
                    <a:lstStyle/>
                    <a:p>
                      <a:r>
                        <a:rPr lang="en-US" dirty="0"/>
                        <a:t>OrderNumber</a:t>
                      </a:r>
                    </a:p>
                  </a:txBody>
                  <a:tcPr/>
                </a:tc>
                <a:extLst>
                  <a:ext uri="{0D108BD9-81ED-4DB2-BD59-A6C34878D82A}">
                    <a16:rowId xmlns:a16="http://schemas.microsoft.com/office/drawing/2014/main" val="1175799151"/>
                  </a:ext>
                </a:extLst>
              </a:tr>
              <a:tr h="365760">
                <a:tc>
                  <a:txBody>
                    <a:bodyPr/>
                    <a:lstStyle/>
                    <a:p>
                      <a:r>
                        <a:rPr lang="en-US" dirty="0"/>
                        <a:t>CustomerName</a:t>
                      </a:r>
                    </a:p>
                  </a:txBody>
                  <a:tcPr/>
                </a:tc>
                <a:extLst>
                  <a:ext uri="{0D108BD9-81ED-4DB2-BD59-A6C34878D82A}">
                    <a16:rowId xmlns:a16="http://schemas.microsoft.com/office/drawing/2014/main" val="1821487786"/>
                  </a:ext>
                </a:extLst>
              </a:tr>
              <a:tr h="365760">
                <a:tc>
                  <a:txBody>
                    <a:bodyPr/>
                    <a:lstStyle/>
                    <a:p>
                      <a:r>
                        <a:rPr lang="en-US" dirty="0"/>
                        <a:t>ProductName</a:t>
                      </a:r>
                    </a:p>
                  </a:txBody>
                  <a:tcPr/>
                </a:tc>
                <a:extLst>
                  <a:ext uri="{0D108BD9-81ED-4DB2-BD59-A6C34878D82A}">
                    <a16:rowId xmlns:a16="http://schemas.microsoft.com/office/drawing/2014/main" val="575636985"/>
                  </a:ext>
                </a:extLst>
              </a:tr>
            </a:tbl>
          </a:graphicData>
        </a:graphic>
      </p:graphicFrame>
      <p:cxnSp>
        <p:nvCxnSpPr>
          <p:cNvPr id="12" name="Straight Arrow Connector 11"/>
          <p:cNvCxnSpPr/>
          <p:nvPr/>
        </p:nvCxnSpPr>
        <p:spPr>
          <a:xfrm>
            <a:off x="9159504" y="4218261"/>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74816" y="2469861"/>
            <a:ext cx="0" cy="1748400"/>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59504" y="4609559"/>
            <a:ext cx="424740" cy="0"/>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174816" y="4609559"/>
            <a:ext cx="0" cy="712084"/>
          </a:xfrm>
          <a:prstGeom prst="straightConnector1">
            <a:avLst/>
          </a:prstGeom>
          <a:ln w="412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0423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on Azure</a:t>
            </a:r>
          </a:p>
        </p:txBody>
      </p:sp>
      <p:sp>
        <p:nvSpPr>
          <p:cNvPr id="15" name="Rectangle 14"/>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17" name="Rectangle 16"/>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19" name="TextBox 18"/>
          <p:cNvSpPr txBox="1"/>
          <p:nvPr/>
        </p:nvSpPr>
        <p:spPr>
          <a:xfrm>
            <a:off x="1779930" y="2968754"/>
            <a:ext cx="3115212"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SQL Database</a:t>
            </a:r>
            <a:endParaRPr lang="nl-NL" sz="2400" i="1" dirty="0">
              <a:solidFill>
                <a:srgbClr val="0070C0"/>
              </a:solidFill>
            </a:endParaRPr>
          </a:p>
        </p:txBody>
      </p:sp>
      <p:sp>
        <p:nvSpPr>
          <p:cNvPr id="20" name="TextBox 19"/>
          <p:cNvSpPr txBox="1"/>
          <p:nvPr/>
        </p:nvSpPr>
        <p:spPr>
          <a:xfrm>
            <a:off x="1779930" y="4668841"/>
            <a:ext cx="3153748"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MySQL (via ClearDB)</a:t>
            </a:r>
            <a:endParaRPr lang="nl-NL" sz="2400" i="1" dirty="0">
              <a:solidFill>
                <a:srgbClr val="0070C0"/>
              </a:solidFill>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063" y="2892541"/>
            <a:ext cx="780290" cy="78029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917" y="4594316"/>
            <a:ext cx="780290" cy="780290"/>
          </a:xfrm>
          <a:prstGeom prst="rect">
            <a:avLst/>
          </a:prstGeom>
        </p:spPr>
      </p:pic>
      <p:pic>
        <p:nvPicPr>
          <p:cNvPr id="23" name="Picture 22"/>
          <p:cNvPicPr>
            <a:picLocks noChangeAspect="1"/>
          </p:cNvPicPr>
          <p:nvPr/>
        </p:nvPicPr>
        <p:blipFill rotWithShape="1">
          <a:blip r:embed="rId4"/>
          <a:srcRect l="12084" t="18385" r="11571" b="19268"/>
          <a:stretch/>
        </p:blipFill>
        <p:spPr>
          <a:xfrm>
            <a:off x="6751521" y="2345308"/>
            <a:ext cx="2618138" cy="2138146"/>
          </a:xfrm>
          <a:prstGeom prst="rect">
            <a:avLst/>
          </a:prstGeom>
        </p:spPr>
      </p:pic>
      <p:pic>
        <p:nvPicPr>
          <p:cNvPr id="24" name="Picture 23"/>
          <p:cNvPicPr>
            <a:picLocks noChangeAspect="1"/>
          </p:cNvPicPr>
          <p:nvPr/>
        </p:nvPicPr>
        <p:blipFill>
          <a:blip r:embed="rId5"/>
          <a:stretch>
            <a:fillRect/>
          </a:stretch>
        </p:blipFill>
        <p:spPr>
          <a:xfrm>
            <a:off x="9315719" y="2658363"/>
            <a:ext cx="2232434" cy="1257604"/>
          </a:xfrm>
          <a:prstGeom prst="rect">
            <a:avLst/>
          </a:prstGeom>
        </p:spPr>
      </p:pic>
      <p:pic>
        <p:nvPicPr>
          <p:cNvPr id="25" name="Picture 24"/>
          <p:cNvPicPr>
            <a:picLocks noChangeAspect="1"/>
          </p:cNvPicPr>
          <p:nvPr/>
        </p:nvPicPr>
        <p:blipFill>
          <a:blip r:embed="rId6"/>
          <a:stretch>
            <a:fillRect/>
          </a:stretch>
        </p:blipFill>
        <p:spPr>
          <a:xfrm>
            <a:off x="6930563" y="4668841"/>
            <a:ext cx="2082468" cy="869737"/>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87899" y="4056888"/>
            <a:ext cx="1720124" cy="1912493"/>
          </a:xfrm>
          <a:prstGeom prst="rect">
            <a:avLst/>
          </a:prstGeom>
        </p:spPr>
      </p:pic>
    </p:spTree>
    <p:extLst>
      <p:ext uri="{BB962C8B-B14F-4D97-AF65-F5344CB8AC3E}">
        <p14:creationId xmlns:p14="http://schemas.microsoft.com/office/powerpoint/2010/main" val="36004146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a:t>
            </a:r>
          </a:p>
        </p:txBody>
      </p:sp>
      <p:graphicFrame>
        <p:nvGraphicFramePr>
          <p:cNvPr id="3" name="Table 2"/>
          <p:cNvGraphicFramePr>
            <a:graphicFrameLocks noGrp="1"/>
          </p:cNvGraphicFramePr>
          <p:nvPr>
            <p:extLst>
              <p:ext uri="{D42A27DB-BD31-4B8C-83A1-F6EECF244321}">
                <p14:modId xmlns:p14="http://schemas.microsoft.com/office/powerpoint/2010/main" val="3295036079"/>
              </p:ext>
            </p:extLst>
          </p:nvPr>
        </p:nvGraphicFramePr>
        <p:xfrm>
          <a:off x="5964195" y="1823440"/>
          <a:ext cx="5953690" cy="3959829"/>
        </p:xfrm>
        <a:graphic>
          <a:graphicData uri="http://schemas.openxmlformats.org/drawingml/2006/table">
            <a:tbl>
              <a:tblPr firstRow="1" bandRow="1">
                <a:tableStyleId>{5C22544A-7EE6-4342-B048-85BDC9FD1C3A}</a:tableStyleId>
              </a:tblPr>
              <a:tblGrid>
                <a:gridCol w="1984563">
                  <a:extLst>
                    <a:ext uri="{9D8B030D-6E8A-4147-A177-3AD203B41FA5}">
                      <a16:colId xmlns:a16="http://schemas.microsoft.com/office/drawing/2014/main" val="4270186663"/>
                    </a:ext>
                  </a:extLst>
                </a:gridCol>
                <a:gridCol w="1984563">
                  <a:extLst>
                    <a:ext uri="{9D8B030D-6E8A-4147-A177-3AD203B41FA5}">
                      <a16:colId xmlns:a16="http://schemas.microsoft.com/office/drawing/2014/main" val="3008576811"/>
                    </a:ext>
                  </a:extLst>
                </a:gridCol>
                <a:gridCol w="992282">
                  <a:extLst>
                    <a:ext uri="{9D8B030D-6E8A-4147-A177-3AD203B41FA5}">
                      <a16:colId xmlns:a16="http://schemas.microsoft.com/office/drawing/2014/main" val="1998664604"/>
                    </a:ext>
                  </a:extLst>
                </a:gridCol>
                <a:gridCol w="992282">
                  <a:extLst>
                    <a:ext uri="{9D8B030D-6E8A-4147-A177-3AD203B41FA5}">
                      <a16:colId xmlns:a16="http://schemas.microsoft.com/office/drawing/2014/main" val="3804893753"/>
                    </a:ext>
                  </a:extLst>
                </a:gridCol>
              </a:tblGrid>
              <a:tr h="791965">
                <a:tc>
                  <a:txBody>
                    <a:bodyPr/>
                    <a:lstStyle/>
                    <a:p>
                      <a:pPr algn="l"/>
                      <a:r>
                        <a:rPr lang="en-US" dirty="0"/>
                        <a:t>Partition Key</a:t>
                      </a:r>
                    </a:p>
                  </a:txBody>
                  <a:tcPr anchor="ctr"/>
                </a:tc>
                <a:tc>
                  <a:txBody>
                    <a:bodyPr/>
                    <a:lstStyle/>
                    <a:p>
                      <a:pPr algn="l"/>
                      <a:r>
                        <a:rPr lang="en-US" dirty="0"/>
                        <a:t>Row Key</a:t>
                      </a:r>
                    </a:p>
                  </a:txBody>
                  <a:tcPr anchor="ctr"/>
                </a:tc>
                <a:tc gridSpan="2">
                  <a:txBody>
                    <a:bodyPr/>
                    <a:lstStyle/>
                    <a:p>
                      <a:pPr algn="l"/>
                      <a:r>
                        <a:rPr lang="en-US" dirty="0"/>
                        <a:t>Value</a:t>
                      </a:r>
                    </a:p>
                  </a:txBody>
                  <a:tcPr anchor="ctr"/>
                </a:tc>
                <a:tc hMerge="1">
                  <a:txBody>
                    <a:bodyPr/>
                    <a:lstStyle/>
                    <a:p>
                      <a:endParaRPr lang="en-US"/>
                    </a:p>
                  </a:txBody>
                  <a:tcPr/>
                </a:tc>
                <a:extLst>
                  <a:ext uri="{0D108BD9-81ED-4DB2-BD59-A6C34878D82A}">
                    <a16:rowId xmlns:a16="http://schemas.microsoft.com/office/drawing/2014/main" val="3448772759"/>
                  </a:ext>
                </a:extLst>
              </a:tr>
              <a:tr h="395983">
                <a:tc rowSpan="2">
                  <a:txBody>
                    <a:bodyPr/>
                    <a:lstStyle/>
                    <a:p>
                      <a:pPr algn="l"/>
                      <a:r>
                        <a:rPr lang="en-US" dirty="0"/>
                        <a:t>Marketing</a:t>
                      </a:r>
                    </a:p>
                  </a:txBody>
                  <a:tcPr anchor="ctr"/>
                </a:tc>
                <a:tc rowSpan="2">
                  <a:txBody>
                    <a:bodyPr/>
                    <a:lstStyle/>
                    <a:p>
                      <a:pPr algn="l"/>
                      <a:r>
                        <a:rPr lang="en-US" dirty="0"/>
                        <a:t>00001</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204372561"/>
                  </a:ext>
                </a:extLst>
              </a:tr>
              <a:tr h="395983">
                <a:tc vMerge="1">
                  <a:txBody>
                    <a:bodyPr/>
                    <a:lstStyle/>
                    <a:p>
                      <a:endParaRPr lang="en-US"/>
                    </a:p>
                  </a:txBody>
                  <a:tcPr/>
                </a:tc>
                <a:tc vMerge="1">
                  <a:txBody>
                    <a:bodyPr/>
                    <a:lstStyle/>
                    <a:p>
                      <a:endParaRPr lang="en-US"/>
                    </a:p>
                  </a:txBody>
                  <a:tcPr/>
                </a:tc>
                <a:tc>
                  <a:txBody>
                    <a:bodyPr/>
                    <a:lstStyle/>
                    <a:p>
                      <a:pPr algn="l"/>
                      <a:r>
                        <a:rPr lang="en-US" dirty="0"/>
                        <a:t>Bob</a:t>
                      </a:r>
                    </a:p>
                  </a:txBody>
                  <a:tcPr anchor="ctr"/>
                </a:tc>
                <a:tc>
                  <a:txBody>
                    <a:bodyPr/>
                    <a:lstStyle/>
                    <a:p>
                      <a:pPr algn="l"/>
                      <a:r>
                        <a:rPr lang="en-US" dirty="0"/>
                        <a:t>35</a:t>
                      </a:r>
                    </a:p>
                  </a:txBody>
                  <a:tcPr anchor="ctr"/>
                </a:tc>
                <a:extLst>
                  <a:ext uri="{0D108BD9-81ED-4DB2-BD59-A6C34878D82A}">
                    <a16:rowId xmlns:a16="http://schemas.microsoft.com/office/drawing/2014/main" val="3588693805"/>
                  </a:ext>
                </a:extLst>
              </a:tr>
              <a:tr h="395983">
                <a:tc rowSpan="2">
                  <a:txBody>
                    <a:bodyPr/>
                    <a:lstStyle/>
                    <a:p>
                      <a:pPr algn="l"/>
                      <a:r>
                        <a:rPr lang="en-US" dirty="0"/>
                        <a:t>Marketing</a:t>
                      </a:r>
                    </a:p>
                  </a:txBody>
                  <a:tcPr anchor="ctr"/>
                </a:tc>
                <a:tc rowSpan="2">
                  <a:txBody>
                    <a:bodyPr/>
                    <a:lstStyle/>
                    <a:p>
                      <a:pPr algn="l"/>
                      <a:r>
                        <a:rPr lang="en-US" dirty="0"/>
                        <a:t>00002</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576369828"/>
                  </a:ext>
                </a:extLst>
              </a:tr>
              <a:tr h="395983">
                <a:tc vMerge="1">
                  <a:txBody>
                    <a:bodyPr/>
                    <a:lstStyle/>
                    <a:p>
                      <a:endParaRPr lang="en-US"/>
                    </a:p>
                  </a:txBody>
                  <a:tcPr/>
                </a:tc>
                <a:tc vMerge="1">
                  <a:txBody>
                    <a:bodyPr/>
                    <a:lstStyle/>
                    <a:p>
                      <a:endParaRPr lang="en-US"/>
                    </a:p>
                  </a:txBody>
                  <a:tcPr/>
                </a:tc>
                <a:tc>
                  <a:txBody>
                    <a:bodyPr/>
                    <a:lstStyle/>
                    <a:p>
                      <a:pPr algn="l"/>
                      <a:r>
                        <a:rPr lang="en-US" dirty="0"/>
                        <a:t>Karen</a:t>
                      </a:r>
                    </a:p>
                  </a:txBody>
                  <a:tcPr anchor="ctr"/>
                </a:tc>
                <a:tc>
                  <a:txBody>
                    <a:bodyPr/>
                    <a:lstStyle/>
                    <a:p>
                      <a:pPr algn="l"/>
                      <a:r>
                        <a:rPr lang="en-US" dirty="0"/>
                        <a:t>42</a:t>
                      </a:r>
                    </a:p>
                  </a:txBody>
                  <a:tcPr anchor="ctr"/>
                </a:tc>
                <a:extLst>
                  <a:ext uri="{0D108BD9-81ED-4DB2-BD59-A6C34878D82A}">
                    <a16:rowId xmlns:a16="http://schemas.microsoft.com/office/drawing/2014/main" val="4074213937"/>
                  </a:ext>
                </a:extLst>
              </a:tr>
              <a:tr h="395983">
                <a:tc rowSpan="2">
                  <a:txBody>
                    <a:bodyPr/>
                    <a:lstStyle/>
                    <a:p>
                      <a:pPr algn="l"/>
                      <a:r>
                        <a:rPr lang="en-US" dirty="0"/>
                        <a:t>Marketing</a:t>
                      </a:r>
                    </a:p>
                  </a:txBody>
                  <a:tcPr anchor="ctr"/>
                </a:tc>
                <a:tc rowSpan="2">
                  <a:txBody>
                    <a:bodyPr/>
                    <a:lstStyle/>
                    <a:p>
                      <a:pPr algn="l"/>
                      <a:r>
                        <a:rPr lang="en-US" dirty="0"/>
                        <a:t>Department</a:t>
                      </a:r>
                    </a:p>
                  </a:txBody>
                  <a:tcPr anchor="ctr"/>
                </a:tc>
                <a:tc>
                  <a:txBody>
                    <a:bodyPr/>
                    <a:lstStyle/>
                    <a:p>
                      <a:pPr algn="l"/>
                      <a:r>
                        <a:rPr lang="en-US" b="1" dirty="0"/>
                        <a:t>Name</a:t>
                      </a:r>
                    </a:p>
                  </a:txBody>
                  <a:tcPr anchor="ctr"/>
                </a:tc>
                <a:tc>
                  <a:txBody>
                    <a:bodyPr/>
                    <a:lstStyle/>
                    <a:p>
                      <a:pPr algn="l"/>
                      <a:r>
                        <a:rPr lang="en-US" b="1" dirty="0"/>
                        <a:t>Count</a:t>
                      </a:r>
                    </a:p>
                  </a:txBody>
                  <a:tcPr anchor="ctr"/>
                </a:tc>
                <a:extLst>
                  <a:ext uri="{0D108BD9-81ED-4DB2-BD59-A6C34878D82A}">
                    <a16:rowId xmlns:a16="http://schemas.microsoft.com/office/drawing/2014/main" val="2143577272"/>
                  </a:ext>
                </a:extLst>
              </a:tr>
              <a:tr h="395983">
                <a:tc vMerge="1">
                  <a:txBody>
                    <a:bodyPr/>
                    <a:lstStyle/>
                    <a:p>
                      <a:endParaRPr lang="en-US"/>
                    </a:p>
                  </a:txBody>
                  <a:tcPr/>
                </a:tc>
                <a:tc vMerge="1">
                  <a:txBody>
                    <a:bodyPr/>
                    <a:lstStyle/>
                    <a:p>
                      <a:endParaRPr lang="en-US"/>
                    </a:p>
                  </a:txBody>
                  <a:tcPr/>
                </a:tc>
                <a:tc>
                  <a:txBody>
                    <a:bodyPr/>
                    <a:lstStyle/>
                    <a:p>
                      <a:pPr algn="l"/>
                      <a:r>
                        <a:rPr lang="en-US" dirty="0"/>
                        <a:t>MKTG</a:t>
                      </a:r>
                    </a:p>
                  </a:txBody>
                  <a:tcPr anchor="ctr"/>
                </a:tc>
                <a:tc>
                  <a:txBody>
                    <a:bodyPr/>
                    <a:lstStyle/>
                    <a:p>
                      <a:pPr algn="l"/>
                      <a:r>
                        <a:rPr lang="en-US" dirty="0"/>
                        <a:t>104</a:t>
                      </a:r>
                    </a:p>
                  </a:txBody>
                  <a:tcPr anchor="ctr"/>
                </a:tc>
                <a:extLst>
                  <a:ext uri="{0D108BD9-81ED-4DB2-BD59-A6C34878D82A}">
                    <a16:rowId xmlns:a16="http://schemas.microsoft.com/office/drawing/2014/main" val="2297635814"/>
                  </a:ext>
                </a:extLst>
              </a:tr>
              <a:tr h="395983">
                <a:tc rowSpan="2">
                  <a:txBody>
                    <a:bodyPr/>
                    <a:lstStyle/>
                    <a:p>
                      <a:pPr algn="l"/>
                      <a:r>
                        <a:rPr lang="en-US" dirty="0"/>
                        <a:t>Sales</a:t>
                      </a:r>
                    </a:p>
                  </a:txBody>
                  <a:tcPr anchor="ctr"/>
                </a:tc>
                <a:tc rowSpan="2">
                  <a:txBody>
                    <a:bodyPr/>
                    <a:lstStyle/>
                    <a:p>
                      <a:pPr algn="l"/>
                      <a:r>
                        <a:rPr lang="en-US" dirty="0"/>
                        <a:t>00010</a:t>
                      </a:r>
                    </a:p>
                  </a:txBody>
                  <a:tcPr anchor="ctr"/>
                </a:tc>
                <a:tc>
                  <a:txBody>
                    <a:bodyPr/>
                    <a:lstStyle/>
                    <a:p>
                      <a:pPr algn="l"/>
                      <a:r>
                        <a:rPr lang="en-US" b="1" dirty="0"/>
                        <a:t>Name</a:t>
                      </a:r>
                    </a:p>
                  </a:txBody>
                  <a:tcPr anchor="ctr"/>
                </a:tc>
                <a:tc>
                  <a:txBody>
                    <a:bodyPr/>
                    <a:lstStyle/>
                    <a:p>
                      <a:pPr algn="l"/>
                      <a:r>
                        <a:rPr lang="en-US" b="1" dirty="0"/>
                        <a:t>Age</a:t>
                      </a:r>
                    </a:p>
                  </a:txBody>
                  <a:tcPr anchor="ctr"/>
                </a:tc>
                <a:extLst>
                  <a:ext uri="{0D108BD9-81ED-4DB2-BD59-A6C34878D82A}">
                    <a16:rowId xmlns:a16="http://schemas.microsoft.com/office/drawing/2014/main" val="3627862433"/>
                  </a:ext>
                </a:extLst>
              </a:tr>
              <a:tr h="395983">
                <a:tc vMerge="1">
                  <a:txBody>
                    <a:bodyPr/>
                    <a:lstStyle/>
                    <a:p>
                      <a:endParaRPr lang="en-US"/>
                    </a:p>
                  </a:txBody>
                  <a:tcPr/>
                </a:tc>
                <a:tc vMerge="1">
                  <a:txBody>
                    <a:bodyPr/>
                    <a:lstStyle/>
                    <a:p>
                      <a:endParaRPr lang="en-US"/>
                    </a:p>
                  </a:txBody>
                  <a:tcPr/>
                </a:tc>
                <a:tc>
                  <a:txBody>
                    <a:bodyPr/>
                    <a:lstStyle/>
                    <a:p>
                      <a:pPr algn="l"/>
                      <a:r>
                        <a:rPr lang="en-US" dirty="0"/>
                        <a:t>Sam</a:t>
                      </a:r>
                    </a:p>
                  </a:txBody>
                  <a:tcPr anchor="ctr"/>
                </a:tc>
                <a:tc>
                  <a:txBody>
                    <a:bodyPr/>
                    <a:lstStyle/>
                    <a:p>
                      <a:pPr algn="l"/>
                      <a:r>
                        <a:rPr lang="en-US" dirty="0"/>
                        <a:t>29</a:t>
                      </a:r>
                    </a:p>
                  </a:txBody>
                  <a:tcPr anchor="ctr"/>
                </a:tc>
                <a:extLst>
                  <a:ext uri="{0D108BD9-81ED-4DB2-BD59-A6C34878D82A}">
                    <a16:rowId xmlns:a16="http://schemas.microsoft.com/office/drawing/2014/main" val="708971138"/>
                  </a:ext>
                </a:extLst>
              </a:tr>
            </a:tbl>
          </a:graphicData>
        </a:graphic>
      </p:graphicFrame>
      <p:sp>
        <p:nvSpPr>
          <p:cNvPr id="4" name="Rectangle 3"/>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Interacting with indexes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Searching on properties within the Value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queries</a:t>
            </a:r>
          </a:p>
        </p:txBody>
      </p:sp>
      <p:sp>
        <p:nvSpPr>
          <p:cNvPr id="5" name="Rectangle 4"/>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Extremely fast</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Scalable</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you have &amp; will query by the key</a:t>
            </a:r>
          </a:p>
        </p:txBody>
      </p:sp>
      <p:sp>
        <p:nvSpPr>
          <p:cNvPr id="6" name="Rectangle 5"/>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Simple Map</a:t>
            </a:r>
          </a:p>
          <a:p>
            <a:pPr marL="342900" indent="-342900">
              <a:buFont typeface="Arial" panose="020B0604020202020204" pitchFamily="34" charset="0"/>
              <a:buChar char="•"/>
            </a:pPr>
            <a:r>
              <a:rPr lang="en-US" sz="2400" dirty="0"/>
              <a:t>Semi-Structured</a:t>
            </a:r>
          </a:p>
          <a:p>
            <a:pPr marL="342900" indent="-342900">
              <a:buFont typeface="Arial" panose="020B0604020202020204" pitchFamily="34" charset="0"/>
              <a:buChar char="•"/>
            </a:pPr>
            <a:r>
              <a:rPr lang="en-US" sz="2400" dirty="0"/>
              <a:t>De-normalized</a:t>
            </a:r>
          </a:p>
        </p:txBody>
      </p:sp>
    </p:spTree>
    <p:extLst>
      <p:ext uri="{BB962C8B-B14F-4D97-AF65-F5344CB8AC3E}">
        <p14:creationId xmlns:p14="http://schemas.microsoft.com/office/powerpoint/2010/main" val="250537696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Key-Value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893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7057995" y="2774792"/>
            <a:ext cx="2343470" cy="881591"/>
          </a:xfrm>
          <a:prstGeom prst="rect">
            <a:avLst/>
          </a:prstGeom>
        </p:spPr>
      </p:pic>
      <p:pic>
        <p:nvPicPr>
          <p:cNvPr id="8" name="Picture 7"/>
          <p:cNvPicPr>
            <a:picLocks noChangeAspect="1"/>
          </p:cNvPicPr>
          <p:nvPr/>
        </p:nvPicPr>
        <p:blipFill>
          <a:blip r:embed="rId3"/>
          <a:stretch>
            <a:fillRect/>
          </a:stretch>
        </p:blipFill>
        <p:spPr>
          <a:xfrm>
            <a:off x="10129826" y="2623329"/>
            <a:ext cx="1187214" cy="1187214"/>
          </a:xfrm>
          <a:prstGeom prst="rect">
            <a:avLst/>
          </a:prstGeom>
        </p:spPr>
      </p:pic>
      <p:pic>
        <p:nvPicPr>
          <p:cNvPr id="9" name="Picture 8"/>
          <p:cNvPicPr>
            <a:picLocks noChangeAspect="1"/>
          </p:cNvPicPr>
          <p:nvPr/>
        </p:nvPicPr>
        <p:blipFill>
          <a:blip r:embed="rId4"/>
          <a:stretch>
            <a:fillRect/>
          </a:stretch>
        </p:blipFill>
        <p:spPr>
          <a:xfrm>
            <a:off x="7098491" y="4423114"/>
            <a:ext cx="1047750" cy="1047750"/>
          </a:xfrm>
          <a:prstGeom prst="rect">
            <a:avLst/>
          </a:prstGeom>
        </p:spPr>
      </p:pic>
      <p:pic>
        <p:nvPicPr>
          <p:cNvPr id="10" name="Picture 9"/>
          <p:cNvPicPr>
            <a:picLocks noChangeAspect="1"/>
          </p:cNvPicPr>
          <p:nvPr/>
        </p:nvPicPr>
        <p:blipFill>
          <a:blip r:embed="rId5"/>
          <a:stretch>
            <a:fillRect/>
          </a:stretch>
        </p:blipFill>
        <p:spPr>
          <a:xfrm>
            <a:off x="8641772" y="4574975"/>
            <a:ext cx="2976107" cy="74402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3511" y="2892541"/>
            <a:ext cx="780290" cy="78029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3511" y="4556843"/>
            <a:ext cx="780290" cy="780290"/>
          </a:xfrm>
          <a:prstGeom prst="rect">
            <a:avLst/>
          </a:prstGeom>
        </p:spPr>
      </p:pic>
      <p:sp>
        <p:nvSpPr>
          <p:cNvPr id="13" name="TextBox 12"/>
          <p:cNvSpPr txBox="1"/>
          <p:nvPr/>
        </p:nvSpPr>
        <p:spPr>
          <a:xfrm>
            <a:off x="1779930" y="2968754"/>
            <a:ext cx="3061416"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Table Storage</a:t>
            </a:r>
            <a:endParaRPr lang="nl-NL" sz="2400" i="1" dirty="0">
              <a:solidFill>
                <a:srgbClr val="0070C0"/>
              </a:solidFill>
            </a:endParaRPr>
          </a:p>
        </p:txBody>
      </p:sp>
      <p:sp>
        <p:nvSpPr>
          <p:cNvPr id="14" name="TextBox 13"/>
          <p:cNvSpPr txBox="1"/>
          <p:nvPr/>
        </p:nvSpPr>
        <p:spPr>
          <a:xfrm>
            <a:off x="1779930" y="4668841"/>
            <a:ext cx="2863797" cy="627864"/>
          </a:xfrm>
          <a:prstGeom prst="rect">
            <a:avLst/>
          </a:prstGeom>
          <a:noFill/>
        </p:spPr>
        <p:txBody>
          <a:bodyPr wrap="none" lIns="182880" tIns="146304" rIns="182880" bIns="146304" rtlCol="0">
            <a:spAutoFit/>
          </a:bodyPr>
          <a:lstStyle/>
          <a:p>
            <a:pPr>
              <a:lnSpc>
                <a:spcPct val="90000"/>
              </a:lnSpc>
              <a:spcAft>
                <a:spcPts val="600"/>
              </a:spcAft>
            </a:pPr>
            <a:r>
              <a:rPr lang="nl-NL" sz="2400" dirty="0">
                <a:solidFill>
                  <a:srgbClr val="0070C0"/>
                </a:solidFill>
              </a:rPr>
              <a:t>Azure Redis Cache</a:t>
            </a:r>
            <a:endParaRPr lang="nl-NL" sz="2400" i="1" dirty="0">
              <a:solidFill>
                <a:srgbClr val="0070C0"/>
              </a:solidFill>
            </a:endParaRPr>
          </a:p>
        </p:txBody>
      </p:sp>
    </p:spTree>
    <p:extLst>
      <p:ext uri="{BB962C8B-B14F-4D97-AF65-F5344CB8AC3E}">
        <p14:creationId xmlns:p14="http://schemas.microsoft.com/office/powerpoint/2010/main" val="1317693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Complex relational data</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Elaborate joins</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Flexibility </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Fast to get going</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For when query is known, but structure is unknown</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No schema, no relationships</a:t>
            </a:r>
          </a:p>
          <a:p>
            <a:pPr marL="342900" indent="-342900">
              <a:buFont typeface="Arial" panose="020B0604020202020204" pitchFamily="34" charset="0"/>
              <a:buChar char="•"/>
            </a:pPr>
            <a:r>
              <a:rPr lang="en-US" sz="2400" dirty="0"/>
              <a:t>Collections of documents</a:t>
            </a:r>
          </a:p>
          <a:p>
            <a:pPr marL="342900" indent="-342900">
              <a:buFont typeface="Arial" panose="020B0604020202020204" pitchFamily="34" charset="0"/>
              <a:buChar char="•"/>
            </a:pPr>
            <a:r>
              <a:rPr lang="en-US" sz="2400" dirty="0"/>
              <a:t>Documents are JSON objects</a:t>
            </a:r>
          </a:p>
        </p:txBody>
      </p:sp>
      <p:sp>
        <p:nvSpPr>
          <p:cNvPr id="6" name="TextBox 5"/>
          <p:cNvSpPr txBox="1"/>
          <p:nvPr/>
        </p:nvSpPr>
        <p:spPr>
          <a:xfrm>
            <a:off x="5983200" y="1823441"/>
            <a:ext cx="5934683" cy="3988784"/>
          </a:xfrm>
          <a:prstGeom prst="rect">
            <a:avLst/>
          </a:prstGeom>
          <a:solidFill>
            <a:schemeClr val="tx1"/>
          </a:solidFill>
        </p:spPr>
        <p:txBody>
          <a:bodyPr wrap="square" lIns="182880" tIns="146304" rIns="182880" bIns="146304" rtlCol="0">
            <a:spAutoFit/>
          </a:bodyPr>
          <a:lstStyle/>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"Polo Long Sleeve Shirt"</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"color"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"red"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"material"</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"cotton"</a:t>
            </a:r>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"title"</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"NoSQL Distilled</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"author"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"Martin Fowler"</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“P. Sadalage"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"isbn"</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"978-0321826626"</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2E75B6"/>
                </a:solidFill>
                <a:highlight>
                  <a:srgbClr val="FFFFFF"/>
                </a:highlight>
                <a:latin typeface="Consolas" panose="020B0609020204030204" pitchFamily="49" charset="0"/>
              </a:rPr>
              <a:t>"pages"</a:t>
            </a:r>
            <a:r>
              <a:rPr lang="en-US" sz="1600" dirty="0">
                <a:solidFill>
                  <a:srgbClr val="000000"/>
                </a:solidFill>
                <a:highlight>
                  <a:srgbClr val="FFFFFF"/>
                </a:highlight>
                <a:latin typeface="Consolas" panose="020B0609020204030204" pitchFamily="49" charset="0"/>
              </a:rPr>
              <a:t>: 192</a:t>
            </a:r>
          </a:p>
          <a:p>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endParaRPr lang="en-US" sz="1600" dirty="0">
              <a:gradFill>
                <a:gsLst>
                  <a:gs pos="2917">
                    <a:schemeClr val="tx1"/>
                  </a:gs>
                  <a:gs pos="30000">
                    <a:schemeClr val="tx1"/>
                  </a:gs>
                </a:gsLst>
                <a:lin ang="5400000" scaled="0"/>
              </a:gradFill>
            </a:endParaRPr>
          </a:p>
        </p:txBody>
      </p:sp>
      <p:cxnSp>
        <p:nvCxnSpPr>
          <p:cNvPr id="7" name="Straight Connector 6"/>
          <p:cNvCxnSpPr/>
          <p:nvPr/>
        </p:nvCxnSpPr>
        <p:spPr>
          <a:xfrm>
            <a:off x="5983200" y="3449982"/>
            <a:ext cx="5934683" cy="0"/>
          </a:xfrm>
          <a:prstGeom prst="line">
            <a:avLst/>
          </a:prstGeom>
          <a:ln>
            <a:solidFill>
              <a:schemeClr val="accent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1858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Traditional applications</a:t>
            </a:r>
          </a:p>
        </p:txBody>
      </p:sp>
    </p:spTree>
    <p:extLst>
      <p:ext uri="{BB962C8B-B14F-4D97-AF65-F5344CB8AC3E}">
        <p14:creationId xmlns:p14="http://schemas.microsoft.com/office/powerpoint/2010/main" val="11159857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Databases on Azure</a:t>
            </a:r>
          </a:p>
        </p:txBody>
      </p:sp>
      <p:sp>
        <p:nvSpPr>
          <p:cNvPr id="3" name="Rectangle 2"/>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sp>
        <p:nvSpPr>
          <p:cNvPr id="5" name="Rectangle 4"/>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pic>
        <p:nvPicPr>
          <p:cNvPr id="7" name="Picture 6"/>
          <p:cNvPicPr>
            <a:picLocks noChangeAspect="1"/>
          </p:cNvPicPr>
          <p:nvPr/>
        </p:nvPicPr>
        <p:blipFill>
          <a:blip r:embed="rId2"/>
          <a:stretch>
            <a:fillRect/>
          </a:stretch>
        </p:blipFill>
        <p:spPr>
          <a:xfrm>
            <a:off x="6891752" y="2337347"/>
            <a:ext cx="2659397" cy="804975"/>
          </a:xfrm>
          <a:prstGeom prst="rect">
            <a:avLst/>
          </a:prstGeom>
        </p:spPr>
      </p:pic>
      <p:pic>
        <p:nvPicPr>
          <p:cNvPr id="8" name="Picture 7"/>
          <p:cNvPicPr>
            <a:picLocks noChangeAspect="1"/>
          </p:cNvPicPr>
          <p:nvPr/>
        </p:nvPicPr>
        <p:blipFill>
          <a:blip r:embed="rId3"/>
          <a:stretch>
            <a:fillRect/>
          </a:stretch>
        </p:blipFill>
        <p:spPr>
          <a:xfrm>
            <a:off x="9663726" y="4982178"/>
            <a:ext cx="1369888" cy="1171691"/>
          </a:xfrm>
          <a:prstGeom prst="rect">
            <a:avLst/>
          </a:prstGeom>
        </p:spPr>
      </p:pic>
      <p:pic>
        <p:nvPicPr>
          <p:cNvPr id="9" name="Picture 8"/>
          <p:cNvPicPr>
            <a:picLocks noChangeAspect="1"/>
          </p:cNvPicPr>
          <p:nvPr/>
        </p:nvPicPr>
        <p:blipFill>
          <a:blip r:embed="rId4"/>
          <a:stretch>
            <a:fillRect/>
          </a:stretch>
        </p:blipFill>
        <p:spPr>
          <a:xfrm>
            <a:off x="8754548" y="3335365"/>
            <a:ext cx="2700433" cy="69066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52" y="4222008"/>
            <a:ext cx="3608192" cy="56419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80026" y="4946991"/>
            <a:ext cx="2336954" cy="113962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81159" y="2567584"/>
            <a:ext cx="780290" cy="780290"/>
          </a:xfrm>
          <a:prstGeom prst="rect">
            <a:avLst/>
          </a:prstGeom>
        </p:spPr>
      </p:pic>
      <p:sp>
        <p:nvSpPr>
          <p:cNvPr id="13" name="TextBox 12"/>
          <p:cNvSpPr txBox="1"/>
          <p:nvPr/>
        </p:nvSpPr>
        <p:spPr>
          <a:xfrm>
            <a:off x="1880941" y="3347874"/>
            <a:ext cx="2180726"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DocumentDB</a:t>
            </a:r>
            <a:endParaRPr lang="nl-NL" sz="2400" i="1" dirty="0">
              <a:solidFill>
                <a:srgbClr val="0070C0"/>
              </a:solidFill>
            </a:endParaRPr>
          </a:p>
        </p:txBody>
      </p:sp>
      <p:pic>
        <p:nvPicPr>
          <p:cNvPr id="14" name="Picture 13"/>
          <p:cNvPicPr>
            <a:picLocks noChangeAspect="1"/>
          </p:cNvPicPr>
          <p:nvPr/>
        </p:nvPicPr>
        <p:blipFill>
          <a:blip r:embed="rId8"/>
          <a:stretch>
            <a:fillRect/>
          </a:stretch>
        </p:blipFill>
        <p:spPr>
          <a:xfrm>
            <a:off x="3596579" y="4222008"/>
            <a:ext cx="1457325" cy="1428750"/>
          </a:xfrm>
          <a:prstGeom prst="rect">
            <a:avLst/>
          </a:prstGeom>
        </p:spPr>
      </p:pic>
      <p:sp>
        <p:nvSpPr>
          <p:cNvPr id="15" name="TextBox 14"/>
          <p:cNvSpPr txBox="1"/>
          <p:nvPr/>
        </p:nvSpPr>
        <p:spPr>
          <a:xfrm>
            <a:off x="3402392" y="5640184"/>
            <a:ext cx="1845698"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MongoLab</a:t>
            </a:r>
            <a:endParaRPr lang="nl-NL" sz="2400" i="1" dirty="0">
              <a:solidFill>
                <a:srgbClr val="0070C0"/>
              </a:solidFill>
            </a:endParaRPr>
          </a:p>
        </p:txBody>
      </p:sp>
      <p:pic>
        <p:nvPicPr>
          <p:cNvPr id="16" name="Picture 15"/>
          <p:cNvPicPr>
            <a:picLocks noChangeAspect="1"/>
          </p:cNvPicPr>
          <p:nvPr/>
        </p:nvPicPr>
        <p:blipFill>
          <a:blip r:embed="rId9"/>
          <a:stretch>
            <a:fillRect/>
          </a:stretch>
        </p:blipFill>
        <p:spPr>
          <a:xfrm>
            <a:off x="822718" y="4227853"/>
            <a:ext cx="1428750" cy="1438275"/>
          </a:xfrm>
          <a:prstGeom prst="rect">
            <a:avLst/>
          </a:prstGeom>
        </p:spPr>
      </p:pic>
      <p:sp>
        <p:nvSpPr>
          <p:cNvPr id="17" name="TextBox 16"/>
          <p:cNvSpPr txBox="1"/>
          <p:nvPr/>
        </p:nvSpPr>
        <p:spPr>
          <a:xfrm>
            <a:off x="716133" y="5656264"/>
            <a:ext cx="1641924"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RavenHQ</a:t>
            </a:r>
            <a:endParaRPr lang="nl-NL" sz="2400" i="1" dirty="0">
              <a:solidFill>
                <a:srgbClr val="0070C0"/>
              </a:solidFill>
            </a:endParaRPr>
          </a:p>
        </p:txBody>
      </p:sp>
    </p:spTree>
    <p:extLst>
      <p:ext uri="{BB962C8B-B14F-4D97-AF65-F5344CB8AC3E}">
        <p14:creationId xmlns:p14="http://schemas.microsoft.com/office/powerpoint/2010/main" val="27798917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sp>
        <p:nvSpPr>
          <p:cNvPr id="3" name="Rectangle 2"/>
          <p:cNvSpPr/>
          <p:nvPr/>
        </p:nvSpPr>
        <p:spPr bwMode="auto">
          <a:xfrm>
            <a:off x="274638" y="4975619"/>
            <a:ext cx="5492750" cy="15694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Partitioning is problematic</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Scale-up, not out</a:t>
            </a:r>
          </a:p>
        </p:txBody>
      </p:sp>
      <p:sp>
        <p:nvSpPr>
          <p:cNvPr id="4" name="Rectangle 3"/>
          <p:cNvSpPr/>
          <p:nvPr/>
        </p:nvSpPr>
        <p:spPr bwMode="auto">
          <a:xfrm>
            <a:off x="274638" y="3406199"/>
            <a:ext cx="5492750" cy="15694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Network and relationship style applications</a:t>
            </a:r>
          </a:p>
          <a:p>
            <a:pPr marL="342900" indent="-342900" defTabSz="932472" fontAlgn="base">
              <a:lnSpc>
                <a:spcPct val="90000"/>
              </a:lnSpc>
              <a:spcBef>
                <a:spcPct val="0"/>
              </a:spcBef>
              <a:spcAft>
                <a:spcPct val="0"/>
              </a:spcAft>
              <a:buFont typeface="Arial" panose="020B0604020202020204" pitchFamily="34" charset="0"/>
              <a:buChar char="•"/>
            </a:pPr>
            <a:r>
              <a:rPr lang="en-US" sz="2400" dirty="0">
                <a:gradFill>
                  <a:gsLst>
                    <a:gs pos="0">
                      <a:srgbClr val="FFFFFF"/>
                    </a:gs>
                    <a:gs pos="100000">
                      <a:srgbClr val="FFFFFF"/>
                    </a:gs>
                  </a:gsLst>
                  <a:lin ang="5400000" scaled="0"/>
                </a:gradFill>
                <a:ea typeface="Segoe UI" pitchFamily="34" charset="0"/>
                <a:cs typeface="Segoe UI" pitchFamily="34" charset="0"/>
              </a:rPr>
              <a:t>Social connections</a:t>
            </a:r>
          </a:p>
        </p:txBody>
      </p:sp>
      <p:sp>
        <p:nvSpPr>
          <p:cNvPr id="5" name="Rectangle 4"/>
          <p:cNvSpPr/>
          <p:nvPr/>
        </p:nvSpPr>
        <p:spPr bwMode="auto">
          <a:xfrm>
            <a:off x="274638" y="1835798"/>
            <a:ext cx="5492750" cy="15694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dirty="0"/>
              <a:t>Map-based </a:t>
            </a:r>
          </a:p>
          <a:p>
            <a:pPr marL="342900" indent="-342900">
              <a:buFont typeface="Arial" panose="020B0604020202020204" pitchFamily="34" charset="0"/>
              <a:buChar char="•"/>
            </a:pPr>
            <a:r>
              <a:rPr lang="en-US" sz="2400" dirty="0"/>
              <a:t>Relationships of Edges and Nodes</a:t>
            </a:r>
          </a:p>
        </p:txBody>
      </p:sp>
      <p:grpSp>
        <p:nvGrpSpPr>
          <p:cNvPr id="6" name="Group 5"/>
          <p:cNvGrpSpPr/>
          <p:nvPr/>
        </p:nvGrpSpPr>
        <p:grpSpPr>
          <a:xfrm>
            <a:off x="7164378" y="1300280"/>
            <a:ext cx="1944000" cy="936000"/>
            <a:chOff x="6062400" y="1731324"/>
            <a:chExt cx="1591200" cy="936000"/>
          </a:xfrm>
        </p:grpSpPr>
        <p:sp>
          <p:nvSpPr>
            <p:cNvPr id="7" name="Rectangle 6"/>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8" name="Rectangle 7"/>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Sarah</a:t>
              </a:r>
            </a:p>
          </p:txBody>
        </p:sp>
      </p:grpSp>
      <p:grpSp>
        <p:nvGrpSpPr>
          <p:cNvPr id="9" name="Group 8"/>
          <p:cNvGrpSpPr/>
          <p:nvPr/>
        </p:nvGrpSpPr>
        <p:grpSpPr>
          <a:xfrm>
            <a:off x="5892317" y="3693202"/>
            <a:ext cx="1944000" cy="936000"/>
            <a:chOff x="6062400" y="1731324"/>
            <a:chExt cx="1591200" cy="936000"/>
          </a:xfrm>
        </p:grpSpPr>
        <p:sp>
          <p:nvSpPr>
            <p:cNvPr id="10" name="Rectangle 9"/>
            <p:cNvSpPr/>
            <p:nvPr/>
          </p:nvSpPr>
          <p:spPr bwMode="auto">
            <a:xfrm>
              <a:off x="6062400" y="1731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Department</a:t>
              </a:r>
            </a:p>
          </p:txBody>
        </p:sp>
        <p:sp>
          <p:nvSpPr>
            <p:cNvPr id="11" name="Rectangle 10"/>
            <p:cNvSpPr/>
            <p:nvPr/>
          </p:nvSpPr>
          <p:spPr bwMode="auto">
            <a:xfrm>
              <a:off x="6062400" y="2199324"/>
              <a:ext cx="1591200" cy="468000"/>
            </a:xfrm>
            <a:prstGeom prst="rect">
              <a:avLst/>
            </a:prstGeom>
            <a:solidFill>
              <a:schemeClr val="accent5"/>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Marketing</a:t>
              </a:r>
            </a:p>
          </p:txBody>
        </p:sp>
      </p:grpSp>
      <p:grpSp>
        <p:nvGrpSpPr>
          <p:cNvPr id="12" name="Group 11"/>
          <p:cNvGrpSpPr/>
          <p:nvPr/>
        </p:nvGrpSpPr>
        <p:grpSpPr>
          <a:xfrm>
            <a:off x="8625978" y="5301465"/>
            <a:ext cx="1944000" cy="936000"/>
            <a:chOff x="6062400" y="1731324"/>
            <a:chExt cx="1591200" cy="936000"/>
          </a:xfrm>
        </p:grpSpPr>
        <p:sp>
          <p:nvSpPr>
            <p:cNvPr id="13" name="Rectangle 12"/>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4" name="Rectangle 13"/>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Karen</a:t>
              </a:r>
            </a:p>
          </p:txBody>
        </p:sp>
      </p:grpSp>
      <p:grpSp>
        <p:nvGrpSpPr>
          <p:cNvPr id="15" name="Group 14"/>
          <p:cNvGrpSpPr/>
          <p:nvPr/>
        </p:nvGrpSpPr>
        <p:grpSpPr>
          <a:xfrm>
            <a:off x="10173978" y="3046004"/>
            <a:ext cx="1944000" cy="936000"/>
            <a:chOff x="6062400" y="1731324"/>
            <a:chExt cx="1591200" cy="936000"/>
          </a:xfrm>
        </p:grpSpPr>
        <p:sp>
          <p:nvSpPr>
            <p:cNvPr id="16" name="Rectangle 15"/>
            <p:cNvSpPr/>
            <p:nvPr/>
          </p:nvSpPr>
          <p:spPr bwMode="auto">
            <a:xfrm>
              <a:off x="6062400" y="1731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Employee</a:t>
              </a:r>
            </a:p>
          </p:txBody>
        </p:sp>
        <p:sp>
          <p:nvSpPr>
            <p:cNvPr id="17" name="Rectangle 16"/>
            <p:cNvSpPr/>
            <p:nvPr/>
          </p:nvSpPr>
          <p:spPr bwMode="auto">
            <a:xfrm>
              <a:off x="6062400" y="2199324"/>
              <a:ext cx="1591200" cy="468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Name: Walter</a:t>
              </a:r>
            </a:p>
          </p:txBody>
        </p:sp>
      </p:grpSp>
      <p:cxnSp>
        <p:nvCxnSpPr>
          <p:cNvPr id="18" name="Straight Arrow Connector 17"/>
          <p:cNvCxnSpPr>
            <a:stCxn id="8" idx="2"/>
            <a:endCxn id="10" idx="0"/>
          </p:cNvCxnSpPr>
          <p:nvPr/>
        </p:nvCxnSpPr>
        <p:spPr>
          <a:xfrm flipH="1">
            <a:off x="6864317" y="2236280"/>
            <a:ext cx="1272061" cy="1456922"/>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16" idx="0"/>
          </p:cNvCxnSpPr>
          <p:nvPr/>
        </p:nvCxnSpPr>
        <p:spPr>
          <a:xfrm>
            <a:off x="9108378" y="2002280"/>
            <a:ext cx="2037600" cy="1043724"/>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3" idx="0"/>
          </p:cNvCxnSpPr>
          <p:nvPr/>
        </p:nvCxnSpPr>
        <p:spPr>
          <a:xfrm flipH="1">
            <a:off x="9597978" y="3982004"/>
            <a:ext cx="1548000" cy="1319461"/>
          </a:xfrm>
          <a:prstGeom prst="straightConnector1">
            <a:avLst/>
          </a:prstGeom>
          <a:ln w="412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87917" y="2235237"/>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
        <p:nvSpPr>
          <p:cNvPr id="22" name="TextBox 21"/>
          <p:cNvSpPr txBox="1"/>
          <p:nvPr/>
        </p:nvSpPr>
        <p:spPr>
          <a:xfrm>
            <a:off x="9134224" y="1680637"/>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3" name="TextBox 22"/>
          <p:cNvSpPr txBox="1"/>
          <p:nvPr/>
        </p:nvSpPr>
        <p:spPr>
          <a:xfrm>
            <a:off x="10874113" y="2507619"/>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sp>
        <p:nvSpPr>
          <p:cNvPr id="24" name="TextBox 23"/>
          <p:cNvSpPr txBox="1"/>
          <p:nvPr/>
        </p:nvSpPr>
        <p:spPr>
          <a:xfrm>
            <a:off x="10925857" y="4062223"/>
            <a:ext cx="11916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Manages</a:t>
            </a:r>
          </a:p>
        </p:txBody>
      </p:sp>
      <p:sp>
        <p:nvSpPr>
          <p:cNvPr id="25" name="TextBox 24"/>
          <p:cNvSpPr txBox="1"/>
          <p:nvPr/>
        </p:nvSpPr>
        <p:spPr>
          <a:xfrm>
            <a:off x="9939228" y="4820030"/>
            <a:ext cx="128772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For</a:t>
            </a:r>
          </a:p>
        </p:txBody>
      </p:sp>
      <p:cxnSp>
        <p:nvCxnSpPr>
          <p:cNvPr id="26" name="Straight Arrow Connector 25"/>
          <p:cNvCxnSpPr>
            <a:stCxn id="13" idx="1"/>
            <a:endCxn id="11" idx="2"/>
          </p:cNvCxnSpPr>
          <p:nvPr/>
        </p:nvCxnSpPr>
        <p:spPr>
          <a:xfrm flipH="1" flipV="1">
            <a:off x="6864317" y="4629202"/>
            <a:ext cx="1761661" cy="906263"/>
          </a:xfrm>
          <a:prstGeom prst="straightConnector1">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38604" y="5364795"/>
            <a:ext cx="116429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Works In</a:t>
            </a:r>
          </a:p>
        </p:txBody>
      </p:sp>
    </p:spTree>
    <p:extLst>
      <p:ext uri="{BB962C8B-B14F-4D97-AF65-F5344CB8AC3E}">
        <p14:creationId xmlns:p14="http://schemas.microsoft.com/office/powerpoint/2010/main" val="303131360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on Azure</a:t>
            </a:r>
          </a:p>
        </p:txBody>
      </p:sp>
      <p:pic>
        <p:nvPicPr>
          <p:cNvPr id="15" name="Content Placeholder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7621" y="2619746"/>
            <a:ext cx="1303485" cy="1303485"/>
          </a:xfrm>
          <a:prstGeom prst="rect">
            <a:avLst/>
          </a:prstGeom>
        </p:spPr>
      </p:pic>
      <p:sp>
        <p:nvSpPr>
          <p:cNvPr id="16" name="Rectangle 15"/>
          <p:cNvSpPr/>
          <p:nvPr/>
        </p:nvSpPr>
        <p:spPr bwMode="auto">
          <a:xfrm>
            <a:off x="6433280" y="1378651"/>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utoShape 51"/>
          <p:cNvSpPr>
            <a:spLocks noChangeArrowheads="1"/>
          </p:cNvSpPr>
          <p:nvPr/>
        </p:nvSpPr>
        <p:spPr bwMode="auto">
          <a:xfrm>
            <a:off x="6570133" y="1493779"/>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IaaS</a:t>
            </a:r>
          </a:p>
        </p:txBody>
      </p:sp>
      <p:pic>
        <p:nvPicPr>
          <p:cNvPr id="18" name="Picture 17"/>
          <p:cNvPicPr>
            <a:picLocks noChangeAspect="1"/>
          </p:cNvPicPr>
          <p:nvPr/>
        </p:nvPicPr>
        <p:blipFill>
          <a:blip r:embed="rId3"/>
          <a:stretch>
            <a:fillRect/>
          </a:stretch>
        </p:blipFill>
        <p:spPr>
          <a:xfrm>
            <a:off x="6922089" y="4743450"/>
            <a:ext cx="1962268" cy="1272167"/>
          </a:xfrm>
          <a:prstGeom prst="rect">
            <a:avLst/>
          </a:prstGeom>
        </p:spPr>
      </p:pic>
      <p:pic>
        <p:nvPicPr>
          <p:cNvPr id="19" name="Picture 18"/>
          <p:cNvPicPr>
            <a:picLocks noChangeAspect="1"/>
          </p:cNvPicPr>
          <p:nvPr/>
        </p:nvPicPr>
        <p:blipFill>
          <a:blip r:embed="rId4"/>
          <a:stretch>
            <a:fillRect/>
          </a:stretch>
        </p:blipFill>
        <p:spPr>
          <a:xfrm>
            <a:off x="6922088" y="2434274"/>
            <a:ext cx="2496190" cy="996017"/>
          </a:xfrm>
          <a:prstGeom prst="rect">
            <a:avLst/>
          </a:prstGeom>
        </p:spPr>
      </p:pic>
      <p:pic>
        <p:nvPicPr>
          <p:cNvPr id="20" name="Picture 19"/>
          <p:cNvPicPr>
            <a:picLocks noChangeAspect="1"/>
          </p:cNvPicPr>
          <p:nvPr/>
        </p:nvPicPr>
        <p:blipFill>
          <a:blip r:embed="rId5"/>
          <a:stretch>
            <a:fillRect/>
          </a:stretch>
        </p:blipFill>
        <p:spPr>
          <a:xfrm>
            <a:off x="8640056" y="3808624"/>
            <a:ext cx="2947636" cy="864451"/>
          </a:xfrm>
          <a:prstGeom prst="rect">
            <a:avLst/>
          </a:prstGeom>
        </p:spPr>
      </p:pic>
      <p:sp>
        <p:nvSpPr>
          <p:cNvPr id="21" name="Rectangle 20"/>
          <p:cNvSpPr/>
          <p:nvPr/>
        </p:nvSpPr>
        <p:spPr bwMode="auto">
          <a:xfrm>
            <a:off x="263898" y="1384294"/>
            <a:ext cx="5489482" cy="4943127"/>
          </a:xfrm>
          <a:prstGeom prst="rect">
            <a:avLst/>
          </a:prstGeom>
          <a:solidFill>
            <a:schemeClr val="tx1"/>
          </a:solidFill>
          <a:ln w="3175">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AutoShape 51"/>
          <p:cNvSpPr>
            <a:spLocks noChangeArrowheads="1"/>
          </p:cNvSpPr>
          <p:nvPr/>
        </p:nvSpPr>
        <p:spPr bwMode="auto">
          <a:xfrm>
            <a:off x="400751" y="1499422"/>
            <a:ext cx="5215466" cy="666143"/>
          </a:xfrm>
          <a:prstGeom prst="rect">
            <a:avLst/>
          </a:prstGeom>
          <a:solidFill>
            <a:schemeClr val="accent5">
              <a:lumMod val="90000"/>
              <a:lumOff val="10000"/>
            </a:schemeClr>
          </a:solidFill>
          <a:ln>
            <a:noFill/>
          </a:ln>
        </p:spPr>
        <p:style>
          <a:lnRef idx="0">
            <a:scrgbClr r="0" g="0" b="0"/>
          </a:lnRef>
          <a:fillRef idx="0">
            <a:scrgbClr r="0" g="0" b="0"/>
          </a:fillRef>
          <a:effectRef idx="0">
            <a:scrgbClr r="0" g="0" b="0"/>
          </a:effectRef>
          <a:fontRef idx="minor">
            <a:schemeClr val="lt1"/>
          </a:fontRef>
        </p:style>
        <p:txBody>
          <a:bodyPr lIns="0" tIns="0" rIns="0" bIns="0" anchor="ctr"/>
          <a:lstStyle/>
          <a:p>
            <a:pPr algn="ctr" defTabSz="913691">
              <a:lnSpc>
                <a:spcPct val="90000"/>
              </a:lnSpc>
            </a:pPr>
            <a:r>
              <a:rPr lang="en-US" sz="3600" dirty="0">
                <a:solidFill>
                  <a:schemeClr val="tx1"/>
                </a:solidFill>
                <a:latin typeface="Segoe UI Light"/>
              </a:rPr>
              <a:t>PaaS</a:t>
            </a:r>
          </a:p>
        </p:txBody>
      </p:sp>
      <p:sp>
        <p:nvSpPr>
          <p:cNvPr id="23" name="TextBox 22"/>
          <p:cNvSpPr txBox="1"/>
          <p:nvPr/>
        </p:nvSpPr>
        <p:spPr>
          <a:xfrm>
            <a:off x="1571448" y="3274002"/>
            <a:ext cx="2575833" cy="1446550"/>
          </a:xfrm>
          <a:prstGeom prst="rect">
            <a:avLst/>
          </a:prstGeom>
          <a:noFill/>
        </p:spPr>
        <p:txBody>
          <a:bodyPr wrap="none" lIns="182880" tIns="146304" rIns="182880" bIns="146304" rtlCol="0">
            <a:spAutoFit/>
          </a:bodyPr>
          <a:lstStyle/>
          <a:p>
            <a:pPr algn="ctr">
              <a:lnSpc>
                <a:spcPct val="90000"/>
              </a:lnSpc>
              <a:spcAft>
                <a:spcPts val="600"/>
              </a:spcAft>
            </a:pPr>
            <a:r>
              <a:rPr lang="nl-NL" sz="2400" dirty="0">
                <a:solidFill>
                  <a:srgbClr val="0070C0"/>
                </a:solidFill>
              </a:rPr>
              <a:t>Azure AD</a:t>
            </a:r>
          </a:p>
          <a:p>
            <a:pPr algn="ctr">
              <a:lnSpc>
                <a:spcPct val="90000"/>
              </a:lnSpc>
              <a:spcAft>
                <a:spcPts val="600"/>
              </a:spcAft>
            </a:pPr>
            <a:endParaRPr lang="nl-NL" sz="2400" dirty="0">
              <a:solidFill>
                <a:srgbClr val="0070C0"/>
              </a:solidFill>
            </a:endParaRPr>
          </a:p>
          <a:p>
            <a:pPr algn="ctr">
              <a:lnSpc>
                <a:spcPct val="90000"/>
              </a:lnSpc>
              <a:spcAft>
                <a:spcPts val="600"/>
              </a:spcAft>
            </a:pPr>
            <a:r>
              <a:rPr lang="nl-NL" sz="2400" dirty="0">
                <a:solidFill>
                  <a:srgbClr val="0070C0"/>
                </a:solidFill>
              </a:rPr>
              <a:t>Microsoft Graph</a:t>
            </a:r>
          </a:p>
        </p:txBody>
      </p:sp>
    </p:spTree>
    <p:extLst>
      <p:ext uri="{BB962C8B-B14F-4D97-AF65-F5344CB8AC3E}">
        <p14:creationId xmlns:p14="http://schemas.microsoft.com/office/powerpoint/2010/main" val="390728007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Repository </a:t>
            </a:r>
            <a:br>
              <a:rPr lang="en-US" dirty="0"/>
            </a:br>
            <a:r>
              <a:rPr lang="en-US" dirty="0"/>
              <a:t>Pattern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708" y="0"/>
            <a:ext cx="8726767" cy="6994525"/>
          </a:xfrm>
          <a:prstGeom prst="rect">
            <a:avLst/>
          </a:prstGeom>
        </p:spPr>
      </p:pic>
    </p:spTree>
    <p:extLst>
      <p:ext uri="{BB962C8B-B14F-4D97-AF65-F5344CB8AC3E}">
        <p14:creationId xmlns:p14="http://schemas.microsoft.com/office/powerpoint/2010/main" val="320287068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511457"/>
          </a:xfrm>
        </p:spPr>
        <p:txBody>
          <a:bodyPr/>
          <a:lstStyle/>
          <a:p>
            <a:r>
              <a:rPr lang="en-US" dirty="0"/>
              <a:t>Use each database type for its strengths</a:t>
            </a:r>
          </a:p>
          <a:p>
            <a:r>
              <a:rPr lang="en-US" dirty="0"/>
              <a:t>Enhanced developer productivity</a:t>
            </a:r>
          </a:p>
          <a:p>
            <a:r>
              <a:rPr lang="en-US" dirty="0"/>
              <a:t>Improved data access performance</a:t>
            </a:r>
          </a:p>
          <a:p>
            <a:endParaRPr lang="en-US" dirty="0"/>
          </a:p>
        </p:txBody>
      </p:sp>
      <p:sp>
        <p:nvSpPr>
          <p:cNvPr id="3" name="Title 2"/>
          <p:cNvSpPr>
            <a:spLocks noGrp="1"/>
          </p:cNvSpPr>
          <p:nvPr>
            <p:ph type="title"/>
          </p:nvPr>
        </p:nvSpPr>
        <p:spPr/>
        <p:txBody>
          <a:bodyPr/>
          <a:lstStyle/>
          <a:p>
            <a:r>
              <a:rPr lang="en-US" dirty="0"/>
              <a:t>Benefits of Polyglot Persistence</a:t>
            </a:r>
          </a:p>
        </p:txBody>
      </p:sp>
    </p:spTree>
    <p:extLst>
      <p:ext uri="{BB962C8B-B14F-4D97-AF65-F5344CB8AC3E}">
        <p14:creationId xmlns:p14="http://schemas.microsoft.com/office/powerpoint/2010/main" val="21245462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cloud applications</a:t>
            </a:r>
          </a:p>
        </p:txBody>
      </p:sp>
    </p:spTree>
    <p:extLst>
      <p:ext uri="{BB962C8B-B14F-4D97-AF65-F5344CB8AC3E}">
        <p14:creationId xmlns:p14="http://schemas.microsoft.com/office/powerpoint/2010/main" val="42504765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a:t>
            </a:r>
          </a:p>
        </p:txBody>
      </p:sp>
      <p:sp>
        <p:nvSpPr>
          <p:cNvPr id="4" name="Text Placeholder 3"/>
          <p:cNvSpPr>
            <a:spLocks noGrp="1"/>
          </p:cNvSpPr>
          <p:nvPr>
            <p:ph type="body" sz="quarter" idx="10"/>
          </p:nvPr>
        </p:nvSpPr>
        <p:spPr>
          <a:xfrm>
            <a:off x="274638" y="1212850"/>
            <a:ext cx="11887200" cy="4124206"/>
          </a:xfrm>
        </p:spPr>
        <p:txBody>
          <a:bodyPr/>
          <a:lstStyle/>
          <a:p>
            <a:r>
              <a:rPr lang="en-US" dirty="0"/>
              <a:t>The ability of a system to handle a </a:t>
            </a:r>
          </a:p>
          <a:p>
            <a:r>
              <a:rPr lang="en-US" sz="6000" b="1" dirty="0"/>
              <a:t>growing amount of work </a:t>
            </a:r>
          </a:p>
          <a:p>
            <a:r>
              <a:rPr lang="en-US" dirty="0"/>
              <a:t>in a capable manner or its </a:t>
            </a:r>
          </a:p>
          <a:p>
            <a:r>
              <a:rPr lang="en-US" sz="6000" b="1" dirty="0"/>
              <a:t>ability to be enlarged </a:t>
            </a:r>
          </a:p>
          <a:p>
            <a:r>
              <a:rPr lang="en-US" dirty="0"/>
              <a:t>to accommodate that growth</a:t>
            </a:r>
          </a:p>
        </p:txBody>
      </p:sp>
      <p:sp>
        <p:nvSpPr>
          <p:cNvPr id="5" name="TextBox 4"/>
          <p:cNvSpPr txBox="1"/>
          <p:nvPr/>
        </p:nvSpPr>
        <p:spPr>
          <a:xfrm>
            <a:off x="452582" y="6119927"/>
            <a:ext cx="7315200" cy="400110"/>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sz="2000" dirty="0"/>
              <a:t>Source: http://en.wikipedia.org/wiki/Scalability</a:t>
            </a:r>
          </a:p>
        </p:txBody>
      </p:sp>
    </p:spTree>
    <p:extLst>
      <p:ext uri="{BB962C8B-B14F-4D97-AF65-F5344CB8AC3E}">
        <p14:creationId xmlns:p14="http://schemas.microsoft.com/office/powerpoint/2010/main" val="3558598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Scaling Options</a:t>
            </a:r>
          </a:p>
        </p:txBody>
      </p:sp>
      <p:sp>
        <p:nvSpPr>
          <p:cNvPr id="4" name="Text Placeholder 3"/>
          <p:cNvSpPr>
            <a:spLocks noGrp="1"/>
          </p:cNvSpPr>
          <p:nvPr>
            <p:ph type="body" sz="quarter" idx="10"/>
          </p:nvPr>
        </p:nvSpPr>
        <p:spPr>
          <a:xfrm>
            <a:off x="274639" y="1212849"/>
            <a:ext cx="5486399" cy="2265236"/>
          </a:xfrm>
        </p:spPr>
        <p:txBody>
          <a:bodyPr/>
          <a:lstStyle/>
          <a:p>
            <a:pPr marL="0" indent="0">
              <a:buNone/>
            </a:pPr>
            <a:r>
              <a:rPr lang="en-US" b="1" dirty="0"/>
              <a:t>Scale Up</a:t>
            </a:r>
          </a:p>
          <a:p>
            <a:r>
              <a:rPr lang="en-US" dirty="0"/>
              <a:t>Vertical scale</a:t>
            </a:r>
          </a:p>
          <a:p>
            <a:r>
              <a:rPr lang="en-US" dirty="0"/>
              <a:t>Increase resource capacity within existing nodes</a:t>
            </a:r>
          </a:p>
        </p:txBody>
      </p:sp>
      <p:sp>
        <p:nvSpPr>
          <p:cNvPr id="5" name="Text Placeholder 4"/>
          <p:cNvSpPr>
            <a:spLocks noGrp="1"/>
          </p:cNvSpPr>
          <p:nvPr>
            <p:ph type="body" sz="quarter" idx="11"/>
          </p:nvPr>
        </p:nvSpPr>
        <p:spPr>
          <a:xfrm>
            <a:off x="6675439" y="1212849"/>
            <a:ext cx="5486399" cy="2265236"/>
          </a:xfrm>
        </p:spPr>
        <p:txBody>
          <a:bodyPr/>
          <a:lstStyle/>
          <a:p>
            <a:pPr marL="0" indent="0">
              <a:buNone/>
            </a:pPr>
            <a:r>
              <a:rPr lang="en-US" b="1" dirty="0"/>
              <a:t>Scale Out</a:t>
            </a:r>
          </a:p>
          <a:p>
            <a:r>
              <a:rPr lang="en-US" dirty="0"/>
              <a:t>Horizontal scale</a:t>
            </a:r>
          </a:p>
          <a:p>
            <a:r>
              <a:rPr lang="en-US" dirty="0"/>
              <a:t>Increase resource capacity by adding nodes</a:t>
            </a:r>
          </a:p>
        </p:txBody>
      </p:sp>
      <p:pic>
        <p:nvPicPr>
          <p:cNvPr id="2" name="Picture 1"/>
          <p:cNvPicPr>
            <a:picLocks noChangeAspect="1"/>
          </p:cNvPicPr>
          <p:nvPr/>
        </p:nvPicPr>
        <p:blipFill>
          <a:blip r:embed="rId2"/>
          <a:stretch>
            <a:fillRect/>
          </a:stretch>
        </p:blipFill>
        <p:spPr>
          <a:xfrm>
            <a:off x="2627693" y="4640262"/>
            <a:ext cx="780290" cy="780290"/>
          </a:xfrm>
          <a:prstGeom prst="rect">
            <a:avLst/>
          </a:prstGeom>
        </p:spPr>
      </p:pic>
      <p:pic>
        <p:nvPicPr>
          <p:cNvPr id="6" name="Picture 5"/>
          <p:cNvPicPr>
            <a:picLocks noChangeAspect="1"/>
          </p:cNvPicPr>
          <p:nvPr/>
        </p:nvPicPr>
        <p:blipFill>
          <a:blip r:embed="rId2"/>
          <a:stretch>
            <a:fillRect/>
          </a:stretch>
        </p:blipFill>
        <p:spPr>
          <a:xfrm>
            <a:off x="9030174" y="4640262"/>
            <a:ext cx="780290" cy="780290"/>
          </a:xfrm>
          <a:prstGeom prst="rect">
            <a:avLst/>
          </a:prstGeom>
        </p:spPr>
      </p:pic>
      <p:pic>
        <p:nvPicPr>
          <p:cNvPr id="7" name="Picture 6"/>
          <p:cNvPicPr>
            <a:picLocks noChangeAspect="1"/>
          </p:cNvPicPr>
          <p:nvPr/>
        </p:nvPicPr>
        <p:blipFill>
          <a:blip r:embed="rId2"/>
          <a:stretch>
            <a:fillRect/>
          </a:stretch>
        </p:blipFill>
        <p:spPr>
          <a:xfrm>
            <a:off x="8098169" y="4640262"/>
            <a:ext cx="780290" cy="780290"/>
          </a:xfrm>
          <a:prstGeom prst="rect">
            <a:avLst/>
          </a:prstGeom>
        </p:spPr>
      </p:pic>
      <p:pic>
        <p:nvPicPr>
          <p:cNvPr id="8" name="Picture 7"/>
          <p:cNvPicPr>
            <a:picLocks noChangeAspect="1"/>
          </p:cNvPicPr>
          <p:nvPr/>
        </p:nvPicPr>
        <p:blipFill>
          <a:blip r:embed="rId2"/>
          <a:stretch>
            <a:fillRect/>
          </a:stretch>
        </p:blipFill>
        <p:spPr>
          <a:xfrm>
            <a:off x="9962178" y="4640262"/>
            <a:ext cx="780290" cy="780290"/>
          </a:xfrm>
          <a:prstGeom prst="rect">
            <a:avLst/>
          </a:prstGeom>
        </p:spPr>
      </p:pic>
      <p:pic>
        <p:nvPicPr>
          <p:cNvPr id="9" name="Picture 8"/>
          <p:cNvPicPr>
            <a:picLocks noChangeAspect="1"/>
          </p:cNvPicPr>
          <p:nvPr/>
        </p:nvPicPr>
        <p:blipFill>
          <a:blip r:embed="rId2"/>
          <a:stretch>
            <a:fillRect/>
          </a:stretch>
        </p:blipFill>
        <p:spPr>
          <a:xfrm>
            <a:off x="7166164" y="4640262"/>
            <a:ext cx="780290" cy="780290"/>
          </a:xfrm>
          <a:prstGeom prst="rect">
            <a:avLst/>
          </a:prstGeom>
        </p:spPr>
      </p:pic>
      <p:pic>
        <p:nvPicPr>
          <p:cNvPr id="10" name="Picture 9"/>
          <p:cNvPicPr>
            <a:picLocks noChangeAspect="1"/>
          </p:cNvPicPr>
          <p:nvPr/>
        </p:nvPicPr>
        <p:blipFill>
          <a:blip r:embed="rId2"/>
          <a:stretch>
            <a:fillRect/>
          </a:stretch>
        </p:blipFill>
        <p:spPr>
          <a:xfrm>
            <a:off x="10894182" y="4640262"/>
            <a:ext cx="780290" cy="780290"/>
          </a:xfrm>
          <a:prstGeom prst="rect">
            <a:avLst/>
          </a:prstGeom>
        </p:spPr>
      </p:pic>
      <p:pic>
        <p:nvPicPr>
          <p:cNvPr id="11" name="Picture 10"/>
          <p:cNvPicPr>
            <a:picLocks noChangeAspect="1"/>
          </p:cNvPicPr>
          <p:nvPr/>
        </p:nvPicPr>
        <p:blipFill>
          <a:blip r:embed="rId2"/>
          <a:stretch>
            <a:fillRect/>
          </a:stretch>
        </p:blipFill>
        <p:spPr>
          <a:xfrm>
            <a:off x="7166164" y="5630862"/>
            <a:ext cx="780290" cy="780290"/>
          </a:xfrm>
          <a:prstGeom prst="rect">
            <a:avLst/>
          </a:prstGeom>
        </p:spPr>
      </p:pic>
      <p:pic>
        <p:nvPicPr>
          <p:cNvPr id="12" name="Picture 11"/>
          <p:cNvPicPr>
            <a:picLocks noChangeAspect="1"/>
          </p:cNvPicPr>
          <p:nvPr/>
        </p:nvPicPr>
        <p:blipFill>
          <a:blip r:embed="rId2"/>
          <a:stretch>
            <a:fillRect/>
          </a:stretch>
        </p:blipFill>
        <p:spPr>
          <a:xfrm>
            <a:off x="8098169" y="5630862"/>
            <a:ext cx="780290" cy="780290"/>
          </a:xfrm>
          <a:prstGeom prst="rect">
            <a:avLst/>
          </a:prstGeom>
        </p:spPr>
      </p:pic>
      <p:pic>
        <p:nvPicPr>
          <p:cNvPr id="13" name="Picture 12"/>
          <p:cNvPicPr>
            <a:picLocks noChangeAspect="1"/>
          </p:cNvPicPr>
          <p:nvPr/>
        </p:nvPicPr>
        <p:blipFill>
          <a:blip r:embed="rId2"/>
          <a:stretch>
            <a:fillRect/>
          </a:stretch>
        </p:blipFill>
        <p:spPr>
          <a:xfrm>
            <a:off x="9030174" y="5630862"/>
            <a:ext cx="780290" cy="780290"/>
          </a:xfrm>
          <a:prstGeom prst="rect">
            <a:avLst/>
          </a:prstGeom>
        </p:spPr>
      </p:pic>
      <p:pic>
        <p:nvPicPr>
          <p:cNvPr id="14" name="Picture 13"/>
          <p:cNvPicPr>
            <a:picLocks noChangeAspect="1"/>
          </p:cNvPicPr>
          <p:nvPr/>
        </p:nvPicPr>
        <p:blipFill>
          <a:blip r:embed="rId2"/>
          <a:stretch>
            <a:fillRect/>
          </a:stretch>
        </p:blipFill>
        <p:spPr>
          <a:xfrm>
            <a:off x="9962178" y="5630862"/>
            <a:ext cx="780290" cy="780290"/>
          </a:xfrm>
          <a:prstGeom prst="rect">
            <a:avLst/>
          </a:prstGeom>
        </p:spPr>
      </p:pic>
      <p:pic>
        <p:nvPicPr>
          <p:cNvPr id="15" name="Picture 14"/>
          <p:cNvPicPr>
            <a:picLocks noChangeAspect="1"/>
          </p:cNvPicPr>
          <p:nvPr/>
        </p:nvPicPr>
        <p:blipFill>
          <a:blip r:embed="rId2"/>
          <a:stretch>
            <a:fillRect/>
          </a:stretch>
        </p:blipFill>
        <p:spPr>
          <a:xfrm>
            <a:off x="10894182" y="5631689"/>
            <a:ext cx="780290" cy="780290"/>
          </a:xfrm>
          <a:prstGeom prst="rect">
            <a:avLst/>
          </a:prstGeom>
        </p:spPr>
      </p:pic>
    </p:spTree>
    <p:extLst>
      <p:ext uri="{BB962C8B-B14F-4D97-AF65-F5344CB8AC3E}">
        <p14:creationId xmlns:p14="http://schemas.microsoft.com/office/powerpoint/2010/main" val="938375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2"/>
                                        </p:tgtEl>
                                      </p:cBhvr>
                                      <p:by x="250000" y="25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par>
                          <p:cTn id="36" fill="hold">
                            <p:stCondLst>
                              <p:cond delay="3500"/>
                            </p:stCondLst>
                            <p:childTnLst>
                              <p:par>
                                <p:cTn id="37" presetID="10"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896451"/>
          </a:xfrm>
        </p:spPr>
        <p:txBody>
          <a:bodyPr/>
          <a:lstStyle/>
          <a:p>
            <a:r>
              <a:rPr lang="en-US" dirty="0"/>
              <a:t>Geo-Distribution for scale </a:t>
            </a:r>
            <a:br>
              <a:rPr lang="en-US" dirty="0"/>
            </a:br>
            <a:r>
              <a:rPr lang="en-US" dirty="0"/>
              <a:t>and high availability</a:t>
            </a:r>
          </a:p>
          <a:p>
            <a:r>
              <a:rPr lang="en-US" dirty="0"/>
              <a:t>Caching between layers </a:t>
            </a:r>
            <a:br>
              <a:rPr lang="en-US" dirty="0"/>
            </a:br>
            <a:r>
              <a:rPr lang="en-US" dirty="0"/>
              <a:t>wherever possible</a:t>
            </a:r>
          </a:p>
          <a:p>
            <a:r>
              <a:rPr lang="en-US" dirty="0"/>
              <a:t>Reduce the call volume by </a:t>
            </a:r>
            <a:br>
              <a:rPr lang="en-US" dirty="0"/>
            </a:br>
            <a:r>
              <a:rPr lang="en-US" dirty="0"/>
              <a:t>an order of magnitude </a:t>
            </a:r>
            <a:br>
              <a:rPr lang="en-US" dirty="0"/>
            </a:br>
            <a:r>
              <a:rPr lang="en-US" dirty="0"/>
              <a:t>between each tier</a:t>
            </a:r>
          </a:p>
        </p:txBody>
      </p:sp>
      <p:sp>
        <p:nvSpPr>
          <p:cNvPr id="2" name="Title 1"/>
          <p:cNvSpPr>
            <a:spLocks noGrp="1"/>
          </p:cNvSpPr>
          <p:nvPr>
            <p:ph type="title"/>
          </p:nvPr>
        </p:nvSpPr>
        <p:spPr/>
        <p:txBody>
          <a:bodyPr/>
          <a:lstStyle/>
          <a:p>
            <a:r>
              <a:rPr lang="en-US" dirty="0"/>
              <a:t>Strategy</a:t>
            </a:r>
          </a:p>
        </p:txBody>
      </p:sp>
      <p:graphicFrame>
        <p:nvGraphicFramePr>
          <p:cNvPr id="6" name="Diagram 5"/>
          <p:cNvGraphicFramePr/>
          <p:nvPr>
            <p:extLst>
              <p:ext uri="{D42A27DB-BD31-4B8C-83A1-F6EECF244321}">
                <p14:modId xmlns:p14="http://schemas.microsoft.com/office/powerpoint/2010/main" val="3007528671"/>
              </p:ext>
            </p:extLst>
          </p:nvPr>
        </p:nvGraphicFramePr>
        <p:xfrm>
          <a:off x="5151437" y="84984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19683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Common Scale Limitations</a:t>
            </a:r>
          </a:p>
        </p:txBody>
      </p:sp>
      <p:graphicFrame>
        <p:nvGraphicFramePr>
          <p:cNvPr id="8" name="Table 7"/>
          <p:cNvGraphicFramePr>
            <a:graphicFrameLocks noGrp="1"/>
          </p:cNvGraphicFramePr>
          <p:nvPr>
            <p:extLst>
              <p:ext uri="{D42A27DB-BD31-4B8C-83A1-F6EECF244321}">
                <p14:modId xmlns:p14="http://schemas.microsoft.com/office/powerpoint/2010/main" val="2919947425"/>
              </p:ext>
            </p:extLst>
          </p:nvPr>
        </p:nvGraphicFramePr>
        <p:xfrm>
          <a:off x="427037" y="1439862"/>
          <a:ext cx="11353800" cy="4953000"/>
        </p:xfrm>
        <a:graphic>
          <a:graphicData uri="http://schemas.openxmlformats.org/drawingml/2006/table">
            <a:tbl>
              <a:tblPr firstRow="1" bandRow="1">
                <a:tableStyleId>{5C22544A-7EE6-4342-B048-85BDC9FD1C3A}</a:tableStyleId>
              </a:tblPr>
              <a:tblGrid>
                <a:gridCol w="6726787">
                  <a:extLst>
                    <a:ext uri="{9D8B030D-6E8A-4147-A177-3AD203B41FA5}">
                      <a16:colId xmlns:a16="http://schemas.microsoft.com/office/drawing/2014/main" val="1696192218"/>
                    </a:ext>
                  </a:extLst>
                </a:gridCol>
                <a:gridCol w="4627013">
                  <a:extLst>
                    <a:ext uri="{9D8B030D-6E8A-4147-A177-3AD203B41FA5}">
                      <a16:colId xmlns:a16="http://schemas.microsoft.com/office/drawing/2014/main" val="2119784782"/>
                    </a:ext>
                  </a:extLst>
                </a:gridCol>
              </a:tblGrid>
              <a:tr h="835032">
                <a:tc>
                  <a:txBody>
                    <a:bodyPr/>
                    <a:lstStyle/>
                    <a:p>
                      <a:pPr algn="ctr"/>
                      <a:r>
                        <a:rPr lang="en-US" sz="2400" dirty="0"/>
                        <a:t>Problem</a:t>
                      </a:r>
                    </a:p>
                  </a:txBody>
                  <a:tcPr anchor="ctr"/>
                </a:tc>
                <a:tc>
                  <a:txBody>
                    <a:bodyPr/>
                    <a:lstStyle/>
                    <a:p>
                      <a:pPr algn="ctr"/>
                      <a:r>
                        <a:rPr lang="en-US" sz="2400" dirty="0"/>
                        <a:t>Symptom Area</a:t>
                      </a:r>
                    </a:p>
                  </a:txBody>
                  <a:tcPr anchor="ctr"/>
                </a:tc>
                <a:extLst>
                  <a:ext uri="{0D108BD9-81ED-4DB2-BD59-A6C34878D82A}">
                    <a16:rowId xmlns:a16="http://schemas.microsoft.com/office/drawing/2014/main" val="1396179336"/>
                  </a:ext>
                </a:extLst>
              </a:tr>
              <a:tr h="1029492">
                <a:tc>
                  <a:txBody>
                    <a:bodyPr/>
                    <a:lstStyle/>
                    <a:p>
                      <a:pPr algn="ctr"/>
                      <a:r>
                        <a:rPr lang="en-US" sz="2400" dirty="0" err="1"/>
                        <a:t>Stateful</a:t>
                      </a:r>
                      <a:r>
                        <a:rPr lang="en-US" sz="2400" dirty="0"/>
                        <a:t> applications</a:t>
                      </a:r>
                    </a:p>
                  </a:txBody>
                  <a:tcPr anchor="ctr"/>
                </a:tc>
                <a:tc>
                  <a:txBody>
                    <a:bodyPr/>
                    <a:lstStyle/>
                    <a:p>
                      <a:pPr algn="ctr"/>
                      <a:r>
                        <a:rPr lang="en-US" sz="2400" dirty="0"/>
                        <a:t>Memory</a:t>
                      </a:r>
                    </a:p>
                  </a:txBody>
                  <a:tcPr anchor="ctr"/>
                </a:tc>
                <a:extLst>
                  <a:ext uri="{0D108BD9-81ED-4DB2-BD59-A6C34878D82A}">
                    <a16:rowId xmlns:a16="http://schemas.microsoft.com/office/drawing/2014/main" val="1025124387"/>
                  </a:ext>
                </a:extLst>
              </a:tr>
              <a:tr h="1029492">
                <a:tc>
                  <a:txBody>
                    <a:bodyPr/>
                    <a:lstStyle/>
                    <a:p>
                      <a:pPr algn="ctr"/>
                      <a:r>
                        <a:rPr lang="en-US" sz="2400" dirty="0"/>
                        <a:t>Synchronous calls</a:t>
                      </a:r>
                    </a:p>
                  </a:txBody>
                  <a:tcPr anchor="ctr"/>
                </a:tc>
                <a:tc>
                  <a:txBody>
                    <a:bodyPr/>
                    <a:lstStyle/>
                    <a:p>
                      <a:pPr algn="ctr"/>
                      <a:r>
                        <a:rPr lang="en-US" sz="2400" dirty="0"/>
                        <a:t>CPU</a:t>
                      </a:r>
                    </a:p>
                  </a:txBody>
                  <a:tcPr anchor="ctr"/>
                </a:tc>
                <a:extLst>
                  <a:ext uri="{0D108BD9-81ED-4DB2-BD59-A6C34878D82A}">
                    <a16:rowId xmlns:a16="http://schemas.microsoft.com/office/drawing/2014/main" val="888960164"/>
                  </a:ext>
                </a:extLst>
              </a:tr>
              <a:tr h="1029492">
                <a:tc>
                  <a:txBody>
                    <a:bodyPr/>
                    <a:lstStyle/>
                    <a:p>
                      <a:pPr algn="ctr"/>
                      <a:r>
                        <a:rPr lang="en-US" sz="2400" dirty="0"/>
                        <a:t>Storage bottlenecks</a:t>
                      </a:r>
                    </a:p>
                  </a:txBody>
                  <a:tcPr anchor="ctr"/>
                </a:tc>
                <a:tc>
                  <a:txBody>
                    <a:bodyPr/>
                    <a:lstStyle/>
                    <a:p>
                      <a:pPr algn="ctr"/>
                      <a:r>
                        <a:rPr lang="en-US" sz="2400" dirty="0"/>
                        <a:t>Disk</a:t>
                      </a:r>
                    </a:p>
                  </a:txBody>
                  <a:tcPr anchor="ctr"/>
                </a:tc>
                <a:extLst>
                  <a:ext uri="{0D108BD9-81ED-4DB2-BD59-A6C34878D82A}">
                    <a16:rowId xmlns:a16="http://schemas.microsoft.com/office/drawing/2014/main" val="1576874349"/>
                  </a:ext>
                </a:extLst>
              </a:tr>
              <a:tr h="1029492">
                <a:tc>
                  <a:txBody>
                    <a:bodyPr/>
                    <a:lstStyle/>
                    <a:p>
                      <a:pPr algn="ctr"/>
                      <a:r>
                        <a:rPr lang="en-US" sz="2400" dirty="0"/>
                        <a:t>Communication</a:t>
                      </a:r>
                      <a:r>
                        <a:rPr lang="en-US" sz="2400" baseline="0" dirty="0"/>
                        <a:t> latency</a:t>
                      </a:r>
                      <a:endParaRPr lang="en-US" sz="2400" dirty="0"/>
                    </a:p>
                  </a:txBody>
                  <a:tcPr anchor="ctr"/>
                </a:tc>
                <a:tc>
                  <a:txBody>
                    <a:bodyPr/>
                    <a:lstStyle/>
                    <a:p>
                      <a:pPr algn="ctr"/>
                      <a:r>
                        <a:rPr lang="en-US" sz="2400" dirty="0"/>
                        <a:t>Network</a:t>
                      </a:r>
                    </a:p>
                  </a:txBody>
                  <a:tcPr anchor="ctr"/>
                </a:tc>
                <a:extLst>
                  <a:ext uri="{0D108BD9-81ED-4DB2-BD59-A6C34878D82A}">
                    <a16:rowId xmlns:a16="http://schemas.microsoft.com/office/drawing/2014/main" val="1432271301"/>
                  </a:ext>
                </a:extLst>
              </a:tr>
            </a:tbl>
          </a:graphicData>
        </a:graphic>
      </p:graphicFrame>
    </p:spTree>
    <p:extLst>
      <p:ext uri="{BB962C8B-B14F-4D97-AF65-F5344CB8AC3E}">
        <p14:creationId xmlns:p14="http://schemas.microsoft.com/office/powerpoint/2010/main" val="19952982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“Traditional” Applications</a:t>
            </a:r>
          </a:p>
        </p:txBody>
      </p:sp>
      <p:sp>
        <p:nvSpPr>
          <p:cNvPr id="4" name="Rectangle 3"/>
          <p:cNvSpPr/>
          <p:nvPr/>
        </p:nvSpPr>
        <p:spPr bwMode="auto">
          <a:xfrm>
            <a:off x="694944" y="2891711"/>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Front-End</a:t>
            </a:r>
          </a:p>
        </p:txBody>
      </p:sp>
      <p:sp>
        <p:nvSpPr>
          <p:cNvPr id="5" name="Rectangle 4"/>
          <p:cNvSpPr/>
          <p:nvPr/>
        </p:nvSpPr>
        <p:spPr bwMode="auto">
          <a:xfrm>
            <a:off x="694944" y="1668462"/>
            <a:ext cx="10753344" cy="90730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Client</a:t>
            </a:r>
          </a:p>
        </p:txBody>
      </p:sp>
      <p:sp>
        <p:nvSpPr>
          <p:cNvPr id="6" name="Rectangle 5"/>
          <p:cNvSpPr/>
          <p:nvPr/>
        </p:nvSpPr>
        <p:spPr bwMode="auto">
          <a:xfrm>
            <a:off x="694944" y="4114960"/>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Application Logic</a:t>
            </a:r>
          </a:p>
        </p:txBody>
      </p:sp>
      <p:sp>
        <p:nvSpPr>
          <p:cNvPr id="7" name="Rectangle 6"/>
          <p:cNvSpPr/>
          <p:nvPr/>
        </p:nvSpPr>
        <p:spPr bwMode="auto">
          <a:xfrm>
            <a:off x="694944" y="5338209"/>
            <a:ext cx="10753344" cy="907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nl-NL" sz="3200" dirty="0">
                <a:gradFill>
                  <a:gsLst>
                    <a:gs pos="0">
                      <a:srgbClr val="FFFFFF"/>
                    </a:gs>
                    <a:gs pos="100000">
                      <a:srgbClr val="FFFFFF"/>
                    </a:gs>
                  </a:gsLst>
                  <a:lin ang="5400000" scaled="0"/>
                </a:gradFill>
                <a:ea typeface="Segoe UI" pitchFamily="34" charset="0"/>
                <a:cs typeface="Segoe UI" pitchFamily="34" charset="0"/>
              </a:rPr>
              <a:t>(Relational) Database</a:t>
            </a:r>
          </a:p>
        </p:txBody>
      </p:sp>
      <p:sp>
        <p:nvSpPr>
          <p:cNvPr id="8" name="Down Arrow 6"/>
          <p:cNvSpPr/>
          <p:nvPr/>
        </p:nvSpPr>
        <p:spPr bwMode="auto">
          <a:xfrm>
            <a:off x="1792224"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Request</a:t>
            </a:r>
          </a:p>
        </p:txBody>
      </p:sp>
      <p:sp>
        <p:nvSpPr>
          <p:cNvPr id="9" name="Down Arrow 7"/>
          <p:cNvSpPr/>
          <p:nvPr/>
        </p:nvSpPr>
        <p:spPr bwMode="auto">
          <a:xfrm rot="10800000">
            <a:off x="8915400" y="2089087"/>
            <a:ext cx="1499616" cy="3776472"/>
          </a:xfrm>
          <a:prstGeom prst="downArrow">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800" dirty="0">
                <a:solidFill>
                  <a:schemeClr val="bg1"/>
                </a:solidFill>
                <a:ea typeface="Segoe UI" pitchFamily="34" charset="0"/>
                <a:cs typeface="Segoe UI" pitchFamily="34" charset="0"/>
              </a:rPr>
              <a:t>Response</a:t>
            </a:r>
          </a:p>
        </p:txBody>
      </p:sp>
    </p:spTree>
    <p:extLst>
      <p:ext uri="{BB962C8B-B14F-4D97-AF65-F5344CB8AC3E}">
        <p14:creationId xmlns:p14="http://schemas.microsoft.com/office/powerpoint/2010/main" val="24655716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Supports stateless application architectures</a:t>
            </a:r>
          </a:p>
          <a:p>
            <a:r>
              <a:rPr lang="en-US" dirty="0"/>
              <a:t>Best for applications with heavy read operations</a:t>
            </a:r>
          </a:p>
          <a:p>
            <a:r>
              <a:rPr lang="en-US" dirty="0"/>
              <a:t>Faster to call a cache than query a database</a:t>
            </a:r>
          </a:p>
          <a:p>
            <a:r>
              <a:rPr lang="en-US" dirty="0"/>
              <a:t>At 20,000 RPS, caching for 1 second saves 20,000 queries</a:t>
            </a:r>
          </a:p>
          <a:p>
            <a:r>
              <a:rPr lang="en-US" dirty="0"/>
              <a:t>Data held in-memory compared to accessing a disk	</a:t>
            </a:r>
          </a:p>
        </p:txBody>
      </p:sp>
      <p:sp>
        <p:nvSpPr>
          <p:cNvPr id="2" name="Title 1"/>
          <p:cNvSpPr>
            <a:spLocks noGrp="1"/>
          </p:cNvSpPr>
          <p:nvPr>
            <p:ph type="title"/>
          </p:nvPr>
        </p:nvSpPr>
        <p:spPr/>
        <p:txBody>
          <a:bodyPr/>
          <a:lstStyle/>
          <a:p>
            <a:r>
              <a:rPr lang="en-US" dirty="0"/>
              <a:t>Optimizing Memory - Cache</a:t>
            </a:r>
          </a:p>
        </p:txBody>
      </p:sp>
    </p:spTree>
    <p:extLst>
      <p:ext uri="{BB962C8B-B14F-4D97-AF65-F5344CB8AC3E}">
        <p14:creationId xmlns:p14="http://schemas.microsoft.com/office/powerpoint/2010/main" val="34042665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120854"/>
          </a:xfrm>
        </p:spPr>
        <p:txBody>
          <a:bodyPr/>
          <a:lstStyle/>
          <a:p>
            <a:r>
              <a:rPr lang="en-US" dirty="0"/>
              <a:t>Managed instance of </a:t>
            </a:r>
            <a:r>
              <a:rPr lang="en-US" dirty="0" err="1"/>
              <a:t>Redis</a:t>
            </a:r>
            <a:endParaRPr lang="en-US" dirty="0"/>
          </a:p>
          <a:p>
            <a:r>
              <a:rPr lang="en-US" dirty="0"/>
              <a:t>Basic/Standard/Premium Tiers</a:t>
            </a:r>
          </a:p>
          <a:p>
            <a:r>
              <a:rPr lang="en-US" dirty="0"/>
              <a:t>Backed by SLAs</a:t>
            </a:r>
          </a:p>
          <a:p>
            <a:r>
              <a:rPr lang="en-US" dirty="0"/>
              <a:t>Can isolate into a VNET</a:t>
            </a:r>
          </a:p>
          <a:p>
            <a:r>
              <a:rPr lang="en-US" dirty="0"/>
              <a:t>Turn off ARR Affinity in App Service Settings</a:t>
            </a:r>
          </a:p>
        </p:txBody>
      </p:sp>
      <p:sp>
        <p:nvSpPr>
          <p:cNvPr id="3" name="Title 2"/>
          <p:cNvSpPr>
            <a:spLocks noGrp="1"/>
          </p:cNvSpPr>
          <p:nvPr>
            <p:ph type="title"/>
          </p:nvPr>
        </p:nvSpPr>
        <p:spPr/>
        <p:txBody>
          <a:bodyPr/>
          <a:lstStyle/>
          <a:p>
            <a:r>
              <a:rPr lang="en-US" dirty="0"/>
              <a:t>Azure </a:t>
            </a:r>
            <a:r>
              <a:rPr lang="en-US" dirty="0" err="1"/>
              <a:t>Redis</a:t>
            </a:r>
            <a:r>
              <a:rPr lang="en-US" dirty="0"/>
              <a:t> Cache</a:t>
            </a:r>
          </a:p>
        </p:txBody>
      </p:sp>
    </p:spTree>
    <p:extLst>
      <p:ext uri="{BB962C8B-B14F-4D97-AF65-F5344CB8AC3E}">
        <p14:creationId xmlns:p14="http://schemas.microsoft.com/office/powerpoint/2010/main" val="14188015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Increases app responsiveness, reliability, and scalability</a:t>
            </a:r>
          </a:p>
          <a:p>
            <a:r>
              <a:rPr lang="en-US" dirty="0"/>
              <a:t>De-couples web servers and backend data stores</a:t>
            </a:r>
          </a:p>
          <a:p>
            <a:r>
              <a:rPr lang="en-US" dirty="0"/>
              <a:t>Independently scale app components</a:t>
            </a:r>
          </a:p>
          <a:p>
            <a:r>
              <a:rPr lang="en-US" dirty="0"/>
              <a:t>Smooths out and “rate levels” bursts of traffic</a:t>
            </a:r>
          </a:p>
        </p:txBody>
      </p:sp>
      <p:sp>
        <p:nvSpPr>
          <p:cNvPr id="2" name="Title 1"/>
          <p:cNvSpPr>
            <a:spLocks noGrp="1"/>
          </p:cNvSpPr>
          <p:nvPr>
            <p:ph type="title"/>
          </p:nvPr>
        </p:nvSpPr>
        <p:spPr/>
        <p:txBody>
          <a:bodyPr/>
          <a:lstStyle/>
          <a:p>
            <a:r>
              <a:rPr lang="en-US" dirty="0"/>
              <a:t>Optimizing CPU - Queue Pattern</a:t>
            </a:r>
          </a:p>
        </p:txBody>
      </p:sp>
    </p:spTree>
    <p:extLst>
      <p:ext uri="{BB962C8B-B14F-4D97-AF65-F5344CB8AC3E}">
        <p14:creationId xmlns:p14="http://schemas.microsoft.com/office/powerpoint/2010/main" val="23797574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 Pattern</a:t>
            </a:r>
          </a:p>
        </p:txBody>
      </p:sp>
      <p:pic>
        <p:nvPicPr>
          <p:cNvPr id="5" name="Picture 4"/>
          <p:cNvPicPr>
            <a:picLocks noChangeAspect="1"/>
          </p:cNvPicPr>
          <p:nvPr/>
        </p:nvPicPr>
        <p:blipFill>
          <a:blip r:embed="rId2"/>
          <a:stretch>
            <a:fillRect/>
          </a:stretch>
        </p:blipFill>
        <p:spPr>
          <a:xfrm>
            <a:off x="503237" y="1635210"/>
            <a:ext cx="1600200" cy="1600200"/>
          </a:xfrm>
          <a:prstGeom prst="rect">
            <a:avLst/>
          </a:prstGeom>
        </p:spPr>
      </p:pic>
      <p:pic>
        <p:nvPicPr>
          <p:cNvPr id="6" name="Picture 5"/>
          <p:cNvPicPr>
            <a:picLocks noChangeAspect="1"/>
          </p:cNvPicPr>
          <p:nvPr/>
        </p:nvPicPr>
        <p:blipFill>
          <a:blip r:embed="rId3"/>
          <a:stretch>
            <a:fillRect/>
          </a:stretch>
        </p:blipFill>
        <p:spPr>
          <a:xfrm>
            <a:off x="8885237" y="1703901"/>
            <a:ext cx="1531509" cy="1531509"/>
          </a:xfrm>
          <a:prstGeom prst="rect">
            <a:avLst/>
          </a:prstGeom>
        </p:spPr>
      </p:pic>
      <p:cxnSp>
        <p:nvCxnSpPr>
          <p:cNvPr id="11" name="Straight Arrow Connector 10"/>
          <p:cNvCxnSpPr/>
          <p:nvPr/>
        </p:nvCxnSpPr>
        <p:spPr>
          <a:xfrm>
            <a:off x="2560637" y="23972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60637" y="27020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60637" y="20924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60637" y="17876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60637" y="3006810"/>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0220" y="1135062"/>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17" name="TextBox 16"/>
          <p:cNvSpPr txBox="1"/>
          <p:nvPr/>
        </p:nvSpPr>
        <p:spPr>
          <a:xfrm>
            <a:off x="8310244" y="1135062"/>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pic>
        <p:nvPicPr>
          <p:cNvPr id="18" name="Picture 17"/>
          <p:cNvPicPr>
            <a:picLocks noChangeAspect="1"/>
          </p:cNvPicPr>
          <p:nvPr/>
        </p:nvPicPr>
        <p:blipFill>
          <a:blip r:embed="rId2"/>
          <a:stretch>
            <a:fillRect/>
          </a:stretch>
        </p:blipFill>
        <p:spPr>
          <a:xfrm>
            <a:off x="503237" y="4800171"/>
            <a:ext cx="1600200" cy="1600200"/>
          </a:xfrm>
          <a:prstGeom prst="rect">
            <a:avLst/>
          </a:prstGeom>
        </p:spPr>
      </p:pic>
      <p:pic>
        <p:nvPicPr>
          <p:cNvPr id="19" name="Picture 18"/>
          <p:cNvPicPr>
            <a:picLocks noChangeAspect="1"/>
          </p:cNvPicPr>
          <p:nvPr/>
        </p:nvPicPr>
        <p:blipFill>
          <a:blip r:embed="rId3"/>
          <a:stretch>
            <a:fillRect/>
          </a:stretch>
        </p:blipFill>
        <p:spPr>
          <a:xfrm>
            <a:off x="10356961" y="4868862"/>
            <a:ext cx="1531509" cy="1531509"/>
          </a:xfrm>
          <a:prstGeom prst="rect">
            <a:avLst/>
          </a:prstGeom>
        </p:spPr>
      </p:pic>
      <p:sp>
        <p:nvSpPr>
          <p:cNvPr id="25" name="TextBox 24"/>
          <p:cNvSpPr txBox="1"/>
          <p:nvPr/>
        </p:nvSpPr>
        <p:spPr>
          <a:xfrm>
            <a:off x="690220" y="4300023"/>
            <a:ext cx="122623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Server</a:t>
            </a:r>
          </a:p>
        </p:txBody>
      </p:sp>
      <p:sp>
        <p:nvSpPr>
          <p:cNvPr id="26" name="TextBox 25"/>
          <p:cNvSpPr txBox="1"/>
          <p:nvPr/>
        </p:nvSpPr>
        <p:spPr>
          <a:xfrm>
            <a:off x="9781968" y="4300023"/>
            <a:ext cx="2227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Backend Data</a:t>
            </a:r>
          </a:p>
        </p:txBody>
      </p:sp>
      <p:sp>
        <p:nvSpPr>
          <p:cNvPr id="27" name="Rectangle 26"/>
          <p:cNvSpPr/>
          <p:nvPr/>
        </p:nvSpPr>
        <p:spPr bwMode="auto">
          <a:xfrm>
            <a:off x="3246437" y="5173662"/>
            <a:ext cx="3886200" cy="685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4">
            <a:biLevel thresh="25000"/>
          </a:blip>
          <a:stretch>
            <a:fillRect/>
          </a:stretch>
        </p:blipFill>
        <p:spPr>
          <a:xfrm>
            <a:off x="6393021" y="5249862"/>
            <a:ext cx="533400" cy="533400"/>
          </a:xfrm>
          <a:prstGeom prst="rect">
            <a:avLst/>
          </a:prstGeom>
        </p:spPr>
      </p:pic>
      <p:pic>
        <p:nvPicPr>
          <p:cNvPr id="29" name="Picture 28"/>
          <p:cNvPicPr>
            <a:picLocks noChangeAspect="1"/>
          </p:cNvPicPr>
          <p:nvPr/>
        </p:nvPicPr>
        <p:blipFill>
          <a:blip r:embed="rId4">
            <a:biLevel thresh="25000"/>
          </a:blip>
          <a:stretch>
            <a:fillRect/>
          </a:stretch>
        </p:blipFill>
        <p:spPr>
          <a:xfrm>
            <a:off x="5656546" y="5249862"/>
            <a:ext cx="533400" cy="533400"/>
          </a:xfrm>
          <a:prstGeom prst="rect">
            <a:avLst/>
          </a:prstGeom>
        </p:spPr>
      </p:pic>
      <p:pic>
        <p:nvPicPr>
          <p:cNvPr id="30" name="Picture 29"/>
          <p:cNvPicPr>
            <a:picLocks noChangeAspect="1"/>
          </p:cNvPicPr>
          <p:nvPr/>
        </p:nvPicPr>
        <p:blipFill>
          <a:blip r:embed="rId4">
            <a:biLevel thresh="25000"/>
          </a:blip>
          <a:stretch>
            <a:fillRect/>
          </a:stretch>
        </p:blipFill>
        <p:spPr>
          <a:xfrm>
            <a:off x="4920070" y="5249862"/>
            <a:ext cx="533400" cy="533400"/>
          </a:xfrm>
          <a:prstGeom prst="rect">
            <a:avLst/>
          </a:prstGeom>
        </p:spPr>
      </p:pic>
      <p:pic>
        <p:nvPicPr>
          <p:cNvPr id="31" name="Picture 30"/>
          <p:cNvPicPr>
            <a:picLocks noChangeAspect="1"/>
          </p:cNvPicPr>
          <p:nvPr/>
        </p:nvPicPr>
        <p:blipFill>
          <a:blip r:embed="rId4">
            <a:biLevel thresh="25000"/>
          </a:blip>
          <a:stretch>
            <a:fillRect/>
          </a:stretch>
        </p:blipFill>
        <p:spPr>
          <a:xfrm>
            <a:off x="4183594" y="5257475"/>
            <a:ext cx="533400" cy="533400"/>
          </a:xfrm>
          <a:prstGeom prst="rect">
            <a:avLst/>
          </a:prstGeom>
        </p:spPr>
      </p:pic>
      <p:pic>
        <p:nvPicPr>
          <p:cNvPr id="32" name="Picture 31"/>
          <p:cNvPicPr>
            <a:picLocks noChangeAspect="1"/>
          </p:cNvPicPr>
          <p:nvPr/>
        </p:nvPicPr>
        <p:blipFill>
          <a:blip r:embed="rId4">
            <a:biLevel thresh="25000"/>
          </a:blip>
          <a:stretch>
            <a:fillRect/>
          </a:stretch>
        </p:blipFill>
        <p:spPr>
          <a:xfrm>
            <a:off x="3447118" y="5257475"/>
            <a:ext cx="533400" cy="533400"/>
          </a:xfrm>
          <a:prstGeom prst="rect">
            <a:avLst/>
          </a:prstGeom>
        </p:spPr>
      </p:pic>
      <p:sp>
        <p:nvSpPr>
          <p:cNvPr id="33" name="TextBox 32"/>
          <p:cNvSpPr txBox="1"/>
          <p:nvPr/>
        </p:nvSpPr>
        <p:spPr>
          <a:xfrm>
            <a:off x="4499987" y="4300023"/>
            <a:ext cx="127182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Queue</a:t>
            </a:r>
          </a:p>
        </p:txBody>
      </p:sp>
      <p:sp>
        <p:nvSpPr>
          <p:cNvPr id="49" name="Rectangle 48"/>
          <p:cNvSpPr/>
          <p:nvPr/>
        </p:nvSpPr>
        <p:spPr bwMode="auto">
          <a:xfrm>
            <a:off x="8392166" y="4335462"/>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392166" y="5190885"/>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92166" y="6046308"/>
            <a:ext cx="705266" cy="651354"/>
          </a:xfrm>
          <a:prstGeom prst="rect">
            <a:avLst/>
          </a:prstGeom>
          <a:noFill/>
          <a:ln w="4445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2255837" y="4945062"/>
            <a:ext cx="784384" cy="1219200"/>
            <a:chOff x="2255837" y="4945062"/>
            <a:chExt cx="5715000" cy="1219200"/>
          </a:xfrm>
        </p:grpSpPr>
        <p:cxnSp>
          <p:nvCxnSpPr>
            <p:cNvPr id="52" name="Straight Arrow Connector 51"/>
            <p:cNvCxnSpPr/>
            <p:nvPr/>
          </p:nvCxnSpPr>
          <p:spPr>
            <a:xfrm>
              <a:off x="2255837" y="55546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255837" y="58594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255837" y="52498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255837" y="49450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255837" y="6164262"/>
              <a:ext cx="5715000"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58" name="Straight Arrow Connector 57"/>
          <p:cNvCxnSpPr>
            <a:cxnSpLocks/>
          </p:cNvCxnSpPr>
          <p:nvPr/>
        </p:nvCxnSpPr>
        <p:spPr>
          <a:xfrm>
            <a:off x="7266537" y="5499445"/>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9250714" y="5483034"/>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rot="1500000">
            <a:off x="7227128" y="5834311"/>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rot="-1500000" flipV="1">
            <a:off x="7227128" y="5164580"/>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rot="1500000">
            <a:off x="9211305" y="4851797"/>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p:cNvCxnSpPr>
          <p:nvPr/>
        </p:nvCxnSpPr>
        <p:spPr>
          <a:xfrm rot="-1500000" flipV="1">
            <a:off x="9231010" y="6173442"/>
            <a:ext cx="841248" cy="0"/>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5">
            <a:grayscl/>
          </a:blip>
          <a:stretch>
            <a:fillRect/>
          </a:stretch>
        </p:blipFill>
        <p:spPr>
          <a:xfrm>
            <a:off x="8490946" y="4407286"/>
            <a:ext cx="507707" cy="507707"/>
          </a:xfrm>
          <a:prstGeom prst="rect">
            <a:avLst/>
          </a:prstGeom>
        </p:spPr>
      </p:pic>
      <p:pic>
        <p:nvPicPr>
          <p:cNvPr id="72" name="Picture 71"/>
          <p:cNvPicPr>
            <a:picLocks noChangeAspect="1"/>
          </p:cNvPicPr>
          <p:nvPr/>
        </p:nvPicPr>
        <p:blipFill>
          <a:blip r:embed="rId5">
            <a:grayscl/>
          </a:blip>
          <a:stretch>
            <a:fillRect/>
          </a:stretch>
        </p:blipFill>
        <p:spPr>
          <a:xfrm>
            <a:off x="8490946" y="5262709"/>
            <a:ext cx="507707" cy="507707"/>
          </a:xfrm>
          <a:prstGeom prst="rect">
            <a:avLst/>
          </a:prstGeom>
        </p:spPr>
      </p:pic>
      <p:pic>
        <p:nvPicPr>
          <p:cNvPr id="73" name="Picture 72"/>
          <p:cNvPicPr>
            <a:picLocks noChangeAspect="1"/>
          </p:cNvPicPr>
          <p:nvPr/>
        </p:nvPicPr>
        <p:blipFill>
          <a:blip r:embed="rId5">
            <a:grayscl/>
          </a:blip>
          <a:stretch>
            <a:fillRect/>
          </a:stretch>
        </p:blipFill>
        <p:spPr>
          <a:xfrm>
            <a:off x="8490946" y="6118132"/>
            <a:ext cx="507707" cy="507707"/>
          </a:xfrm>
          <a:prstGeom prst="rect">
            <a:avLst/>
          </a:prstGeom>
        </p:spPr>
      </p:pic>
      <p:sp>
        <p:nvSpPr>
          <p:cNvPr id="74" name="TextBox 73"/>
          <p:cNvSpPr txBox="1"/>
          <p:nvPr/>
        </p:nvSpPr>
        <p:spPr>
          <a:xfrm>
            <a:off x="7970110" y="3688037"/>
            <a:ext cx="155523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Listeners</a:t>
            </a:r>
          </a:p>
        </p:txBody>
      </p:sp>
    </p:spTree>
    <p:extLst>
      <p:ext uri="{BB962C8B-B14F-4D97-AF65-F5344CB8AC3E}">
        <p14:creationId xmlns:p14="http://schemas.microsoft.com/office/powerpoint/2010/main" val="14225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500" fill="hold"/>
                                        <p:tgtEl>
                                          <p:spTgt spid="12"/>
                                        </p:tgtEl>
                                        <p:attrNameLst>
                                          <p:attrName>stroke.color</p:attrName>
                                        </p:attrNameLst>
                                      </p:cBhvr>
                                      <p:to>
                                        <a:srgbClr val="BE0000"/>
                                      </p:to>
                                    </p:animClr>
                                    <p:set>
                                      <p:cBhvr>
                                        <p:cTn id="24" dur="500" fill="hold"/>
                                        <p:tgtEl>
                                          <p:spTgt spid="12"/>
                                        </p:tgtEl>
                                        <p:attrNameLst>
                                          <p:attrName>stroke.on</p:attrName>
                                        </p:attrNameLst>
                                      </p:cBhvr>
                                      <p:to>
                                        <p:strVal val="true"/>
                                      </p:to>
                                    </p:set>
                                  </p:childTnLst>
                                </p:cTn>
                              </p:par>
                            </p:childTnLst>
                          </p:cTn>
                        </p:par>
                        <p:par>
                          <p:cTn id="25" fill="hold">
                            <p:stCondLst>
                              <p:cond delay="500"/>
                            </p:stCondLst>
                            <p:childTnLst>
                              <p:par>
                                <p:cTn id="26" presetID="7" presetClass="emph" presetSubtype="2" fill="hold" nodeType="afterEffect">
                                  <p:stCondLst>
                                    <p:cond delay="0"/>
                                  </p:stCondLst>
                                  <p:childTnLst>
                                    <p:animClr clrSpc="rgb" dir="cw">
                                      <p:cBhvr>
                                        <p:cTn id="27" dur="500" fill="hold"/>
                                        <p:tgtEl>
                                          <p:spTgt spid="15"/>
                                        </p:tgtEl>
                                        <p:attrNameLst>
                                          <p:attrName>stroke.color</p:attrName>
                                        </p:attrNameLst>
                                      </p:cBhvr>
                                      <p:to>
                                        <a:srgbClr val="BE0000"/>
                                      </p:to>
                                    </p:animClr>
                                    <p:set>
                                      <p:cBhvr>
                                        <p:cTn id="28" dur="500" fill="hold"/>
                                        <p:tgtEl>
                                          <p:spTgt spid="15"/>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fade">
                                      <p:cBhvr>
                                        <p:cTn id="83" dur="500"/>
                                        <p:tgtEl>
                                          <p:spTgt spid="62"/>
                                        </p:tgtEl>
                                      </p:cBhvr>
                                    </p:animEffect>
                                  </p:childTnLst>
                                </p:cTn>
                              </p:par>
                              <p:par>
                                <p:cTn id="84" presetID="10"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10"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fade">
                                      <p:cBhvr>
                                        <p:cTn id="98" dur="500"/>
                                        <p:tgtEl>
                                          <p:spTgt spid="71"/>
                                        </p:tgtEl>
                                      </p:cBhvr>
                                    </p:animEffect>
                                  </p:childTnLst>
                                </p:cTn>
                              </p:par>
                              <p:par>
                                <p:cTn id="99" presetID="10"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500"/>
                                        <p:tgtEl>
                                          <p:spTgt spid="72"/>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fade">
                                      <p:cBhvr>
                                        <p:cTn id="10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33" grpId="0"/>
      <p:bldP spid="49" grpId="0" animBg="1"/>
      <p:bldP spid="50" grpId="0" animBg="1"/>
      <p:bldP spid="51" grpId="0" animBg="1"/>
      <p:bldP spid="7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Queues on Azure</a:t>
            </a:r>
          </a:p>
        </p:txBody>
      </p:sp>
      <p:sp>
        <p:nvSpPr>
          <p:cNvPr id="5" name="Text Placeholder 4"/>
          <p:cNvSpPr>
            <a:spLocks noGrp="1"/>
          </p:cNvSpPr>
          <p:nvPr>
            <p:ph type="body" sz="quarter" idx="10"/>
          </p:nvPr>
        </p:nvSpPr>
        <p:spPr>
          <a:xfrm>
            <a:off x="274639" y="1212849"/>
            <a:ext cx="5486399" cy="3656015"/>
          </a:xfrm>
        </p:spPr>
        <p:txBody>
          <a:bodyPr/>
          <a:lstStyle/>
          <a:p>
            <a:pPr marL="0" indent="0">
              <a:buNone/>
            </a:pPr>
            <a:r>
              <a:rPr lang="en-US" b="1" dirty="0"/>
              <a:t>Azure Storage Queues</a:t>
            </a:r>
          </a:p>
          <a:p>
            <a:r>
              <a:rPr lang="en-US" dirty="0"/>
              <a:t>Part of the Azure Storage infrastructure</a:t>
            </a:r>
          </a:p>
          <a:p>
            <a:r>
              <a:rPr lang="en-US" dirty="0"/>
              <a:t>Easier to get started</a:t>
            </a:r>
          </a:p>
          <a:p>
            <a:r>
              <a:rPr lang="en-US" dirty="0"/>
              <a:t>Larger queue size (&gt;80GB)</a:t>
            </a:r>
          </a:p>
          <a:p>
            <a:r>
              <a:rPr lang="en-US" dirty="0"/>
              <a:t>Lower per-message cost</a:t>
            </a:r>
          </a:p>
          <a:p>
            <a:endParaRPr lang="en-US" dirty="0"/>
          </a:p>
          <a:p>
            <a:endParaRPr lang="en-US" dirty="0"/>
          </a:p>
          <a:p>
            <a:endParaRPr lang="en-US" dirty="0"/>
          </a:p>
        </p:txBody>
      </p:sp>
      <p:sp>
        <p:nvSpPr>
          <p:cNvPr id="6" name="Text Placeholder 5"/>
          <p:cNvSpPr>
            <a:spLocks noGrp="1"/>
          </p:cNvSpPr>
          <p:nvPr>
            <p:ph type="body" sz="quarter" idx="11"/>
          </p:nvPr>
        </p:nvSpPr>
        <p:spPr>
          <a:xfrm>
            <a:off x="6675439" y="1212850"/>
            <a:ext cx="5486399" cy="3656013"/>
          </a:xfrm>
        </p:spPr>
        <p:txBody>
          <a:bodyPr>
            <a:normAutofit fontScale="92500" lnSpcReduction="20000"/>
          </a:bodyPr>
          <a:lstStyle/>
          <a:p>
            <a:pPr marL="0" indent="0">
              <a:buNone/>
            </a:pPr>
            <a:r>
              <a:rPr lang="en-US" b="1" dirty="0"/>
              <a:t>Azure Service Bus Queues</a:t>
            </a:r>
          </a:p>
          <a:p>
            <a:r>
              <a:rPr lang="en-US" dirty="0"/>
              <a:t>Part of the broader Service Bus architecture</a:t>
            </a:r>
          </a:p>
          <a:p>
            <a:r>
              <a:rPr lang="en-US" dirty="0"/>
              <a:t>Guaranteed first-in-first-out messages (“FIFO”) or ordering</a:t>
            </a:r>
          </a:p>
          <a:p>
            <a:r>
              <a:rPr lang="en-US" dirty="0"/>
              <a:t>Guaranteed delivery</a:t>
            </a:r>
          </a:p>
          <a:p>
            <a:r>
              <a:rPr lang="en-US" dirty="0"/>
              <a:t>Symmetrical API for Windows Server &amp; Azure</a:t>
            </a:r>
          </a:p>
        </p:txBody>
      </p:sp>
      <p:pic>
        <p:nvPicPr>
          <p:cNvPr id="7" name="Picture 6"/>
          <p:cNvPicPr>
            <a:picLocks noChangeAspect="1"/>
          </p:cNvPicPr>
          <p:nvPr/>
        </p:nvPicPr>
        <p:blipFill>
          <a:blip r:embed="rId3"/>
          <a:stretch>
            <a:fillRect/>
          </a:stretch>
        </p:blipFill>
        <p:spPr>
          <a:xfrm>
            <a:off x="8728266" y="5097462"/>
            <a:ext cx="1380745" cy="1380745"/>
          </a:xfrm>
          <a:prstGeom prst="rect">
            <a:avLst/>
          </a:prstGeom>
        </p:spPr>
      </p:pic>
      <p:pic>
        <p:nvPicPr>
          <p:cNvPr id="8" name="Picture 7"/>
          <p:cNvPicPr>
            <a:picLocks noChangeAspect="1"/>
          </p:cNvPicPr>
          <p:nvPr/>
        </p:nvPicPr>
        <p:blipFill>
          <a:blip r:embed="rId4"/>
          <a:stretch>
            <a:fillRect/>
          </a:stretch>
        </p:blipFill>
        <p:spPr>
          <a:xfrm>
            <a:off x="2293168" y="5097462"/>
            <a:ext cx="1449340" cy="1449340"/>
          </a:xfrm>
          <a:prstGeom prst="rect">
            <a:avLst/>
          </a:prstGeom>
        </p:spPr>
      </p:pic>
    </p:spTree>
    <p:extLst>
      <p:ext uri="{BB962C8B-B14F-4D97-AF65-F5344CB8AC3E}">
        <p14:creationId xmlns:p14="http://schemas.microsoft.com/office/powerpoint/2010/main" val="156265635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02059"/>
          </a:xfrm>
        </p:spPr>
        <p:txBody>
          <a:bodyPr/>
          <a:lstStyle/>
          <a:p>
            <a:r>
              <a:rPr lang="en-US" dirty="0"/>
              <a:t>Several services offer replication to other datacenters</a:t>
            </a:r>
          </a:p>
          <a:p>
            <a:r>
              <a:rPr lang="en-US" dirty="0"/>
              <a:t>Write in one region, read from user’s closest</a:t>
            </a:r>
          </a:p>
          <a:p>
            <a:r>
              <a:rPr lang="en-US" dirty="0"/>
              <a:t>Simplifies data management</a:t>
            </a:r>
          </a:p>
        </p:txBody>
      </p:sp>
      <p:sp>
        <p:nvSpPr>
          <p:cNvPr id="2" name="Title 1"/>
          <p:cNvSpPr>
            <a:spLocks noGrp="1"/>
          </p:cNvSpPr>
          <p:nvPr>
            <p:ph type="title"/>
          </p:nvPr>
        </p:nvSpPr>
        <p:spPr/>
        <p:txBody>
          <a:bodyPr/>
          <a:lstStyle/>
          <a:p>
            <a:r>
              <a:rPr lang="en-US" dirty="0"/>
              <a:t>Optimize Storage – Geo Replication</a:t>
            </a:r>
          </a:p>
        </p:txBody>
      </p:sp>
      <p:grpSp>
        <p:nvGrpSpPr>
          <p:cNvPr id="5" name="Group 4"/>
          <p:cNvGrpSpPr/>
          <p:nvPr/>
        </p:nvGrpSpPr>
        <p:grpSpPr>
          <a:xfrm>
            <a:off x="6025519" y="3573462"/>
            <a:ext cx="6136319" cy="3031765"/>
            <a:chOff x="2418134" y="3021799"/>
            <a:chExt cx="7899901" cy="3708874"/>
          </a:xfrm>
        </p:grpSpPr>
        <p:pic>
          <p:nvPicPr>
            <p:cNvPr id="6" name="Picture 5"/>
            <p:cNvPicPr>
              <a:picLocks noChangeAspect="1"/>
            </p:cNvPicPr>
            <p:nvPr/>
          </p:nvPicPr>
          <p:blipFill>
            <a:blip r:embed="rId2">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2418134" y="3021799"/>
              <a:ext cx="7899901" cy="3708874"/>
            </a:xfrm>
            <a:prstGeom prst="rect">
              <a:avLst/>
            </a:prstGeom>
          </p:spPr>
        </p:pic>
        <p:grpSp>
          <p:nvGrpSpPr>
            <p:cNvPr id="7" name="Group 6"/>
            <p:cNvGrpSpPr/>
            <p:nvPr/>
          </p:nvGrpSpPr>
          <p:grpSpPr>
            <a:xfrm>
              <a:off x="3287314" y="4432811"/>
              <a:ext cx="293834" cy="293834"/>
              <a:chOff x="5298510" y="3607496"/>
              <a:chExt cx="288099" cy="288099"/>
            </a:xfrm>
          </p:grpSpPr>
          <p:sp>
            <p:nvSpPr>
              <p:cNvPr id="59" name="Oval 5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60" name="Oval 5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8" name="Group 7"/>
            <p:cNvGrpSpPr/>
            <p:nvPr/>
          </p:nvGrpSpPr>
          <p:grpSpPr>
            <a:xfrm>
              <a:off x="3718465" y="4649461"/>
              <a:ext cx="293834" cy="293834"/>
              <a:chOff x="5298510" y="3607496"/>
              <a:chExt cx="288099" cy="288099"/>
            </a:xfrm>
          </p:grpSpPr>
          <p:sp>
            <p:nvSpPr>
              <p:cNvPr id="57" name="Oval 5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8" name="Oval 5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9" name="Group 8"/>
            <p:cNvGrpSpPr/>
            <p:nvPr/>
          </p:nvGrpSpPr>
          <p:grpSpPr>
            <a:xfrm>
              <a:off x="4111960" y="4138977"/>
              <a:ext cx="293834" cy="293834"/>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0" name="Group 9"/>
            <p:cNvGrpSpPr/>
            <p:nvPr/>
          </p:nvGrpSpPr>
          <p:grpSpPr>
            <a:xfrm>
              <a:off x="4297027" y="4415438"/>
              <a:ext cx="293834" cy="293834"/>
              <a:chOff x="5298510" y="3607496"/>
              <a:chExt cx="288099" cy="288099"/>
            </a:xfrm>
          </p:grpSpPr>
          <p:sp>
            <p:nvSpPr>
              <p:cNvPr id="53" name="Oval 5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4" name="Oval 5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1" name="Group 10"/>
            <p:cNvGrpSpPr/>
            <p:nvPr/>
          </p:nvGrpSpPr>
          <p:grpSpPr>
            <a:xfrm>
              <a:off x="5804004" y="3542034"/>
              <a:ext cx="1192735" cy="1192735"/>
              <a:chOff x="5321459" y="3630988"/>
              <a:chExt cx="236552" cy="236552"/>
            </a:xfrm>
          </p:grpSpPr>
          <p:sp>
            <p:nvSpPr>
              <p:cNvPr id="51" name="Oval 5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2" name="Oval 5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2" name="Group 11"/>
            <p:cNvGrpSpPr/>
            <p:nvPr/>
          </p:nvGrpSpPr>
          <p:grpSpPr>
            <a:xfrm>
              <a:off x="6217237" y="4043161"/>
              <a:ext cx="293834" cy="293834"/>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3" name="Group 12"/>
            <p:cNvGrpSpPr/>
            <p:nvPr/>
          </p:nvGrpSpPr>
          <p:grpSpPr>
            <a:xfrm>
              <a:off x="8851096" y="6089352"/>
              <a:ext cx="293834" cy="293834"/>
              <a:chOff x="5298510" y="3607496"/>
              <a:chExt cx="288099" cy="288099"/>
            </a:xfrm>
          </p:grpSpPr>
          <p:sp>
            <p:nvSpPr>
              <p:cNvPr id="47" name="Oval 4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8" name="Oval 4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4" name="Group 13"/>
            <p:cNvGrpSpPr/>
            <p:nvPr/>
          </p:nvGrpSpPr>
          <p:grpSpPr>
            <a:xfrm>
              <a:off x="8723444" y="5695879"/>
              <a:ext cx="293834" cy="293834"/>
              <a:chOff x="5298510" y="3607496"/>
              <a:chExt cx="288099" cy="288099"/>
            </a:xfrm>
          </p:grpSpPr>
          <p:sp>
            <p:nvSpPr>
              <p:cNvPr id="45" name="Oval 4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6" name="Oval 4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5" name="Group 14"/>
            <p:cNvGrpSpPr/>
            <p:nvPr/>
          </p:nvGrpSpPr>
          <p:grpSpPr>
            <a:xfrm>
              <a:off x="8114534" y="5402044"/>
              <a:ext cx="293834" cy="293834"/>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6" name="Group 15"/>
            <p:cNvGrpSpPr/>
            <p:nvPr/>
          </p:nvGrpSpPr>
          <p:grpSpPr>
            <a:xfrm>
              <a:off x="8593946" y="4648923"/>
              <a:ext cx="293834" cy="293834"/>
              <a:chOff x="5298510" y="3607496"/>
              <a:chExt cx="288099" cy="288099"/>
            </a:xfrm>
          </p:grpSpPr>
          <p:sp>
            <p:nvSpPr>
              <p:cNvPr id="41" name="Oval 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2" name="Oval 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7" name="Group 16"/>
            <p:cNvGrpSpPr/>
            <p:nvPr/>
          </p:nvGrpSpPr>
          <p:grpSpPr>
            <a:xfrm>
              <a:off x="8133516" y="4213583"/>
              <a:ext cx="293834" cy="293834"/>
              <a:chOff x="5298510" y="3607496"/>
              <a:chExt cx="288099" cy="288099"/>
            </a:xfrm>
          </p:grpSpPr>
          <p:sp>
            <p:nvSpPr>
              <p:cNvPr id="39" name="Oval 3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40" name="Oval 3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8" name="Group 17"/>
            <p:cNvGrpSpPr/>
            <p:nvPr/>
          </p:nvGrpSpPr>
          <p:grpSpPr>
            <a:xfrm>
              <a:off x="9144931" y="4041483"/>
              <a:ext cx="293834" cy="293834"/>
              <a:chOff x="5298510" y="3607496"/>
              <a:chExt cx="288099" cy="288099"/>
            </a:xfrm>
          </p:grpSpPr>
          <p:sp>
            <p:nvSpPr>
              <p:cNvPr id="37" name="Oval 3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8" name="Oval 3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19" name="Group 18"/>
            <p:cNvGrpSpPr/>
            <p:nvPr/>
          </p:nvGrpSpPr>
          <p:grpSpPr>
            <a:xfrm>
              <a:off x="8665587" y="4069243"/>
              <a:ext cx="293834" cy="293834"/>
              <a:chOff x="5298510" y="3607496"/>
              <a:chExt cx="288099" cy="288099"/>
            </a:xfrm>
          </p:grpSpPr>
          <p:sp>
            <p:nvSpPr>
              <p:cNvPr id="35" name="Oval 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6" name="Oval 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0" name="Group 19"/>
            <p:cNvGrpSpPr/>
            <p:nvPr/>
          </p:nvGrpSpPr>
          <p:grpSpPr>
            <a:xfrm>
              <a:off x="8331020" y="3904225"/>
              <a:ext cx="293834" cy="293834"/>
              <a:chOff x="5298510" y="3607496"/>
              <a:chExt cx="288099" cy="288099"/>
            </a:xfrm>
          </p:grpSpPr>
          <p:sp>
            <p:nvSpPr>
              <p:cNvPr id="33" name="Oval 3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4" name="Oval 3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grpSp>
          <p:nvGrpSpPr>
            <p:cNvPr id="21" name="Group 20"/>
            <p:cNvGrpSpPr/>
            <p:nvPr/>
          </p:nvGrpSpPr>
          <p:grpSpPr>
            <a:xfrm>
              <a:off x="4745230" y="5585578"/>
              <a:ext cx="293834" cy="293834"/>
              <a:chOff x="5298510" y="3607496"/>
              <a:chExt cx="288099" cy="288099"/>
            </a:xfrm>
          </p:grpSpPr>
          <p:sp>
            <p:nvSpPr>
              <p:cNvPr id="31" name="Oval 3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sp>
            <p:nvSpPr>
              <p:cNvPr id="32" name="Oval 3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solidFill>
                    <a:srgbClr val="FFFFFF"/>
                  </a:solidFill>
                  <a:ea typeface="Segoe UI" pitchFamily="34" charset="0"/>
                  <a:cs typeface="Segoe UI" pitchFamily="34" charset="0"/>
                </a:endParaRPr>
              </a:p>
            </p:txBody>
          </p:sp>
        </p:grpSp>
        <p:cxnSp>
          <p:nvCxnSpPr>
            <p:cNvPr id="22" name="Straight Connector 21"/>
            <p:cNvCxnSpPr/>
            <p:nvPr/>
          </p:nvCxnSpPr>
          <p:spPr>
            <a:xfrm>
              <a:off x="6382566" y="4198059"/>
              <a:ext cx="1720302" cy="779314"/>
            </a:xfrm>
            <a:prstGeom prst="line">
              <a:avLst/>
            </a:prstGeom>
            <a:noFill/>
            <a:ln w="28575" cap="flat" cmpd="sng" algn="ctr">
              <a:solidFill>
                <a:srgbClr val="DC3C00"/>
              </a:solidFill>
              <a:prstDash val="sysDash"/>
              <a:headEnd type="none"/>
              <a:tailEnd type="none"/>
            </a:ln>
            <a:effectLst/>
          </p:spPr>
        </p:cxnSp>
        <p:cxnSp>
          <p:nvCxnSpPr>
            <p:cNvPr id="23" name="Straight Connector 22"/>
            <p:cNvCxnSpPr/>
            <p:nvPr/>
          </p:nvCxnSpPr>
          <p:spPr>
            <a:xfrm>
              <a:off x="6433886" y="4216159"/>
              <a:ext cx="2533395" cy="1972979"/>
            </a:xfrm>
            <a:prstGeom prst="line">
              <a:avLst/>
            </a:prstGeom>
            <a:noFill/>
            <a:ln w="28575" cap="flat" cmpd="sng" algn="ctr">
              <a:solidFill>
                <a:srgbClr val="DC3C00"/>
              </a:solidFill>
              <a:prstDash val="sysDash"/>
              <a:headEnd type="none"/>
              <a:tailEnd type="none"/>
            </a:ln>
            <a:effectLst/>
          </p:spPr>
        </p:cxnSp>
        <p:cxnSp>
          <p:nvCxnSpPr>
            <p:cNvPr id="24" name="Straight Connector 23"/>
            <p:cNvCxnSpPr/>
            <p:nvPr/>
          </p:nvCxnSpPr>
          <p:spPr>
            <a:xfrm>
              <a:off x="6419757" y="4237249"/>
              <a:ext cx="2317573" cy="358742"/>
            </a:xfrm>
            <a:prstGeom prst="line">
              <a:avLst/>
            </a:prstGeom>
            <a:noFill/>
            <a:ln w="28575" cap="flat" cmpd="sng" algn="ctr">
              <a:solidFill>
                <a:srgbClr val="DC3C00"/>
              </a:solidFill>
              <a:prstDash val="sysDash"/>
              <a:headEnd type="none"/>
              <a:tailEnd type="none"/>
            </a:ln>
            <a:effectLst/>
          </p:spPr>
        </p:cxnSp>
        <p:cxnSp>
          <p:nvCxnSpPr>
            <p:cNvPr id="25" name="Straight Connector 24"/>
            <p:cNvCxnSpPr/>
            <p:nvPr/>
          </p:nvCxnSpPr>
          <p:spPr>
            <a:xfrm flipV="1">
              <a:off x="6382566" y="4025217"/>
              <a:ext cx="2989523" cy="186097"/>
            </a:xfrm>
            <a:prstGeom prst="line">
              <a:avLst/>
            </a:prstGeom>
            <a:noFill/>
            <a:ln w="28575" cap="flat" cmpd="sng" algn="ctr">
              <a:solidFill>
                <a:srgbClr val="DC3C00"/>
              </a:solidFill>
              <a:prstDash val="sysDash"/>
              <a:headEnd type="none"/>
              <a:tailEnd type="none"/>
            </a:ln>
            <a:effectLst/>
          </p:spPr>
        </p:cxnSp>
        <p:cxnSp>
          <p:nvCxnSpPr>
            <p:cNvPr id="26" name="Straight Connector 25"/>
            <p:cNvCxnSpPr>
              <a:stCxn id="50" idx="6"/>
              <a:endCxn id="31" idx="7"/>
            </p:cNvCxnSpPr>
            <p:nvPr/>
          </p:nvCxnSpPr>
          <p:spPr>
            <a:xfrm flipH="1">
              <a:off x="4996033" y="4190078"/>
              <a:ext cx="1437853" cy="1438531"/>
            </a:xfrm>
            <a:prstGeom prst="line">
              <a:avLst/>
            </a:prstGeom>
            <a:noFill/>
            <a:ln w="28575" cap="flat" cmpd="sng" algn="ctr">
              <a:solidFill>
                <a:srgbClr val="DC3C00"/>
              </a:solidFill>
              <a:prstDash val="sysDash"/>
              <a:headEnd type="none"/>
              <a:tailEnd type="none"/>
            </a:ln>
            <a:effectLst/>
          </p:spPr>
        </p:cxnSp>
        <p:cxnSp>
          <p:nvCxnSpPr>
            <p:cNvPr id="27" name="Straight Connector 26"/>
            <p:cNvCxnSpPr>
              <a:stCxn id="50" idx="5"/>
              <a:endCxn id="54" idx="5"/>
            </p:cNvCxnSpPr>
            <p:nvPr/>
          </p:nvCxnSpPr>
          <p:spPr>
            <a:xfrm flipH="1">
              <a:off x="4493252" y="4239386"/>
              <a:ext cx="1920210" cy="372277"/>
            </a:xfrm>
            <a:prstGeom prst="line">
              <a:avLst/>
            </a:prstGeom>
            <a:noFill/>
            <a:ln w="28575" cap="flat" cmpd="sng" algn="ctr">
              <a:solidFill>
                <a:srgbClr val="DC3C00"/>
              </a:solidFill>
              <a:prstDash val="sysDash"/>
              <a:headEnd type="none"/>
              <a:tailEnd type="none"/>
            </a:ln>
            <a:effectLst/>
          </p:spPr>
        </p:cxnSp>
        <p:cxnSp>
          <p:nvCxnSpPr>
            <p:cNvPr id="28" name="Straight Connector 27"/>
            <p:cNvCxnSpPr>
              <a:endCxn id="59" idx="6"/>
            </p:cNvCxnSpPr>
            <p:nvPr/>
          </p:nvCxnSpPr>
          <p:spPr>
            <a:xfrm flipH="1">
              <a:off x="3581148" y="4223714"/>
              <a:ext cx="2852738" cy="356014"/>
            </a:xfrm>
            <a:prstGeom prst="line">
              <a:avLst/>
            </a:prstGeom>
            <a:noFill/>
            <a:ln w="28575" cap="flat" cmpd="sng" algn="ctr">
              <a:solidFill>
                <a:srgbClr val="DC3C00"/>
              </a:solidFill>
              <a:prstDash val="sysDash"/>
              <a:headEnd type="none"/>
              <a:tailEnd type="none"/>
            </a:ln>
            <a:effectLst/>
          </p:spPr>
        </p:cxnSp>
        <p:cxnSp>
          <p:nvCxnSpPr>
            <p:cNvPr id="29" name="Straight Connector 28"/>
            <p:cNvCxnSpPr>
              <a:endCxn id="55" idx="7"/>
            </p:cNvCxnSpPr>
            <p:nvPr/>
          </p:nvCxnSpPr>
          <p:spPr>
            <a:xfrm flipH="1" flipV="1">
              <a:off x="4362763" y="4182008"/>
              <a:ext cx="2022694" cy="28659"/>
            </a:xfrm>
            <a:prstGeom prst="line">
              <a:avLst/>
            </a:prstGeom>
            <a:noFill/>
            <a:ln w="28575" cap="flat" cmpd="sng" algn="ctr">
              <a:solidFill>
                <a:srgbClr val="DC3C00"/>
              </a:solidFill>
              <a:prstDash val="sysDash"/>
              <a:headEnd type="none"/>
              <a:tailEnd type="none"/>
            </a:ln>
            <a:effectLst/>
          </p:spPr>
        </p:cxnSp>
        <p:cxnSp>
          <p:nvCxnSpPr>
            <p:cNvPr id="30" name="Straight Connector 29"/>
            <p:cNvCxnSpPr>
              <a:endCxn id="57" idx="6"/>
            </p:cNvCxnSpPr>
            <p:nvPr/>
          </p:nvCxnSpPr>
          <p:spPr>
            <a:xfrm flipH="1">
              <a:off x="4012299" y="4247456"/>
              <a:ext cx="2181658" cy="548922"/>
            </a:xfrm>
            <a:prstGeom prst="line">
              <a:avLst/>
            </a:prstGeom>
            <a:noFill/>
            <a:ln w="28575" cap="flat" cmpd="sng" algn="ctr">
              <a:solidFill>
                <a:srgbClr val="DC3C00"/>
              </a:solidFill>
              <a:prstDash val="sysDash"/>
              <a:headEnd type="none"/>
              <a:tailEnd type="none"/>
            </a:ln>
            <a:effectLst/>
          </p:spPr>
        </p:cxnSp>
      </p:grpSp>
    </p:spTree>
    <p:extLst>
      <p:ext uri="{BB962C8B-B14F-4D97-AF65-F5344CB8AC3E}">
        <p14:creationId xmlns:p14="http://schemas.microsoft.com/office/powerpoint/2010/main" val="203624601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Optimize Latency - CDN</a:t>
            </a:r>
          </a:p>
        </p:txBody>
      </p:sp>
      <p:grpSp>
        <p:nvGrpSpPr>
          <p:cNvPr id="20" name="Group 19"/>
          <p:cNvGrpSpPr/>
          <p:nvPr/>
        </p:nvGrpSpPr>
        <p:grpSpPr>
          <a:xfrm>
            <a:off x="8966398" y="2086221"/>
            <a:ext cx="2786728" cy="2667166"/>
            <a:chOff x="9058011" y="1421562"/>
            <a:chExt cx="2770632" cy="2651760"/>
          </a:xfrm>
          <a:solidFill>
            <a:schemeClr val="accent2"/>
          </a:solidFill>
        </p:grpSpPr>
        <p:sp>
          <p:nvSpPr>
            <p:cNvPr id="21" name="Rectangle 20"/>
            <p:cNvSpPr/>
            <p:nvPr/>
          </p:nvSpPr>
          <p:spPr bwMode="auto">
            <a:xfrm>
              <a:off x="9058011"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89630"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Provides lower </a:t>
              </a:r>
              <a:r>
                <a:rPr lang="en-US" sz="2353" kern="0" spc="10" dirty="0">
                  <a:solidFill>
                    <a:schemeClr val="bg1"/>
                  </a:solidFill>
                  <a:latin typeface="Segoe UI Semilight" panose="020B0402040204020203" pitchFamily="34" charset="0"/>
                  <a:cs typeface="Segoe UI Semilight" panose="020B0402040204020203" pitchFamily="34" charset="0"/>
                </a:rPr>
                <a:t>latency, high availability, and </a:t>
              </a:r>
              <a:r>
                <a:rPr lang="en-US" sz="2353" kern="0" dirty="0">
                  <a:solidFill>
                    <a:schemeClr val="bg1"/>
                  </a:solidFill>
                  <a:latin typeface="Segoe UI Semilight" panose="020B0402040204020203" pitchFamily="34" charset="0"/>
                  <a:cs typeface="Segoe UI Semilight" panose="020B0402040204020203" pitchFamily="34" charset="0"/>
                </a:rPr>
                <a:t>better performance</a:t>
              </a:r>
            </a:p>
          </p:txBody>
        </p:sp>
        <p:grpSp>
          <p:nvGrpSpPr>
            <p:cNvPr id="22" name="Group 21"/>
            <p:cNvGrpSpPr>
              <a:grpSpLocks noChangeAspect="1"/>
            </p:cNvGrpSpPr>
            <p:nvPr/>
          </p:nvGrpSpPr>
          <p:grpSpPr>
            <a:xfrm>
              <a:off x="11207878" y="3468612"/>
              <a:ext cx="461418" cy="461419"/>
              <a:chOff x="6159463" y="4027302"/>
              <a:chExt cx="722750" cy="722751"/>
            </a:xfrm>
            <a:grpFill/>
          </p:grpSpPr>
          <p:sp>
            <p:nvSpPr>
              <p:cNvPr id="23" name="Freeform 426"/>
              <p:cNvSpPr>
                <a:spLocks/>
              </p:cNvSpPr>
              <p:nvPr/>
            </p:nvSpPr>
            <p:spPr bwMode="auto">
              <a:xfrm>
                <a:off x="6159463" y="4027302"/>
                <a:ext cx="332555" cy="332399"/>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4" name="Freeform 427"/>
              <p:cNvSpPr>
                <a:spLocks/>
              </p:cNvSpPr>
              <p:nvPr/>
            </p:nvSpPr>
            <p:spPr bwMode="auto">
              <a:xfrm>
                <a:off x="6549658" y="4027302"/>
                <a:ext cx="332555" cy="332399"/>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5" name="Freeform 428"/>
              <p:cNvSpPr>
                <a:spLocks/>
              </p:cNvSpPr>
              <p:nvPr/>
            </p:nvSpPr>
            <p:spPr bwMode="auto">
              <a:xfrm>
                <a:off x="6159463" y="4416559"/>
                <a:ext cx="332555" cy="333494"/>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sp>
            <p:nvSpPr>
              <p:cNvPr id="26" name="Freeform 429"/>
              <p:cNvSpPr>
                <a:spLocks/>
              </p:cNvSpPr>
              <p:nvPr/>
            </p:nvSpPr>
            <p:spPr bwMode="auto">
              <a:xfrm>
                <a:off x="6549658" y="4416559"/>
                <a:ext cx="332555" cy="333494"/>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grpFill/>
              <a:ln w="31750" cap="sq">
                <a:noFill/>
                <a:miter lim="800000"/>
                <a:headEnd/>
                <a:tailEnd/>
              </a:ln>
              <a:extLst/>
            </p:spPr>
            <p:txBody>
              <a:bodyPr vert="horz" wrap="square" lIns="89630" tIns="44814" rIns="89630" bIns="44814" numCol="1" anchor="t" anchorCtr="0" compatLnSpc="1">
                <a:prstTxWarp prst="textNoShape">
                  <a:avLst/>
                </a:prstTxWarp>
              </a:bodyPr>
              <a:lstStyle/>
              <a:p>
                <a:pPr defTabSz="914225"/>
                <a:endParaRPr lang="en-US" sz="1765">
                  <a:gradFill>
                    <a:gsLst>
                      <a:gs pos="81197">
                        <a:srgbClr val="FFFFFF"/>
                      </a:gs>
                      <a:gs pos="50000">
                        <a:srgbClr val="FFFFFF"/>
                      </a:gs>
                    </a:gsLst>
                    <a:lin ang="0" scaled="0"/>
                  </a:gradFill>
                  <a:latin typeface="Segoe UI"/>
                </a:endParaRPr>
              </a:p>
            </p:txBody>
          </p:sp>
        </p:grpSp>
      </p:grpSp>
      <p:grpSp>
        <p:nvGrpSpPr>
          <p:cNvPr id="27" name="Group 26"/>
          <p:cNvGrpSpPr/>
          <p:nvPr/>
        </p:nvGrpSpPr>
        <p:grpSpPr>
          <a:xfrm>
            <a:off x="3295929" y="2086221"/>
            <a:ext cx="2786728" cy="2667166"/>
            <a:chOff x="3412023" y="1421562"/>
            <a:chExt cx="2770632" cy="2651760"/>
          </a:xfrm>
          <a:solidFill>
            <a:schemeClr val="accent2"/>
          </a:solidFill>
        </p:grpSpPr>
        <p:sp>
          <p:nvSpPr>
            <p:cNvPr id="28" name="Rectangle 27"/>
            <p:cNvSpPr/>
            <p:nvPr/>
          </p:nvSpPr>
          <p:spPr bwMode="auto">
            <a:xfrm>
              <a:off x="3412023"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Delivers web content: text, images, sound,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and videos</a:t>
              </a:r>
            </a:p>
          </p:txBody>
        </p:sp>
        <p:pic>
          <p:nvPicPr>
            <p:cNvPr id="29" name="Picture 28"/>
            <p:cNvPicPr>
              <a:picLocks noChangeAspect="1"/>
            </p:cNvPicPr>
            <p:nvPr/>
          </p:nvPicPr>
          <p:blipFill>
            <a:blip r:embed="rId3">
              <a:biLevel thresh="50000"/>
            </a:blip>
            <a:stretch>
              <a:fillRect/>
            </a:stretch>
          </p:blipFill>
          <p:spPr>
            <a:xfrm>
              <a:off x="5537130" y="3430269"/>
              <a:ext cx="501640" cy="550820"/>
            </a:xfrm>
            <a:prstGeom prst="rect">
              <a:avLst/>
            </a:prstGeom>
            <a:grpFill/>
          </p:spPr>
        </p:pic>
      </p:grpSp>
      <p:grpSp>
        <p:nvGrpSpPr>
          <p:cNvPr id="30" name="Group 29"/>
          <p:cNvGrpSpPr/>
          <p:nvPr/>
        </p:nvGrpSpPr>
        <p:grpSpPr>
          <a:xfrm>
            <a:off x="460695" y="2086221"/>
            <a:ext cx="2786728" cy="2667166"/>
            <a:chOff x="589029" y="1421562"/>
            <a:chExt cx="2770632" cy="2651760"/>
          </a:xfrm>
          <a:solidFill>
            <a:schemeClr val="accent2"/>
          </a:solidFill>
        </p:grpSpPr>
        <p:sp>
          <p:nvSpPr>
            <p:cNvPr id="31" name="Rectangle 30"/>
            <p:cNvSpPr/>
            <p:nvPr/>
          </p:nvSpPr>
          <p:spPr bwMode="auto">
            <a:xfrm>
              <a:off x="589029"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Network of servers deployed in multiple data centers across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Internet</a:t>
              </a:r>
            </a:p>
          </p:txBody>
        </p:sp>
        <p:pic>
          <p:nvPicPr>
            <p:cNvPr id="32" name="Picture 31"/>
            <p:cNvPicPr>
              <a:picLocks noChangeAspect="1"/>
            </p:cNvPicPr>
            <p:nvPr/>
          </p:nvPicPr>
          <p:blipFill>
            <a:blip r:embed="rId4">
              <a:biLevel thresh="50000"/>
            </a:blip>
            <a:stretch>
              <a:fillRect/>
            </a:stretch>
          </p:blipFill>
          <p:spPr>
            <a:xfrm>
              <a:off x="2723030" y="3441453"/>
              <a:ext cx="512543" cy="509192"/>
            </a:xfrm>
            <a:prstGeom prst="rect">
              <a:avLst/>
            </a:prstGeom>
            <a:grpFill/>
          </p:spPr>
        </p:pic>
      </p:grpSp>
      <p:grpSp>
        <p:nvGrpSpPr>
          <p:cNvPr id="33" name="Group 32"/>
          <p:cNvGrpSpPr/>
          <p:nvPr/>
        </p:nvGrpSpPr>
        <p:grpSpPr>
          <a:xfrm>
            <a:off x="6131163" y="2086221"/>
            <a:ext cx="2786728" cy="2667166"/>
            <a:chOff x="6235017" y="1421562"/>
            <a:chExt cx="2770632" cy="2651760"/>
          </a:xfrm>
          <a:solidFill>
            <a:schemeClr val="accent2"/>
          </a:solidFill>
        </p:grpSpPr>
        <p:sp>
          <p:nvSpPr>
            <p:cNvPr id="34" name="Rectangle 33"/>
            <p:cNvSpPr/>
            <p:nvPr/>
          </p:nvSpPr>
          <p:spPr bwMode="auto">
            <a:xfrm>
              <a:off x="6235017" y="1421562"/>
              <a:ext cx="2770632" cy="2651760"/>
            </a:xfrm>
            <a:prstGeom prst="rect">
              <a:avLst/>
            </a:prstGeom>
            <a:grpFill/>
            <a:ln w="10795" cap="flat" cmpd="sng" algn="ctr">
              <a:noFill/>
              <a:prstDash val="solid"/>
              <a:headEnd type="none" w="med" len="med"/>
              <a:tailEnd type="none" w="med" len="med"/>
            </a:ln>
            <a:effectLst/>
          </p:spPr>
          <p:txBody>
            <a:bodyPr vert="horz" wrap="square" lIns="134445" tIns="89630" rIns="134445" bIns="89630" numCol="1" rtlCol="0" anchor="t" anchorCtr="0" compatLnSpc="1">
              <a:prstTxWarp prst="textNoShape">
                <a:avLst/>
              </a:prstTxWarp>
            </a:bodyPr>
            <a:lstStyle/>
            <a:p>
              <a:pPr defTabSz="914347">
                <a:lnSpc>
                  <a:spcPct val="90000"/>
                </a:lnSpc>
                <a:spcAft>
                  <a:spcPts val="590"/>
                </a:spcAft>
              </a:pPr>
              <a:r>
                <a:rPr lang="en-US" sz="2353" kern="0" dirty="0">
                  <a:solidFill>
                    <a:schemeClr val="bg1"/>
                  </a:solidFill>
                  <a:latin typeface="Segoe UI Semilight" panose="020B0402040204020203" pitchFamily="34" charset="0"/>
                  <a:cs typeface="Segoe UI Semilight" panose="020B0402040204020203" pitchFamily="34" charset="0"/>
                </a:rPr>
                <a:t>Moves content from the host’s</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data center to servers closer to </a:t>
              </a:r>
              <a:br>
                <a:rPr lang="en-US" sz="2353" kern="0" dirty="0">
                  <a:solidFill>
                    <a:schemeClr val="bg1"/>
                  </a:solidFill>
                  <a:latin typeface="Segoe UI Semilight" panose="020B0402040204020203" pitchFamily="34" charset="0"/>
                  <a:cs typeface="Segoe UI Semilight" panose="020B0402040204020203" pitchFamily="34" charset="0"/>
                </a:rPr>
              </a:br>
              <a:r>
                <a:rPr lang="en-US" sz="2353" kern="0" dirty="0">
                  <a:solidFill>
                    <a:schemeClr val="bg1"/>
                  </a:solidFill>
                  <a:latin typeface="Segoe UI Semilight" panose="020B0402040204020203" pitchFamily="34" charset="0"/>
                  <a:cs typeface="Segoe UI Semilight" panose="020B0402040204020203" pitchFamily="34" charset="0"/>
                </a:rPr>
                <a:t>the end-user</a:t>
              </a:r>
            </a:p>
          </p:txBody>
        </p:sp>
        <p:pic>
          <p:nvPicPr>
            <p:cNvPr id="35" name="Picture 7" descr="C:\Users\Jonahs\Dropbox\Projects SCOTT\MEET Windows Azure\source\Background\tile-icon-identit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98645" y="3446742"/>
              <a:ext cx="459987" cy="497211"/>
            </a:xfrm>
            <a:prstGeom prst="rect">
              <a:avLst/>
            </a:prstGeom>
            <a:grpFill/>
            <a:extLst/>
          </p:spPr>
        </p:pic>
      </p:grpSp>
    </p:spTree>
    <p:extLst>
      <p:ext uri="{BB962C8B-B14F-4D97-AF65-F5344CB8AC3E}">
        <p14:creationId xmlns:p14="http://schemas.microsoft.com/office/powerpoint/2010/main" val="36833067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10000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ppt_x"/>
                                          </p:val>
                                        </p:tav>
                                        <p:tav tm="100000">
                                          <p:val>
                                            <p:strVal val="#ppt_x"/>
                                          </p:val>
                                        </p:tav>
                                      </p:tavLst>
                                    </p:anim>
                                    <p:anim calcmode="lin" valueType="num">
                                      <p:cBhvr additive="base">
                                        <p:cTn id="13" dur="1000" fill="hold"/>
                                        <p:tgtEl>
                                          <p:spTgt spid="27"/>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decel="100000"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1000" fill="hold"/>
                                        <p:tgtEl>
                                          <p:spTgt spid="33"/>
                                        </p:tgtEl>
                                        <p:attrNameLst>
                                          <p:attrName>ppt_x</p:attrName>
                                        </p:attrNameLst>
                                      </p:cBhvr>
                                      <p:tavLst>
                                        <p:tav tm="0">
                                          <p:val>
                                            <p:strVal val="#ppt_x"/>
                                          </p:val>
                                        </p:tav>
                                        <p:tav tm="100000">
                                          <p:val>
                                            <p:strVal val="#ppt_x"/>
                                          </p:val>
                                        </p:tav>
                                      </p:tavLst>
                                    </p:anim>
                                    <p:anim calcmode="lin" valueType="num">
                                      <p:cBhvr additive="base">
                                        <p:cTn id="18" dur="1000" fill="hold"/>
                                        <p:tgtEl>
                                          <p:spTgt spid="33"/>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decel="10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1000" fill="hold"/>
                                        <p:tgtEl>
                                          <p:spTgt spid="20"/>
                                        </p:tgtEl>
                                        <p:attrNameLst>
                                          <p:attrName>ppt_x</p:attrName>
                                        </p:attrNameLst>
                                      </p:cBhvr>
                                      <p:tavLst>
                                        <p:tav tm="0">
                                          <p:val>
                                            <p:strVal val="#ppt_x"/>
                                          </p:val>
                                        </p:tav>
                                        <p:tav tm="100000">
                                          <p:val>
                                            <p:strVal val="#ppt_x"/>
                                          </p:val>
                                        </p:tav>
                                      </p:tavLst>
                                    </p:anim>
                                    <p:anim calcmode="lin" valueType="num">
                                      <p:cBhvr additive="base">
                                        <p:cTn id="23"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07473" y="4481610"/>
            <a:ext cx="3565654" cy="1280786"/>
          </a:xfrm>
          <a:prstGeom prst="rect">
            <a:avLst/>
          </a:prstGeom>
          <a:noFill/>
          <a:ln>
            <a:noFill/>
          </a:ln>
        </p:spPr>
        <p:style>
          <a:lnRef idx="1">
            <a:schemeClr val="dk1"/>
          </a:lnRef>
          <a:fillRef idx="2">
            <a:schemeClr val="dk1"/>
          </a:fillRef>
          <a:effectRef idx="1">
            <a:schemeClr val="dk1"/>
          </a:effectRef>
          <a:fontRef idx="minor">
            <a:schemeClr val="dk1"/>
          </a:fontRef>
        </p:style>
        <p:txBody>
          <a:bodyPr rtlCol="0" anchor="t"/>
          <a:lstStyle/>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Consistent </a:t>
            </a:r>
          </a:p>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application development</a:t>
            </a:r>
          </a:p>
        </p:txBody>
      </p:sp>
      <p:sp>
        <p:nvSpPr>
          <p:cNvPr id="18" name="Rectangle 17"/>
          <p:cNvSpPr/>
          <p:nvPr/>
        </p:nvSpPr>
        <p:spPr>
          <a:xfrm>
            <a:off x="4435411" y="4481610"/>
            <a:ext cx="3565654" cy="1280786"/>
          </a:xfrm>
          <a:prstGeom prst="rect">
            <a:avLst/>
          </a:prstGeom>
          <a:noFill/>
          <a:ln>
            <a:noFill/>
          </a:ln>
        </p:spPr>
        <p:style>
          <a:lnRef idx="1">
            <a:schemeClr val="dk1"/>
          </a:lnRef>
          <a:fillRef idx="2">
            <a:schemeClr val="dk1"/>
          </a:fillRef>
          <a:effectRef idx="1">
            <a:schemeClr val="dk1"/>
          </a:effectRef>
          <a:fontRef idx="minor">
            <a:schemeClr val="dk1"/>
          </a:fontRef>
        </p:style>
        <p:txBody>
          <a:bodyPr rtlCol="0" anchor="t"/>
          <a:lstStyle/>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 Azure services </a:t>
            </a:r>
          </a:p>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available on-premises</a:t>
            </a:r>
          </a:p>
        </p:txBody>
      </p:sp>
      <p:sp>
        <p:nvSpPr>
          <p:cNvPr id="19" name="Rectangle 18"/>
          <p:cNvSpPr/>
          <p:nvPr/>
        </p:nvSpPr>
        <p:spPr>
          <a:xfrm>
            <a:off x="8092207" y="4481610"/>
            <a:ext cx="3565654" cy="1280786"/>
          </a:xfrm>
          <a:prstGeom prst="rect">
            <a:avLst/>
          </a:prstGeom>
          <a:noFill/>
          <a:ln>
            <a:noFill/>
          </a:ln>
        </p:spPr>
        <p:style>
          <a:lnRef idx="1">
            <a:schemeClr val="dk1"/>
          </a:lnRef>
          <a:fillRef idx="2">
            <a:schemeClr val="dk1"/>
          </a:fillRef>
          <a:effectRef idx="1">
            <a:schemeClr val="dk1"/>
          </a:effectRef>
          <a:fontRef idx="minor">
            <a:schemeClr val="dk1"/>
          </a:fontRef>
        </p:style>
        <p:txBody>
          <a:bodyPr rtlCol="0" anchor="t"/>
          <a:lstStyle/>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Integrated </a:t>
            </a:r>
          </a:p>
          <a:p>
            <a:pPr algn="ctr" defTabSz="932597">
              <a:lnSpc>
                <a:spcPct val="90000"/>
              </a:lnSpc>
              <a:defRPr/>
            </a:pPr>
            <a:r>
              <a:rPr lang="en-US" sz="2040" dirty="0">
                <a:gradFill>
                  <a:gsLst>
                    <a:gs pos="0">
                      <a:srgbClr val="FFFFFF"/>
                    </a:gs>
                    <a:gs pos="100000">
                      <a:srgbClr val="FFFFFF"/>
                    </a:gs>
                  </a:gsLst>
                  <a:lin ang="5400000" scaled="1"/>
                </a:gradFill>
                <a:latin typeface="Segoe UI Semilight" panose="020B0402040204020203" pitchFamily="34" charset="0"/>
                <a:cs typeface="Segoe UI Semilight" panose="020B0402040204020203" pitchFamily="34" charset="0"/>
              </a:rPr>
              <a:t>delivery experience</a:t>
            </a:r>
          </a:p>
        </p:txBody>
      </p:sp>
      <p:sp>
        <p:nvSpPr>
          <p:cNvPr id="20" name="Rectangle 19"/>
          <p:cNvSpPr/>
          <p:nvPr/>
        </p:nvSpPr>
        <p:spPr bwMode="auto">
          <a:xfrm>
            <a:off x="883" y="-10250"/>
            <a:ext cx="12434711" cy="302455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2" name="Straight Connector 21"/>
          <p:cNvCxnSpPr>
            <a:cxnSpLocks/>
          </p:cNvCxnSpPr>
          <p:nvPr/>
        </p:nvCxnSpPr>
        <p:spPr>
          <a:xfrm>
            <a:off x="6104210" y="1710317"/>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Title 32"/>
          <p:cNvSpPr>
            <a:spLocks noGrp="1"/>
          </p:cNvSpPr>
          <p:nvPr>
            <p:ph type="title"/>
          </p:nvPr>
        </p:nvSpPr>
        <p:spPr/>
        <p:txBody>
          <a:bodyPr/>
          <a:lstStyle/>
          <a:p>
            <a:r>
              <a:rPr lang="en-US" sz="4488" dirty="0">
                <a:solidFill>
                  <a:schemeClr val="bg1"/>
                </a:solidFill>
              </a:rPr>
              <a:t>Azure Stack promise</a:t>
            </a:r>
            <a:br>
              <a:rPr lang="en-US" sz="4488" dirty="0">
                <a:solidFill>
                  <a:schemeClr val="bg1"/>
                </a:solidFill>
              </a:rPr>
            </a:br>
            <a:endParaRPr lang="en-US" sz="4488" dirty="0">
              <a:solidFill>
                <a:schemeClr val="bg1"/>
              </a:solidFill>
            </a:endParaRPr>
          </a:p>
        </p:txBody>
      </p:sp>
      <p:grpSp>
        <p:nvGrpSpPr>
          <p:cNvPr id="82" name="Group 81"/>
          <p:cNvGrpSpPr/>
          <p:nvPr/>
        </p:nvGrpSpPr>
        <p:grpSpPr>
          <a:xfrm>
            <a:off x="1180589" y="1240627"/>
            <a:ext cx="2830812" cy="2830810"/>
            <a:chOff x="1156681" y="1216412"/>
            <a:chExt cx="2775558" cy="2775556"/>
          </a:xfrm>
        </p:grpSpPr>
        <p:sp>
          <p:nvSpPr>
            <p:cNvPr id="24" name="Diamond 23"/>
            <p:cNvSpPr/>
            <p:nvPr/>
          </p:nvSpPr>
          <p:spPr bwMode="auto">
            <a:xfrm>
              <a:off x="1156681" y="1216412"/>
              <a:ext cx="2775558" cy="2775556"/>
            </a:xfrm>
            <a:prstGeom prst="diamond">
              <a:avLst/>
            </a:prstGeom>
            <a:solidFill>
              <a:srgbClr val="002050"/>
            </a:solid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4"/>
            <p:cNvGrpSpPr>
              <a:grpSpLocks noChangeAspect="1"/>
            </p:cNvGrpSpPr>
            <p:nvPr/>
          </p:nvGrpSpPr>
          <p:grpSpPr bwMode="auto">
            <a:xfrm>
              <a:off x="2011767" y="2020493"/>
              <a:ext cx="1065384" cy="1167392"/>
              <a:chOff x="3412" y="-353"/>
              <a:chExt cx="188" cy="206"/>
            </a:xfrm>
          </p:grpSpPr>
          <p:sp>
            <p:nvSpPr>
              <p:cNvPr id="5" name="Line 5"/>
              <p:cNvSpPr>
                <a:spLocks noChangeShapeType="1"/>
              </p:cNvSpPr>
              <p:nvPr/>
            </p:nvSpPr>
            <p:spPr bwMode="auto">
              <a:xfrm>
                <a:off x="3523" y="-209"/>
                <a:ext cx="4" cy="10"/>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6" name="Line 6"/>
              <p:cNvSpPr>
                <a:spLocks noChangeShapeType="1"/>
              </p:cNvSpPr>
              <p:nvPr/>
            </p:nvSpPr>
            <p:spPr bwMode="auto">
              <a:xfrm>
                <a:off x="3484" y="-301"/>
                <a:ext cx="5" cy="12"/>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7" name="Line 7"/>
              <p:cNvSpPr>
                <a:spLocks noChangeShapeType="1"/>
              </p:cNvSpPr>
              <p:nvPr/>
            </p:nvSpPr>
            <p:spPr bwMode="auto">
              <a:xfrm flipH="1">
                <a:off x="3484" y="-209"/>
                <a:ext cx="5" cy="10"/>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8" name="Line 8"/>
              <p:cNvSpPr>
                <a:spLocks noChangeShapeType="1"/>
              </p:cNvSpPr>
              <p:nvPr/>
            </p:nvSpPr>
            <p:spPr bwMode="auto">
              <a:xfrm flipH="1">
                <a:off x="3523" y="-301"/>
                <a:ext cx="4" cy="12"/>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9" name="Line 9"/>
              <p:cNvSpPr>
                <a:spLocks noChangeShapeType="1"/>
              </p:cNvSpPr>
              <p:nvPr/>
            </p:nvSpPr>
            <p:spPr bwMode="auto">
              <a:xfrm>
                <a:off x="3546" y="-233"/>
                <a:ext cx="11" cy="4"/>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10" name="Line 10"/>
              <p:cNvSpPr>
                <a:spLocks noChangeShapeType="1"/>
              </p:cNvSpPr>
              <p:nvPr/>
            </p:nvSpPr>
            <p:spPr bwMode="auto">
              <a:xfrm>
                <a:off x="3454" y="-271"/>
                <a:ext cx="11" cy="6"/>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11" name="Line 11"/>
              <p:cNvSpPr>
                <a:spLocks noChangeShapeType="1"/>
              </p:cNvSpPr>
              <p:nvPr/>
            </p:nvSpPr>
            <p:spPr bwMode="auto">
              <a:xfrm flipV="1">
                <a:off x="3546" y="-271"/>
                <a:ext cx="11" cy="6"/>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12" name="Line 12"/>
              <p:cNvSpPr>
                <a:spLocks noChangeShapeType="1"/>
              </p:cNvSpPr>
              <p:nvPr/>
            </p:nvSpPr>
            <p:spPr bwMode="auto">
              <a:xfrm flipV="1">
                <a:off x="3454" y="-233"/>
                <a:ext cx="11" cy="4"/>
              </a:xfrm>
              <a:prstGeom prst="line">
                <a:avLst/>
              </a:prstGeom>
              <a:noFill/>
              <a:ln w="2698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13" name="Oval 13"/>
              <p:cNvSpPr>
                <a:spLocks noChangeArrowheads="1"/>
              </p:cNvSpPr>
              <p:nvPr/>
            </p:nvSpPr>
            <p:spPr bwMode="auto">
              <a:xfrm>
                <a:off x="3467" y="-289"/>
                <a:ext cx="77" cy="80"/>
              </a:xfrm>
              <a:prstGeom prst="ellipse">
                <a:avLst/>
              </a:prstGeom>
              <a:noFill/>
              <a:ln w="2698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61" name="Freeform 14"/>
              <p:cNvSpPr>
                <a:spLocks/>
              </p:cNvSpPr>
              <p:nvPr/>
            </p:nvSpPr>
            <p:spPr bwMode="auto">
              <a:xfrm>
                <a:off x="3412" y="-340"/>
                <a:ext cx="68" cy="182"/>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2698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62" name="Freeform 15"/>
              <p:cNvSpPr>
                <a:spLocks/>
              </p:cNvSpPr>
              <p:nvPr/>
            </p:nvSpPr>
            <p:spPr bwMode="auto">
              <a:xfrm>
                <a:off x="3531" y="-340"/>
                <a:ext cx="69" cy="182"/>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2698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63" name="Freeform 16"/>
              <p:cNvSpPr>
                <a:spLocks/>
              </p:cNvSpPr>
              <p:nvPr/>
            </p:nvSpPr>
            <p:spPr bwMode="auto">
              <a:xfrm>
                <a:off x="3531" y="-353"/>
                <a:ext cx="32" cy="43"/>
              </a:xfrm>
              <a:custGeom>
                <a:avLst/>
                <a:gdLst>
                  <a:gd name="T0" fmla="*/ 9 w 32"/>
                  <a:gd name="T1" fmla="*/ 43 h 43"/>
                  <a:gd name="T2" fmla="*/ 0 w 32"/>
                  <a:gd name="T3" fmla="*/ 9 h 43"/>
                  <a:gd name="T4" fmla="*/ 32 w 32"/>
                  <a:gd name="T5" fmla="*/ 0 h 43"/>
                </a:gdLst>
                <a:ahLst/>
                <a:cxnLst>
                  <a:cxn ang="0">
                    <a:pos x="T0" y="T1"/>
                  </a:cxn>
                  <a:cxn ang="0">
                    <a:pos x="T2" y="T3"/>
                  </a:cxn>
                  <a:cxn ang="0">
                    <a:pos x="T4" y="T5"/>
                  </a:cxn>
                </a:cxnLst>
                <a:rect l="0" t="0" r="r" b="b"/>
                <a:pathLst>
                  <a:path w="32" h="43">
                    <a:moveTo>
                      <a:pt x="9" y="43"/>
                    </a:moveTo>
                    <a:lnTo>
                      <a:pt x="0" y="9"/>
                    </a:lnTo>
                    <a:lnTo>
                      <a:pt x="32" y="0"/>
                    </a:lnTo>
                  </a:path>
                </a:pathLst>
              </a:custGeom>
              <a:noFill/>
              <a:ln w="2698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sp>
            <p:nvSpPr>
              <p:cNvPr id="64" name="Freeform 17"/>
              <p:cNvSpPr>
                <a:spLocks/>
              </p:cNvSpPr>
              <p:nvPr/>
            </p:nvSpPr>
            <p:spPr bwMode="auto">
              <a:xfrm>
                <a:off x="3448" y="-190"/>
                <a:ext cx="32" cy="43"/>
              </a:xfrm>
              <a:custGeom>
                <a:avLst/>
                <a:gdLst>
                  <a:gd name="T0" fmla="*/ 23 w 32"/>
                  <a:gd name="T1" fmla="*/ 0 h 43"/>
                  <a:gd name="T2" fmla="*/ 32 w 32"/>
                  <a:gd name="T3" fmla="*/ 34 h 43"/>
                  <a:gd name="T4" fmla="*/ 0 w 32"/>
                  <a:gd name="T5" fmla="*/ 43 h 43"/>
                </a:gdLst>
                <a:ahLst/>
                <a:cxnLst>
                  <a:cxn ang="0">
                    <a:pos x="T0" y="T1"/>
                  </a:cxn>
                  <a:cxn ang="0">
                    <a:pos x="T2" y="T3"/>
                  </a:cxn>
                  <a:cxn ang="0">
                    <a:pos x="T4" y="T5"/>
                  </a:cxn>
                </a:cxnLst>
                <a:rect l="0" t="0" r="r" b="b"/>
                <a:pathLst>
                  <a:path w="32" h="43">
                    <a:moveTo>
                      <a:pt x="23" y="0"/>
                    </a:moveTo>
                    <a:lnTo>
                      <a:pt x="32" y="34"/>
                    </a:lnTo>
                    <a:lnTo>
                      <a:pt x="0" y="43"/>
                    </a:lnTo>
                  </a:path>
                </a:pathLst>
              </a:custGeom>
              <a:noFill/>
              <a:ln w="26988"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defRPr/>
                </a:pPr>
                <a:endParaRPr lang="en-US" sz="1836">
                  <a:solidFill>
                    <a:srgbClr val="FFFFFF"/>
                  </a:solidFill>
                  <a:latin typeface="Segoe UI"/>
                </a:endParaRPr>
              </a:p>
            </p:txBody>
          </p:sp>
        </p:grpSp>
      </p:grpSp>
      <p:grpSp>
        <p:nvGrpSpPr>
          <p:cNvPr id="4" name="Group 3"/>
          <p:cNvGrpSpPr/>
          <p:nvPr/>
        </p:nvGrpSpPr>
        <p:grpSpPr>
          <a:xfrm>
            <a:off x="4746515" y="1236345"/>
            <a:ext cx="2995299" cy="2995299"/>
            <a:chOff x="4653004" y="1212214"/>
            <a:chExt cx="2936834" cy="2936834"/>
          </a:xfrm>
        </p:grpSpPr>
        <p:sp>
          <p:nvSpPr>
            <p:cNvPr id="38" name="Diamond 37"/>
            <p:cNvSpPr/>
            <p:nvPr/>
          </p:nvSpPr>
          <p:spPr bwMode="auto">
            <a:xfrm>
              <a:off x="4653004" y="1212214"/>
              <a:ext cx="2936834" cy="2936834"/>
            </a:xfrm>
            <a:prstGeom prst="diamond">
              <a:avLst/>
            </a:prstGeom>
            <a:solidFill>
              <a:srgbClr val="002050"/>
            </a:solid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Freeform 13"/>
            <p:cNvSpPr>
              <a:spLocks noChangeAspect="1"/>
            </p:cNvSpPr>
            <p:nvPr/>
          </p:nvSpPr>
          <p:spPr bwMode="auto">
            <a:xfrm>
              <a:off x="5728579" y="2148129"/>
              <a:ext cx="874970" cy="992595"/>
            </a:xfrm>
            <a:custGeom>
              <a:avLst/>
              <a:gdLst>
                <a:gd name="T0" fmla="*/ 28 w 98"/>
                <a:gd name="T1" fmla="*/ 0 h 112"/>
                <a:gd name="T2" fmla="*/ 0 w 98"/>
                <a:gd name="T3" fmla="*/ 0 h 112"/>
                <a:gd name="T4" fmla="*/ 0 w 98"/>
                <a:gd name="T5" fmla="*/ 28 h 112"/>
                <a:gd name="T6" fmla="*/ 8 w 98"/>
                <a:gd name="T7" fmla="*/ 28 h 112"/>
                <a:gd name="T8" fmla="*/ 8 w 98"/>
                <a:gd name="T9" fmla="*/ 13 h 112"/>
                <a:gd name="T10" fmla="*/ 40 w 98"/>
                <a:gd name="T11" fmla="*/ 80 h 112"/>
                <a:gd name="T12" fmla="*/ 40 w 98"/>
                <a:gd name="T13" fmla="*/ 112 h 112"/>
                <a:gd name="T14" fmla="*/ 48 w 98"/>
                <a:gd name="T15" fmla="*/ 112 h 112"/>
                <a:gd name="T16" fmla="*/ 48 w 98"/>
                <a:gd name="T17" fmla="*/ 88 h 112"/>
                <a:gd name="T18" fmla="*/ 82 w 98"/>
                <a:gd name="T19" fmla="*/ 52 h 112"/>
                <a:gd name="T20" fmla="*/ 73 w 98"/>
                <a:gd name="T21" fmla="*/ 61 h 112"/>
                <a:gd name="T22" fmla="*/ 79 w 98"/>
                <a:gd name="T23" fmla="*/ 67 h 112"/>
                <a:gd name="T24" fmla="*/ 98 w 98"/>
                <a:gd name="T25" fmla="*/ 48 h 112"/>
                <a:gd name="T26" fmla="*/ 79 w 98"/>
                <a:gd name="T27" fmla="*/ 29 h 112"/>
                <a:gd name="T28" fmla="*/ 73 w 98"/>
                <a:gd name="T29" fmla="*/ 35 h 112"/>
                <a:gd name="T30" fmla="*/ 83 w 98"/>
                <a:gd name="T31" fmla="*/ 44 h 112"/>
                <a:gd name="T32" fmla="*/ 47 w 98"/>
                <a:gd name="T33" fmla="*/ 65 h 112"/>
                <a:gd name="T34" fmla="*/ 14 w 98"/>
                <a:gd name="T35" fmla="*/ 8 h 112"/>
                <a:gd name="T36" fmla="*/ 28 w 98"/>
                <a:gd name="T37" fmla="*/ 8 h 112"/>
                <a:gd name="T38" fmla="*/ 28 w 98"/>
                <a:gd name="T3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112">
                  <a:moveTo>
                    <a:pt x="28" y="0"/>
                  </a:moveTo>
                  <a:cubicBezTo>
                    <a:pt x="0" y="0"/>
                    <a:pt x="0" y="0"/>
                    <a:pt x="0" y="0"/>
                  </a:cubicBezTo>
                  <a:cubicBezTo>
                    <a:pt x="0" y="28"/>
                    <a:pt x="0" y="28"/>
                    <a:pt x="0" y="28"/>
                  </a:cubicBezTo>
                  <a:cubicBezTo>
                    <a:pt x="8" y="28"/>
                    <a:pt x="8" y="28"/>
                    <a:pt x="8" y="28"/>
                  </a:cubicBezTo>
                  <a:cubicBezTo>
                    <a:pt x="8" y="13"/>
                    <a:pt x="8" y="13"/>
                    <a:pt x="8" y="13"/>
                  </a:cubicBezTo>
                  <a:cubicBezTo>
                    <a:pt x="29" y="31"/>
                    <a:pt x="40" y="55"/>
                    <a:pt x="40" y="80"/>
                  </a:cubicBezTo>
                  <a:cubicBezTo>
                    <a:pt x="40" y="112"/>
                    <a:pt x="40" y="112"/>
                    <a:pt x="40" y="112"/>
                  </a:cubicBezTo>
                  <a:cubicBezTo>
                    <a:pt x="48" y="112"/>
                    <a:pt x="48" y="112"/>
                    <a:pt x="48" y="112"/>
                  </a:cubicBezTo>
                  <a:cubicBezTo>
                    <a:pt x="48" y="88"/>
                    <a:pt x="48" y="88"/>
                    <a:pt x="48" y="88"/>
                  </a:cubicBezTo>
                  <a:cubicBezTo>
                    <a:pt x="48" y="69"/>
                    <a:pt x="63" y="53"/>
                    <a:pt x="82" y="52"/>
                  </a:cubicBezTo>
                  <a:cubicBezTo>
                    <a:pt x="73" y="61"/>
                    <a:pt x="73" y="61"/>
                    <a:pt x="73" y="61"/>
                  </a:cubicBezTo>
                  <a:cubicBezTo>
                    <a:pt x="79" y="67"/>
                    <a:pt x="79" y="67"/>
                    <a:pt x="79" y="67"/>
                  </a:cubicBezTo>
                  <a:cubicBezTo>
                    <a:pt x="98" y="48"/>
                    <a:pt x="98" y="48"/>
                    <a:pt x="98" y="48"/>
                  </a:cubicBezTo>
                  <a:cubicBezTo>
                    <a:pt x="79" y="29"/>
                    <a:pt x="79" y="29"/>
                    <a:pt x="79" y="29"/>
                  </a:cubicBezTo>
                  <a:cubicBezTo>
                    <a:pt x="73" y="35"/>
                    <a:pt x="73" y="35"/>
                    <a:pt x="73" y="35"/>
                  </a:cubicBezTo>
                  <a:cubicBezTo>
                    <a:pt x="83" y="44"/>
                    <a:pt x="83" y="44"/>
                    <a:pt x="83" y="44"/>
                  </a:cubicBezTo>
                  <a:cubicBezTo>
                    <a:pt x="68" y="45"/>
                    <a:pt x="54" y="53"/>
                    <a:pt x="47" y="65"/>
                  </a:cubicBezTo>
                  <a:cubicBezTo>
                    <a:pt x="43" y="44"/>
                    <a:pt x="32" y="24"/>
                    <a:pt x="14" y="8"/>
                  </a:cubicBezTo>
                  <a:cubicBezTo>
                    <a:pt x="28" y="8"/>
                    <a:pt x="28" y="8"/>
                    <a:pt x="28" y="8"/>
                  </a:cubicBezTo>
                  <a:lnTo>
                    <a:pt x="28" y="0"/>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09">
                <a:defRPr/>
              </a:pPr>
              <a:endParaRPr lang="en-US" sz="1836">
                <a:solidFill>
                  <a:srgbClr val="FFFFFF"/>
                </a:solidFill>
                <a:latin typeface="Segoe UI"/>
              </a:endParaRPr>
            </a:p>
          </p:txBody>
        </p:sp>
      </p:grpSp>
      <p:grpSp>
        <p:nvGrpSpPr>
          <p:cNvPr id="2" name="Group 1"/>
          <p:cNvGrpSpPr/>
          <p:nvPr/>
        </p:nvGrpSpPr>
        <p:grpSpPr>
          <a:xfrm>
            <a:off x="8478873" y="1236347"/>
            <a:ext cx="2826934" cy="2826932"/>
            <a:chOff x="8312511" y="1212215"/>
            <a:chExt cx="2771756" cy="2771754"/>
          </a:xfrm>
        </p:grpSpPr>
        <p:sp>
          <p:nvSpPr>
            <p:cNvPr id="39" name="Diamond 38"/>
            <p:cNvSpPr/>
            <p:nvPr/>
          </p:nvSpPr>
          <p:spPr bwMode="auto">
            <a:xfrm>
              <a:off x="8312511" y="1212215"/>
              <a:ext cx="2771756" cy="2771754"/>
            </a:xfrm>
            <a:prstGeom prst="diamond">
              <a:avLst/>
            </a:prstGeom>
            <a:solidFill>
              <a:srgbClr val="002050"/>
            </a:solid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5"/>
            <p:cNvSpPr>
              <a:spLocks noChangeAspect="1" noEditPoints="1"/>
            </p:cNvSpPr>
            <p:nvPr/>
          </p:nvSpPr>
          <p:spPr bwMode="auto">
            <a:xfrm>
              <a:off x="9306892" y="2179702"/>
              <a:ext cx="854955" cy="854955"/>
            </a:xfrm>
            <a:custGeom>
              <a:avLst/>
              <a:gdLst>
                <a:gd name="T0" fmla="*/ 87 w 95"/>
                <a:gd name="T1" fmla="*/ 53 h 95"/>
                <a:gd name="T2" fmla="*/ 84 w 95"/>
                <a:gd name="T3" fmla="*/ 44 h 95"/>
                <a:gd name="T4" fmla="*/ 71 w 95"/>
                <a:gd name="T5" fmla="*/ 43 h 95"/>
                <a:gd name="T6" fmla="*/ 63 w 95"/>
                <a:gd name="T7" fmla="*/ 39 h 95"/>
                <a:gd name="T8" fmla="*/ 53 w 95"/>
                <a:gd name="T9" fmla="*/ 47 h 95"/>
                <a:gd name="T10" fmla="*/ 44 w 95"/>
                <a:gd name="T11" fmla="*/ 50 h 95"/>
                <a:gd name="T12" fmla="*/ 43 w 95"/>
                <a:gd name="T13" fmla="*/ 63 h 95"/>
                <a:gd name="T14" fmla="*/ 39 w 95"/>
                <a:gd name="T15" fmla="*/ 71 h 95"/>
                <a:gd name="T16" fmla="*/ 47 w 95"/>
                <a:gd name="T17" fmla="*/ 81 h 95"/>
                <a:gd name="T18" fmla="*/ 50 w 95"/>
                <a:gd name="T19" fmla="*/ 90 h 95"/>
                <a:gd name="T20" fmla="*/ 63 w 95"/>
                <a:gd name="T21" fmla="*/ 91 h 95"/>
                <a:gd name="T22" fmla="*/ 71 w 95"/>
                <a:gd name="T23" fmla="*/ 95 h 95"/>
                <a:gd name="T24" fmla="*/ 81 w 95"/>
                <a:gd name="T25" fmla="*/ 87 h 95"/>
                <a:gd name="T26" fmla="*/ 90 w 95"/>
                <a:gd name="T27" fmla="*/ 84 h 95"/>
                <a:gd name="T28" fmla="*/ 91 w 95"/>
                <a:gd name="T29" fmla="*/ 71 h 95"/>
                <a:gd name="T30" fmla="*/ 95 w 95"/>
                <a:gd name="T31" fmla="*/ 63 h 95"/>
                <a:gd name="T32" fmla="*/ 67 w 95"/>
                <a:gd name="T33" fmla="*/ 83 h 95"/>
                <a:gd name="T34" fmla="*/ 67 w 95"/>
                <a:gd name="T35" fmla="*/ 51 h 95"/>
                <a:gd name="T36" fmla="*/ 67 w 95"/>
                <a:gd name="T37" fmla="*/ 83 h 95"/>
                <a:gd name="T38" fmla="*/ 40 w 95"/>
                <a:gd name="T39" fmla="*/ 7 h 95"/>
                <a:gd name="T40" fmla="*/ 34 w 95"/>
                <a:gd name="T41" fmla="*/ 0 h 95"/>
                <a:gd name="T42" fmla="*/ 22 w 95"/>
                <a:gd name="T43" fmla="*/ 4 h 95"/>
                <a:gd name="T44" fmla="*/ 13 w 95"/>
                <a:gd name="T45" fmla="*/ 3 h 95"/>
                <a:gd name="T46" fmla="*/ 7 w 95"/>
                <a:gd name="T47" fmla="*/ 14 h 95"/>
                <a:gd name="T48" fmla="*/ 0 w 95"/>
                <a:gd name="T49" fmla="*/ 20 h 95"/>
                <a:gd name="T50" fmla="*/ 4 w 95"/>
                <a:gd name="T51" fmla="*/ 32 h 95"/>
                <a:gd name="T52" fmla="*/ 3 w 95"/>
                <a:gd name="T53" fmla="*/ 41 h 95"/>
                <a:gd name="T54" fmla="*/ 14 w 95"/>
                <a:gd name="T55" fmla="*/ 47 h 95"/>
                <a:gd name="T56" fmla="*/ 20 w 95"/>
                <a:gd name="T57" fmla="*/ 54 h 95"/>
                <a:gd name="T58" fmla="*/ 32 w 95"/>
                <a:gd name="T59" fmla="*/ 50 h 95"/>
                <a:gd name="T60" fmla="*/ 41 w 95"/>
                <a:gd name="T61" fmla="*/ 51 h 95"/>
                <a:gd name="T62" fmla="*/ 47 w 95"/>
                <a:gd name="T63" fmla="*/ 40 h 95"/>
                <a:gd name="T64" fmla="*/ 54 w 95"/>
                <a:gd name="T65" fmla="*/ 34 h 95"/>
                <a:gd name="T66" fmla="*/ 50 w 95"/>
                <a:gd name="T67" fmla="*/ 22 h 95"/>
                <a:gd name="T68" fmla="*/ 51 w 95"/>
                <a:gd name="T69" fmla="*/ 13 h 95"/>
                <a:gd name="T70" fmla="*/ 33 w 95"/>
                <a:gd name="T71" fmla="*/ 42 h 95"/>
                <a:gd name="T72" fmla="*/ 21 w 95"/>
                <a:gd name="T73" fmla="*/ 12 h 95"/>
                <a:gd name="T74" fmla="*/ 33 w 95"/>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5">
                  <a:moveTo>
                    <a:pt x="91" y="63"/>
                  </a:moveTo>
                  <a:cubicBezTo>
                    <a:pt x="90" y="59"/>
                    <a:pt x="89" y="56"/>
                    <a:pt x="87" y="53"/>
                  </a:cubicBezTo>
                  <a:cubicBezTo>
                    <a:pt x="90" y="50"/>
                    <a:pt x="90" y="50"/>
                    <a:pt x="90" y="50"/>
                  </a:cubicBezTo>
                  <a:cubicBezTo>
                    <a:pt x="84" y="44"/>
                    <a:pt x="84" y="44"/>
                    <a:pt x="84" y="44"/>
                  </a:cubicBezTo>
                  <a:cubicBezTo>
                    <a:pt x="81" y="47"/>
                    <a:pt x="81" y="47"/>
                    <a:pt x="81" y="47"/>
                  </a:cubicBezTo>
                  <a:cubicBezTo>
                    <a:pt x="78" y="45"/>
                    <a:pt x="75" y="44"/>
                    <a:pt x="71" y="43"/>
                  </a:cubicBezTo>
                  <a:cubicBezTo>
                    <a:pt x="71" y="39"/>
                    <a:pt x="71" y="39"/>
                    <a:pt x="71" y="39"/>
                  </a:cubicBezTo>
                  <a:cubicBezTo>
                    <a:pt x="63" y="39"/>
                    <a:pt x="63" y="39"/>
                    <a:pt x="63" y="39"/>
                  </a:cubicBezTo>
                  <a:cubicBezTo>
                    <a:pt x="63" y="43"/>
                    <a:pt x="63" y="43"/>
                    <a:pt x="63" y="43"/>
                  </a:cubicBezTo>
                  <a:cubicBezTo>
                    <a:pt x="59" y="44"/>
                    <a:pt x="56" y="45"/>
                    <a:pt x="53" y="47"/>
                  </a:cubicBezTo>
                  <a:cubicBezTo>
                    <a:pt x="50" y="44"/>
                    <a:pt x="50" y="44"/>
                    <a:pt x="50" y="44"/>
                  </a:cubicBezTo>
                  <a:cubicBezTo>
                    <a:pt x="44" y="50"/>
                    <a:pt x="44" y="50"/>
                    <a:pt x="44" y="50"/>
                  </a:cubicBezTo>
                  <a:cubicBezTo>
                    <a:pt x="47" y="53"/>
                    <a:pt x="47" y="53"/>
                    <a:pt x="47" y="53"/>
                  </a:cubicBezTo>
                  <a:cubicBezTo>
                    <a:pt x="45" y="56"/>
                    <a:pt x="44" y="59"/>
                    <a:pt x="43" y="63"/>
                  </a:cubicBezTo>
                  <a:cubicBezTo>
                    <a:pt x="39" y="63"/>
                    <a:pt x="39" y="63"/>
                    <a:pt x="39" y="63"/>
                  </a:cubicBezTo>
                  <a:cubicBezTo>
                    <a:pt x="39" y="71"/>
                    <a:pt x="39" y="71"/>
                    <a:pt x="39" y="71"/>
                  </a:cubicBezTo>
                  <a:cubicBezTo>
                    <a:pt x="43" y="71"/>
                    <a:pt x="43" y="71"/>
                    <a:pt x="43" y="71"/>
                  </a:cubicBezTo>
                  <a:cubicBezTo>
                    <a:pt x="44" y="75"/>
                    <a:pt x="45" y="78"/>
                    <a:pt x="47" y="81"/>
                  </a:cubicBezTo>
                  <a:cubicBezTo>
                    <a:pt x="44" y="84"/>
                    <a:pt x="44" y="84"/>
                    <a:pt x="44" y="84"/>
                  </a:cubicBezTo>
                  <a:cubicBezTo>
                    <a:pt x="50" y="90"/>
                    <a:pt x="50" y="90"/>
                    <a:pt x="50" y="90"/>
                  </a:cubicBezTo>
                  <a:cubicBezTo>
                    <a:pt x="53" y="87"/>
                    <a:pt x="53" y="87"/>
                    <a:pt x="53" y="87"/>
                  </a:cubicBezTo>
                  <a:cubicBezTo>
                    <a:pt x="56" y="89"/>
                    <a:pt x="59" y="90"/>
                    <a:pt x="63" y="91"/>
                  </a:cubicBezTo>
                  <a:cubicBezTo>
                    <a:pt x="63" y="95"/>
                    <a:pt x="63" y="95"/>
                    <a:pt x="63" y="95"/>
                  </a:cubicBezTo>
                  <a:cubicBezTo>
                    <a:pt x="71" y="95"/>
                    <a:pt x="71" y="95"/>
                    <a:pt x="71" y="95"/>
                  </a:cubicBezTo>
                  <a:cubicBezTo>
                    <a:pt x="71" y="91"/>
                    <a:pt x="71" y="91"/>
                    <a:pt x="71" y="91"/>
                  </a:cubicBezTo>
                  <a:cubicBezTo>
                    <a:pt x="75" y="90"/>
                    <a:pt x="78" y="89"/>
                    <a:pt x="81" y="87"/>
                  </a:cubicBezTo>
                  <a:cubicBezTo>
                    <a:pt x="84" y="90"/>
                    <a:pt x="84" y="90"/>
                    <a:pt x="84" y="90"/>
                  </a:cubicBezTo>
                  <a:cubicBezTo>
                    <a:pt x="90" y="84"/>
                    <a:pt x="90" y="84"/>
                    <a:pt x="90" y="84"/>
                  </a:cubicBezTo>
                  <a:cubicBezTo>
                    <a:pt x="87" y="81"/>
                    <a:pt x="87" y="81"/>
                    <a:pt x="87" y="81"/>
                  </a:cubicBezTo>
                  <a:cubicBezTo>
                    <a:pt x="89" y="78"/>
                    <a:pt x="90" y="75"/>
                    <a:pt x="91" y="71"/>
                  </a:cubicBezTo>
                  <a:cubicBezTo>
                    <a:pt x="95" y="71"/>
                    <a:pt x="95" y="71"/>
                    <a:pt x="95" y="71"/>
                  </a:cubicBezTo>
                  <a:cubicBezTo>
                    <a:pt x="95" y="63"/>
                    <a:pt x="95" y="63"/>
                    <a:pt x="95" y="63"/>
                  </a:cubicBezTo>
                  <a:lnTo>
                    <a:pt x="91" y="63"/>
                  </a:lnTo>
                  <a:close/>
                  <a:moveTo>
                    <a:pt x="67" y="83"/>
                  </a:moveTo>
                  <a:cubicBezTo>
                    <a:pt x="58" y="83"/>
                    <a:pt x="51" y="76"/>
                    <a:pt x="51" y="67"/>
                  </a:cubicBezTo>
                  <a:cubicBezTo>
                    <a:pt x="51" y="58"/>
                    <a:pt x="58" y="51"/>
                    <a:pt x="67" y="51"/>
                  </a:cubicBezTo>
                  <a:cubicBezTo>
                    <a:pt x="76" y="51"/>
                    <a:pt x="83" y="58"/>
                    <a:pt x="83" y="67"/>
                  </a:cubicBezTo>
                  <a:cubicBezTo>
                    <a:pt x="83" y="76"/>
                    <a:pt x="76" y="83"/>
                    <a:pt x="67" y="83"/>
                  </a:cubicBezTo>
                  <a:close/>
                  <a:moveTo>
                    <a:pt x="47" y="14"/>
                  </a:moveTo>
                  <a:cubicBezTo>
                    <a:pt x="45" y="11"/>
                    <a:pt x="43" y="9"/>
                    <a:pt x="40" y="7"/>
                  </a:cubicBezTo>
                  <a:cubicBezTo>
                    <a:pt x="41" y="3"/>
                    <a:pt x="41" y="3"/>
                    <a:pt x="41" y="3"/>
                  </a:cubicBezTo>
                  <a:cubicBezTo>
                    <a:pt x="34" y="0"/>
                    <a:pt x="34" y="0"/>
                    <a:pt x="34" y="0"/>
                  </a:cubicBezTo>
                  <a:cubicBezTo>
                    <a:pt x="32" y="4"/>
                    <a:pt x="32" y="4"/>
                    <a:pt x="32" y="4"/>
                  </a:cubicBezTo>
                  <a:cubicBezTo>
                    <a:pt x="29" y="3"/>
                    <a:pt x="25" y="3"/>
                    <a:pt x="22" y="4"/>
                  </a:cubicBezTo>
                  <a:cubicBezTo>
                    <a:pt x="20" y="0"/>
                    <a:pt x="20" y="0"/>
                    <a:pt x="20" y="0"/>
                  </a:cubicBezTo>
                  <a:cubicBezTo>
                    <a:pt x="13" y="3"/>
                    <a:pt x="13" y="3"/>
                    <a:pt x="13" y="3"/>
                  </a:cubicBezTo>
                  <a:cubicBezTo>
                    <a:pt x="14" y="7"/>
                    <a:pt x="14" y="7"/>
                    <a:pt x="14" y="7"/>
                  </a:cubicBezTo>
                  <a:cubicBezTo>
                    <a:pt x="11" y="9"/>
                    <a:pt x="9" y="11"/>
                    <a:pt x="7" y="14"/>
                  </a:cubicBezTo>
                  <a:cubicBezTo>
                    <a:pt x="3" y="13"/>
                    <a:pt x="3" y="13"/>
                    <a:pt x="3" y="13"/>
                  </a:cubicBezTo>
                  <a:cubicBezTo>
                    <a:pt x="0" y="20"/>
                    <a:pt x="0" y="20"/>
                    <a:pt x="0" y="20"/>
                  </a:cubicBezTo>
                  <a:cubicBezTo>
                    <a:pt x="4" y="22"/>
                    <a:pt x="4" y="22"/>
                    <a:pt x="4" y="22"/>
                  </a:cubicBezTo>
                  <a:cubicBezTo>
                    <a:pt x="3" y="25"/>
                    <a:pt x="3" y="29"/>
                    <a:pt x="4" y="32"/>
                  </a:cubicBezTo>
                  <a:cubicBezTo>
                    <a:pt x="0" y="34"/>
                    <a:pt x="0" y="34"/>
                    <a:pt x="0" y="34"/>
                  </a:cubicBezTo>
                  <a:cubicBezTo>
                    <a:pt x="3" y="41"/>
                    <a:pt x="3" y="41"/>
                    <a:pt x="3" y="41"/>
                  </a:cubicBezTo>
                  <a:cubicBezTo>
                    <a:pt x="7" y="40"/>
                    <a:pt x="7" y="40"/>
                    <a:pt x="7" y="40"/>
                  </a:cubicBezTo>
                  <a:cubicBezTo>
                    <a:pt x="9" y="43"/>
                    <a:pt x="11" y="45"/>
                    <a:pt x="14" y="47"/>
                  </a:cubicBezTo>
                  <a:cubicBezTo>
                    <a:pt x="13" y="51"/>
                    <a:pt x="13" y="51"/>
                    <a:pt x="13" y="51"/>
                  </a:cubicBezTo>
                  <a:cubicBezTo>
                    <a:pt x="20" y="54"/>
                    <a:pt x="20" y="54"/>
                    <a:pt x="20" y="54"/>
                  </a:cubicBezTo>
                  <a:cubicBezTo>
                    <a:pt x="22" y="50"/>
                    <a:pt x="22" y="50"/>
                    <a:pt x="22" y="50"/>
                  </a:cubicBezTo>
                  <a:cubicBezTo>
                    <a:pt x="25" y="51"/>
                    <a:pt x="29" y="51"/>
                    <a:pt x="32" y="50"/>
                  </a:cubicBezTo>
                  <a:cubicBezTo>
                    <a:pt x="34" y="54"/>
                    <a:pt x="34" y="54"/>
                    <a:pt x="34" y="54"/>
                  </a:cubicBezTo>
                  <a:cubicBezTo>
                    <a:pt x="41" y="51"/>
                    <a:pt x="41" y="51"/>
                    <a:pt x="41" y="51"/>
                  </a:cubicBezTo>
                  <a:cubicBezTo>
                    <a:pt x="40" y="47"/>
                    <a:pt x="40" y="47"/>
                    <a:pt x="40" y="47"/>
                  </a:cubicBezTo>
                  <a:cubicBezTo>
                    <a:pt x="43" y="45"/>
                    <a:pt x="45" y="43"/>
                    <a:pt x="47" y="40"/>
                  </a:cubicBezTo>
                  <a:cubicBezTo>
                    <a:pt x="51" y="41"/>
                    <a:pt x="51" y="41"/>
                    <a:pt x="51" y="41"/>
                  </a:cubicBezTo>
                  <a:cubicBezTo>
                    <a:pt x="54" y="34"/>
                    <a:pt x="54" y="34"/>
                    <a:pt x="54" y="34"/>
                  </a:cubicBezTo>
                  <a:cubicBezTo>
                    <a:pt x="50" y="32"/>
                    <a:pt x="50" y="32"/>
                    <a:pt x="50" y="32"/>
                  </a:cubicBezTo>
                  <a:cubicBezTo>
                    <a:pt x="51" y="29"/>
                    <a:pt x="51" y="25"/>
                    <a:pt x="50" y="22"/>
                  </a:cubicBezTo>
                  <a:cubicBezTo>
                    <a:pt x="54" y="20"/>
                    <a:pt x="54" y="20"/>
                    <a:pt x="54" y="20"/>
                  </a:cubicBezTo>
                  <a:cubicBezTo>
                    <a:pt x="51" y="13"/>
                    <a:pt x="51" y="13"/>
                    <a:pt x="51" y="13"/>
                  </a:cubicBezTo>
                  <a:lnTo>
                    <a:pt x="47" y="14"/>
                  </a:lnTo>
                  <a:close/>
                  <a:moveTo>
                    <a:pt x="33" y="42"/>
                  </a:moveTo>
                  <a:cubicBezTo>
                    <a:pt x="25" y="45"/>
                    <a:pt x="16" y="41"/>
                    <a:pt x="12" y="33"/>
                  </a:cubicBezTo>
                  <a:cubicBezTo>
                    <a:pt x="9" y="25"/>
                    <a:pt x="13" y="16"/>
                    <a:pt x="21" y="12"/>
                  </a:cubicBezTo>
                  <a:cubicBezTo>
                    <a:pt x="29" y="9"/>
                    <a:pt x="38" y="13"/>
                    <a:pt x="42" y="21"/>
                  </a:cubicBezTo>
                  <a:cubicBezTo>
                    <a:pt x="45" y="29"/>
                    <a:pt x="41" y="38"/>
                    <a:pt x="33" y="42"/>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32509">
                <a:defRPr/>
              </a:pPr>
              <a:endParaRPr lang="en-US" sz="1836">
                <a:solidFill>
                  <a:srgbClr val="FFFFFF"/>
                </a:solidFill>
                <a:latin typeface="Segoe UI"/>
              </a:endParaRPr>
            </a:p>
          </p:txBody>
        </p:sp>
      </p:grpSp>
    </p:spTree>
    <p:extLst>
      <p:ext uri="{BB962C8B-B14F-4D97-AF65-F5344CB8AC3E}">
        <p14:creationId xmlns:p14="http://schemas.microsoft.com/office/powerpoint/2010/main" val="404023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auto">
          <a:xfrm>
            <a:off x="-38338" y="10892"/>
            <a:ext cx="6337309" cy="6992541"/>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a:xfrm>
            <a:off x="272813" y="1369105"/>
            <a:ext cx="6130038" cy="917314"/>
          </a:xfrm>
        </p:spPr>
        <p:txBody>
          <a:bodyPr/>
          <a:lstStyle/>
          <a:p>
            <a:r>
              <a:rPr lang="en-US" sz="4080" dirty="0">
                <a:solidFill>
                  <a:schemeClr val="bg1"/>
                </a:solidFill>
              </a:rPr>
              <a:t>Consistent application development</a:t>
            </a:r>
          </a:p>
        </p:txBody>
      </p:sp>
      <p:sp>
        <p:nvSpPr>
          <p:cNvPr id="42" name="Text Placeholder 4"/>
          <p:cNvSpPr txBox="1">
            <a:spLocks/>
          </p:cNvSpPr>
          <p:nvPr/>
        </p:nvSpPr>
        <p:spPr>
          <a:xfrm>
            <a:off x="263869" y="2803627"/>
            <a:ext cx="5569930" cy="2844306"/>
          </a:xfrm>
          <a:prstGeom prst="rect">
            <a:avLst/>
          </a:prstGeom>
        </p:spPr>
        <p:txBody>
          <a:bodyPr vert="horz" wrap="square" lIns="149175" tIns="93234" rIns="149175" bIns="93234" rtlCol="0">
            <a:spAutoFit/>
          </a:bodyPr>
          <a:lstStyle>
            <a:lvl1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0354">
                      <a:schemeClr val="tx2"/>
                    </a:gs>
                    <a:gs pos="40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7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57"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384">
              <a:spcBef>
                <a:spcPts val="1800"/>
              </a:spcBef>
              <a:buClrTx/>
              <a:defRPr/>
            </a:pPr>
            <a:r>
              <a:rPr lang="en-US" sz="2856" dirty="0">
                <a:gradFill>
                  <a:gsLst>
                    <a:gs pos="20354">
                      <a:srgbClr val="E7DCF4"/>
                    </a:gs>
                    <a:gs pos="40000">
                      <a:srgbClr val="E7DCF4"/>
                    </a:gs>
                  </a:gsLst>
                  <a:lin ang="5400000" scaled="0"/>
                </a:gradFill>
                <a:latin typeface="Segoe UI Light"/>
                <a:ea typeface="Times New Roman" panose="02020603050405020304" pitchFamily="18" charset="0"/>
                <a:cs typeface="Times New Roman" panose="02020603050405020304" pitchFamily="18" charset="0"/>
              </a:rPr>
              <a:t>Build and deploy apps the same way whether they run on-premises or in the cloud.  </a:t>
            </a:r>
          </a:p>
          <a:p>
            <a:pPr defTabSz="932384">
              <a:spcBef>
                <a:spcPts val="1800"/>
              </a:spcBef>
              <a:buClrTx/>
              <a:defRPr/>
            </a:pPr>
            <a:r>
              <a:rPr lang="en-US" sz="2856" dirty="0">
                <a:gradFill>
                  <a:gsLst>
                    <a:gs pos="20354">
                      <a:srgbClr val="E7DCF4"/>
                    </a:gs>
                    <a:gs pos="40000">
                      <a:srgbClr val="E7DCF4"/>
                    </a:gs>
                  </a:gsLst>
                  <a:lin ang="5400000" scaled="0"/>
                </a:gradFill>
                <a:latin typeface="Segoe UI Light"/>
                <a:ea typeface="Times New Roman" panose="02020603050405020304" pitchFamily="18" charset="0"/>
                <a:cs typeface="Times New Roman" panose="02020603050405020304" pitchFamily="18" charset="0"/>
              </a:rPr>
              <a:t>Implement common DevOps practices across hybrid cloud environments. </a:t>
            </a:r>
          </a:p>
        </p:txBody>
      </p:sp>
      <p:sp>
        <p:nvSpPr>
          <p:cNvPr id="8" name="Freeform 26"/>
          <p:cNvSpPr>
            <a:spLocks/>
          </p:cNvSpPr>
          <p:nvPr/>
        </p:nvSpPr>
        <p:spPr bwMode="auto">
          <a:xfrm>
            <a:off x="9130415" y="4063077"/>
            <a:ext cx="965971" cy="961685"/>
          </a:xfrm>
          <a:custGeom>
            <a:avLst/>
            <a:gdLst>
              <a:gd name="T0" fmla="*/ 567 w 665"/>
              <a:gd name="T1" fmla="*/ 93 h 662"/>
              <a:gd name="T2" fmla="*/ 498 w 665"/>
              <a:gd name="T3" fmla="*/ 162 h 662"/>
              <a:gd name="T4" fmla="*/ 567 w 665"/>
              <a:gd name="T5" fmla="*/ 336 h 662"/>
              <a:gd name="T6" fmla="*/ 344 w 665"/>
              <a:gd name="T7" fmla="*/ 562 h 662"/>
              <a:gd name="T8" fmla="*/ 98 w 665"/>
              <a:gd name="T9" fmla="*/ 328 h 662"/>
              <a:gd name="T10" fmla="*/ 167 w 665"/>
              <a:gd name="T11" fmla="*/ 162 h 662"/>
              <a:gd name="T12" fmla="*/ 167 w 665"/>
              <a:gd name="T13" fmla="*/ 162 h 662"/>
              <a:gd name="T14" fmla="*/ 242 w 665"/>
              <a:gd name="T15" fmla="*/ 237 h 662"/>
              <a:gd name="T16" fmla="*/ 268 w 665"/>
              <a:gd name="T17" fmla="*/ 0 h 662"/>
              <a:gd name="T18" fmla="*/ 30 w 665"/>
              <a:gd name="T19" fmla="*/ 26 h 662"/>
              <a:gd name="T20" fmla="*/ 98 w 665"/>
              <a:gd name="T21" fmla="*/ 93 h 662"/>
              <a:gd name="T22" fmla="*/ 98 w 665"/>
              <a:gd name="T23" fmla="*/ 93 h 662"/>
              <a:gd name="T24" fmla="*/ 1 w 665"/>
              <a:gd name="T25" fmla="*/ 326 h 662"/>
              <a:gd name="T26" fmla="*/ 328 w 665"/>
              <a:gd name="T27" fmla="*/ 660 h 662"/>
              <a:gd name="T28" fmla="*/ 665 w 665"/>
              <a:gd name="T29" fmla="*/ 328 h 662"/>
              <a:gd name="T30" fmla="*/ 567 w 665"/>
              <a:gd name="T31" fmla="*/ 93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5" h="662">
                <a:moveTo>
                  <a:pt x="567" y="93"/>
                </a:moveTo>
                <a:cubicBezTo>
                  <a:pt x="498" y="162"/>
                  <a:pt x="498" y="162"/>
                  <a:pt x="498" y="162"/>
                </a:cubicBezTo>
                <a:cubicBezTo>
                  <a:pt x="542" y="206"/>
                  <a:pt x="569" y="268"/>
                  <a:pt x="567" y="336"/>
                </a:cubicBezTo>
                <a:cubicBezTo>
                  <a:pt x="563" y="457"/>
                  <a:pt x="465" y="556"/>
                  <a:pt x="344" y="562"/>
                </a:cubicBezTo>
                <a:cubicBezTo>
                  <a:pt x="209" y="568"/>
                  <a:pt x="98" y="461"/>
                  <a:pt x="98" y="328"/>
                </a:cubicBezTo>
                <a:cubicBezTo>
                  <a:pt x="98" y="263"/>
                  <a:pt x="125" y="205"/>
                  <a:pt x="167" y="162"/>
                </a:cubicBezTo>
                <a:cubicBezTo>
                  <a:pt x="167" y="162"/>
                  <a:pt x="167" y="162"/>
                  <a:pt x="167" y="162"/>
                </a:cubicBezTo>
                <a:cubicBezTo>
                  <a:pt x="242" y="237"/>
                  <a:pt x="242" y="237"/>
                  <a:pt x="242" y="237"/>
                </a:cubicBezTo>
                <a:cubicBezTo>
                  <a:pt x="268" y="0"/>
                  <a:pt x="268" y="0"/>
                  <a:pt x="268" y="0"/>
                </a:cubicBezTo>
                <a:cubicBezTo>
                  <a:pt x="30" y="26"/>
                  <a:pt x="30" y="26"/>
                  <a:pt x="30" y="26"/>
                </a:cubicBezTo>
                <a:cubicBezTo>
                  <a:pt x="98" y="93"/>
                  <a:pt x="98" y="93"/>
                  <a:pt x="98" y="93"/>
                </a:cubicBezTo>
                <a:cubicBezTo>
                  <a:pt x="98" y="93"/>
                  <a:pt x="98" y="93"/>
                  <a:pt x="98" y="93"/>
                </a:cubicBezTo>
                <a:cubicBezTo>
                  <a:pt x="38" y="153"/>
                  <a:pt x="1" y="235"/>
                  <a:pt x="1" y="326"/>
                </a:cubicBezTo>
                <a:cubicBezTo>
                  <a:pt x="0" y="507"/>
                  <a:pt x="147" y="657"/>
                  <a:pt x="328" y="660"/>
                </a:cubicBezTo>
                <a:cubicBezTo>
                  <a:pt x="513" y="662"/>
                  <a:pt x="665" y="513"/>
                  <a:pt x="665" y="328"/>
                </a:cubicBezTo>
                <a:cubicBezTo>
                  <a:pt x="665" y="236"/>
                  <a:pt x="627" y="153"/>
                  <a:pt x="567" y="93"/>
                </a:cubicBezTo>
                <a:close/>
              </a:path>
            </a:pathLst>
          </a:custGeom>
          <a:solidFill>
            <a:schemeClr val="tx1"/>
          </a:solidFill>
          <a:ln>
            <a:noFill/>
          </a:ln>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grpSp>
        <p:nvGrpSpPr>
          <p:cNvPr id="9" name="Group 8"/>
          <p:cNvGrpSpPr/>
          <p:nvPr/>
        </p:nvGrpSpPr>
        <p:grpSpPr>
          <a:xfrm>
            <a:off x="6769941" y="1149029"/>
            <a:ext cx="5502760" cy="5102325"/>
            <a:chOff x="6445282" y="1263072"/>
            <a:chExt cx="5396884" cy="5004152"/>
          </a:xfrm>
        </p:grpSpPr>
        <p:sp>
          <p:nvSpPr>
            <p:cNvPr id="11" name="Freeform 10"/>
            <p:cNvSpPr>
              <a:spLocks/>
            </p:cNvSpPr>
            <p:nvPr/>
          </p:nvSpPr>
          <p:spPr bwMode="auto">
            <a:xfrm>
              <a:off x="10356464" y="5028086"/>
              <a:ext cx="1201503" cy="790848"/>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tx1">
                <a:lumMod val="95000"/>
              </a:schemeClr>
            </a:solidFill>
            <a:ln>
              <a:noFill/>
            </a:ln>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grpSp>
          <p:nvGrpSpPr>
            <p:cNvPr id="12" name="Group 11"/>
            <p:cNvGrpSpPr/>
            <p:nvPr/>
          </p:nvGrpSpPr>
          <p:grpSpPr>
            <a:xfrm>
              <a:off x="6445282" y="3428010"/>
              <a:ext cx="1840385" cy="751549"/>
              <a:chOff x="5909507" y="3019586"/>
              <a:chExt cx="1840645" cy="751655"/>
            </a:xfrm>
            <a:solidFill>
              <a:schemeClr val="tx1">
                <a:lumMod val="95000"/>
              </a:schemeClr>
            </a:solidFill>
          </p:grpSpPr>
          <p:sp>
            <p:nvSpPr>
              <p:cNvPr id="35" name="Freeform 14"/>
              <p:cNvSpPr>
                <a:spLocks/>
              </p:cNvSpPr>
              <p:nvPr/>
            </p:nvSpPr>
            <p:spPr bwMode="auto">
              <a:xfrm>
                <a:off x="6300793" y="3181061"/>
                <a:ext cx="975100" cy="590180"/>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36" name="TextBox 35"/>
              <p:cNvSpPr txBox="1"/>
              <p:nvPr/>
            </p:nvSpPr>
            <p:spPr>
              <a:xfrm>
                <a:off x="5909507" y="3019586"/>
                <a:ext cx="1840645" cy="169606"/>
              </a:xfrm>
              <a:prstGeom prst="rect">
                <a:avLst/>
              </a:prstGeom>
              <a:noFill/>
            </p:spPr>
            <p:txBody>
              <a:bodyPr wrap="none" lIns="0" tIns="0" rIns="0" bIns="0" rtlCol="0">
                <a:spAutoFit/>
              </a:bodyPr>
              <a:lstStyle/>
              <a:p>
                <a:pPr defTabSz="932060">
                  <a:lnSpc>
                    <a:spcPct val="90000"/>
                  </a:lnSpc>
                  <a:spcAft>
                    <a:spcPts val="612"/>
                  </a:spcAft>
                  <a:defRPr/>
                </a:pPr>
                <a:r>
                  <a:rPr lang="en-US" sz="1224" b="1" dirty="0">
                    <a:solidFill>
                      <a:srgbClr val="FFFFFF"/>
                    </a:solidFill>
                    <a:latin typeface="Segoe UI"/>
                  </a:rPr>
                  <a:t>Azure Resource Manager</a:t>
                </a:r>
              </a:p>
            </p:txBody>
          </p:sp>
        </p:grpSp>
        <p:grpSp>
          <p:nvGrpSpPr>
            <p:cNvPr id="13" name="Group 12"/>
            <p:cNvGrpSpPr/>
            <p:nvPr/>
          </p:nvGrpSpPr>
          <p:grpSpPr>
            <a:xfrm>
              <a:off x="10001781" y="3409609"/>
              <a:ext cx="1840385" cy="769945"/>
              <a:chOff x="9466514" y="3001188"/>
              <a:chExt cx="1840646" cy="770055"/>
            </a:xfrm>
            <a:solidFill>
              <a:schemeClr val="tx1">
                <a:lumMod val="95000"/>
              </a:schemeClr>
            </a:solidFill>
          </p:grpSpPr>
          <p:sp>
            <p:nvSpPr>
              <p:cNvPr id="33" name="Freeform 14"/>
              <p:cNvSpPr>
                <a:spLocks/>
              </p:cNvSpPr>
              <p:nvPr/>
            </p:nvSpPr>
            <p:spPr bwMode="auto">
              <a:xfrm>
                <a:off x="9801757" y="3181062"/>
                <a:ext cx="975100" cy="590181"/>
              </a:xfrm>
              <a:custGeom>
                <a:avLst/>
                <a:gdLst>
                  <a:gd name="T0" fmla="*/ 700 w 868"/>
                  <a:gd name="T1" fmla="*/ 187 h 524"/>
                  <a:gd name="T2" fmla="*/ 650 w 868"/>
                  <a:gd name="T3" fmla="*/ 195 h 524"/>
                  <a:gd name="T4" fmla="*/ 483 w 868"/>
                  <a:gd name="T5" fmla="*/ 89 h 524"/>
                  <a:gd name="T6" fmla="*/ 463 w 868"/>
                  <a:gd name="T7" fmla="*/ 90 h 524"/>
                  <a:gd name="T8" fmla="*/ 424 w 868"/>
                  <a:gd name="T9" fmla="*/ 47 h 524"/>
                  <a:gd name="T10" fmla="*/ 268 w 868"/>
                  <a:gd name="T11" fmla="*/ 15 h 524"/>
                  <a:gd name="T12" fmla="*/ 153 w 868"/>
                  <a:gd name="T13" fmla="*/ 114 h 524"/>
                  <a:gd name="T14" fmla="*/ 128 w 868"/>
                  <a:gd name="T15" fmla="*/ 112 h 524"/>
                  <a:gd name="T16" fmla="*/ 0 w 868"/>
                  <a:gd name="T17" fmla="*/ 240 h 524"/>
                  <a:gd name="T18" fmla="*/ 128 w 868"/>
                  <a:gd name="T19" fmla="*/ 368 h 524"/>
                  <a:gd name="T20" fmla="*/ 435 w 868"/>
                  <a:gd name="T21" fmla="*/ 368 h 524"/>
                  <a:gd name="T22" fmla="*/ 493 w 868"/>
                  <a:gd name="T23" fmla="*/ 411 h 524"/>
                  <a:gd name="T24" fmla="*/ 554 w 868"/>
                  <a:gd name="T25" fmla="*/ 350 h 524"/>
                  <a:gd name="T26" fmla="*/ 493 w 868"/>
                  <a:gd name="T27" fmla="*/ 290 h 524"/>
                  <a:gd name="T28" fmla="*/ 435 w 868"/>
                  <a:gd name="T29" fmla="*/ 333 h 524"/>
                  <a:gd name="T30" fmla="*/ 128 w 868"/>
                  <a:gd name="T31" fmla="*/ 333 h 524"/>
                  <a:gd name="T32" fmla="*/ 35 w 868"/>
                  <a:gd name="T33" fmla="*/ 240 h 524"/>
                  <a:gd name="T34" fmla="*/ 128 w 868"/>
                  <a:gd name="T35" fmla="*/ 147 h 524"/>
                  <a:gd name="T36" fmla="*/ 172 w 868"/>
                  <a:gd name="T37" fmla="*/ 158 h 524"/>
                  <a:gd name="T38" fmla="*/ 183 w 868"/>
                  <a:gd name="T39" fmla="*/ 135 h 524"/>
                  <a:gd name="T40" fmla="*/ 183 w 868"/>
                  <a:gd name="T41" fmla="*/ 135 h 524"/>
                  <a:gd name="T42" fmla="*/ 184 w 868"/>
                  <a:gd name="T43" fmla="*/ 131 h 524"/>
                  <a:gd name="T44" fmla="*/ 186 w 868"/>
                  <a:gd name="T45" fmla="*/ 126 h 524"/>
                  <a:gd name="T46" fmla="*/ 186 w 868"/>
                  <a:gd name="T47" fmla="*/ 126 h 524"/>
                  <a:gd name="T48" fmla="*/ 277 w 868"/>
                  <a:gd name="T49" fmla="*/ 49 h 524"/>
                  <a:gd name="T50" fmla="*/ 402 w 868"/>
                  <a:gd name="T51" fmla="*/ 74 h 524"/>
                  <a:gd name="T52" fmla="*/ 425 w 868"/>
                  <a:gd name="T53" fmla="*/ 98 h 524"/>
                  <a:gd name="T54" fmla="*/ 305 w 868"/>
                  <a:gd name="T55" fmla="*/ 223 h 524"/>
                  <a:gd name="T56" fmla="*/ 297 w 868"/>
                  <a:gd name="T57" fmla="*/ 223 h 524"/>
                  <a:gd name="T58" fmla="*/ 178 w 868"/>
                  <a:gd name="T59" fmla="*/ 281 h 524"/>
                  <a:gd name="T60" fmla="*/ 405 w 868"/>
                  <a:gd name="T61" fmla="*/ 281 h 524"/>
                  <a:gd name="T62" fmla="*/ 493 w 868"/>
                  <a:gd name="T63" fmla="*/ 239 h 524"/>
                  <a:gd name="T64" fmla="*/ 605 w 868"/>
                  <a:gd name="T65" fmla="*/ 350 h 524"/>
                  <a:gd name="T66" fmla="*/ 493 w 868"/>
                  <a:gd name="T67" fmla="*/ 462 h 524"/>
                  <a:gd name="T68" fmla="*/ 405 w 868"/>
                  <a:gd name="T69" fmla="*/ 419 h 524"/>
                  <a:gd name="T70" fmla="*/ 154 w 868"/>
                  <a:gd name="T71" fmla="*/ 419 h 524"/>
                  <a:gd name="T72" fmla="*/ 297 w 868"/>
                  <a:gd name="T73" fmla="*/ 524 h 524"/>
                  <a:gd name="T74" fmla="*/ 701 w 868"/>
                  <a:gd name="T75" fmla="*/ 524 h 524"/>
                  <a:gd name="T76" fmla="*/ 701 w 868"/>
                  <a:gd name="T77" fmla="*/ 524 h 524"/>
                  <a:gd name="T78" fmla="*/ 868 w 868"/>
                  <a:gd name="T79" fmla="*/ 356 h 524"/>
                  <a:gd name="T80" fmla="*/ 700 w 868"/>
                  <a:gd name="T81" fmla="*/ 18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8" h="524">
                    <a:moveTo>
                      <a:pt x="700" y="187"/>
                    </a:moveTo>
                    <a:cubicBezTo>
                      <a:pt x="682" y="187"/>
                      <a:pt x="666" y="190"/>
                      <a:pt x="650" y="195"/>
                    </a:cubicBezTo>
                    <a:cubicBezTo>
                      <a:pt x="620" y="132"/>
                      <a:pt x="557" y="89"/>
                      <a:pt x="483" y="89"/>
                    </a:cubicBezTo>
                    <a:cubicBezTo>
                      <a:pt x="476" y="89"/>
                      <a:pt x="469" y="89"/>
                      <a:pt x="463" y="90"/>
                    </a:cubicBezTo>
                    <a:cubicBezTo>
                      <a:pt x="452" y="74"/>
                      <a:pt x="439" y="59"/>
                      <a:pt x="424" y="47"/>
                    </a:cubicBezTo>
                    <a:cubicBezTo>
                      <a:pt x="381" y="12"/>
                      <a:pt x="322" y="0"/>
                      <a:pt x="268" y="15"/>
                    </a:cubicBezTo>
                    <a:cubicBezTo>
                      <a:pt x="216" y="30"/>
                      <a:pt x="174" y="66"/>
                      <a:pt x="153" y="114"/>
                    </a:cubicBezTo>
                    <a:cubicBezTo>
                      <a:pt x="145" y="113"/>
                      <a:pt x="136" y="112"/>
                      <a:pt x="128" y="112"/>
                    </a:cubicBezTo>
                    <a:cubicBezTo>
                      <a:pt x="57" y="112"/>
                      <a:pt x="0" y="169"/>
                      <a:pt x="0" y="240"/>
                    </a:cubicBezTo>
                    <a:cubicBezTo>
                      <a:pt x="0" y="310"/>
                      <a:pt x="57" y="368"/>
                      <a:pt x="128" y="368"/>
                    </a:cubicBezTo>
                    <a:cubicBezTo>
                      <a:pt x="435" y="368"/>
                      <a:pt x="435" y="368"/>
                      <a:pt x="435" y="368"/>
                    </a:cubicBezTo>
                    <a:cubicBezTo>
                      <a:pt x="443" y="393"/>
                      <a:pt x="466" y="411"/>
                      <a:pt x="493" y="411"/>
                    </a:cubicBezTo>
                    <a:cubicBezTo>
                      <a:pt x="527" y="411"/>
                      <a:pt x="554" y="384"/>
                      <a:pt x="554" y="350"/>
                    </a:cubicBezTo>
                    <a:cubicBezTo>
                      <a:pt x="554" y="317"/>
                      <a:pt x="527" y="290"/>
                      <a:pt x="493" y="290"/>
                    </a:cubicBezTo>
                    <a:cubicBezTo>
                      <a:pt x="466" y="290"/>
                      <a:pt x="443" y="308"/>
                      <a:pt x="435" y="333"/>
                    </a:cubicBezTo>
                    <a:cubicBezTo>
                      <a:pt x="128" y="333"/>
                      <a:pt x="128" y="333"/>
                      <a:pt x="128" y="333"/>
                    </a:cubicBezTo>
                    <a:cubicBezTo>
                      <a:pt x="77" y="333"/>
                      <a:pt x="35" y="291"/>
                      <a:pt x="35" y="240"/>
                    </a:cubicBezTo>
                    <a:cubicBezTo>
                      <a:pt x="35" y="189"/>
                      <a:pt x="77" y="147"/>
                      <a:pt x="128" y="147"/>
                    </a:cubicBezTo>
                    <a:cubicBezTo>
                      <a:pt x="144" y="147"/>
                      <a:pt x="159" y="151"/>
                      <a:pt x="172" y="158"/>
                    </a:cubicBezTo>
                    <a:cubicBezTo>
                      <a:pt x="183" y="135"/>
                      <a:pt x="183" y="135"/>
                      <a:pt x="183" y="135"/>
                    </a:cubicBezTo>
                    <a:cubicBezTo>
                      <a:pt x="183" y="135"/>
                      <a:pt x="183" y="135"/>
                      <a:pt x="183" y="135"/>
                    </a:cubicBezTo>
                    <a:cubicBezTo>
                      <a:pt x="183" y="134"/>
                      <a:pt x="184" y="132"/>
                      <a:pt x="184" y="131"/>
                    </a:cubicBezTo>
                    <a:cubicBezTo>
                      <a:pt x="186" y="126"/>
                      <a:pt x="186" y="126"/>
                      <a:pt x="186" y="126"/>
                    </a:cubicBezTo>
                    <a:cubicBezTo>
                      <a:pt x="186" y="126"/>
                      <a:pt x="186" y="126"/>
                      <a:pt x="186" y="126"/>
                    </a:cubicBezTo>
                    <a:cubicBezTo>
                      <a:pt x="203" y="88"/>
                      <a:pt x="236" y="61"/>
                      <a:pt x="277" y="49"/>
                    </a:cubicBezTo>
                    <a:cubicBezTo>
                      <a:pt x="322" y="37"/>
                      <a:pt x="367" y="46"/>
                      <a:pt x="402" y="74"/>
                    </a:cubicBezTo>
                    <a:cubicBezTo>
                      <a:pt x="411" y="81"/>
                      <a:pt x="419" y="89"/>
                      <a:pt x="425" y="98"/>
                    </a:cubicBezTo>
                    <a:cubicBezTo>
                      <a:pt x="367" y="117"/>
                      <a:pt x="322" y="164"/>
                      <a:pt x="305" y="223"/>
                    </a:cubicBezTo>
                    <a:cubicBezTo>
                      <a:pt x="303" y="223"/>
                      <a:pt x="300" y="223"/>
                      <a:pt x="297" y="223"/>
                    </a:cubicBezTo>
                    <a:cubicBezTo>
                      <a:pt x="249" y="223"/>
                      <a:pt x="206" y="246"/>
                      <a:pt x="178" y="281"/>
                    </a:cubicBezTo>
                    <a:cubicBezTo>
                      <a:pt x="405" y="281"/>
                      <a:pt x="405" y="281"/>
                      <a:pt x="405" y="281"/>
                    </a:cubicBezTo>
                    <a:cubicBezTo>
                      <a:pt x="426" y="255"/>
                      <a:pt x="458" y="239"/>
                      <a:pt x="493" y="239"/>
                    </a:cubicBezTo>
                    <a:cubicBezTo>
                      <a:pt x="555" y="239"/>
                      <a:pt x="605" y="289"/>
                      <a:pt x="605" y="350"/>
                    </a:cubicBezTo>
                    <a:cubicBezTo>
                      <a:pt x="605" y="412"/>
                      <a:pt x="555" y="462"/>
                      <a:pt x="493" y="462"/>
                    </a:cubicBezTo>
                    <a:cubicBezTo>
                      <a:pt x="458" y="462"/>
                      <a:pt x="426" y="446"/>
                      <a:pt x="405" y="419"/>
                    </a:cubicBezTo>
                    <a:cubicBezTo>
                      <a:pt x="154" y="419"/>
                      <a:pt x="154" y="419"/>
                      <a:pt x="154" y="419"/>
                    </a:cubicBezTo>
                    <a:cubicBezTo>
                      <a:pt x="173" y="480"/>
                      <a:pt x="230" y="524"/>
                      <a:pt x="297" y="524"/>
                    </a:cubicBezTo>
                    <a:cubicBezTo>
                      <a:pt x="701" y="524"/>
                      <a:pt x="701" y="524"/>
                      <a:pt x="701" y="524"/>
                    </a:cubicBezTo>
                    <a:cubicBezTo>
                      <a:pt x="701" y="524"/>
                      <a:pt x="701" y="524"/>
                      <a:pt x="701" y="524"/>
                    </a:cubicBezTo>
                    <a:cubicBezTo>
                      <a:pt x="793" y="524"/>
                      <a:pt x="868" y="448"/>
                      <a:pt x="868" y="356"/>
                    </a:cubicBezTo>
                    <a:cubicBezTo>
                      <a:pt x="868" y="263"/>
                      <a:pt x="793" y="187"/>
                      <a:pt x="700" y="187"/>
                    </a:cubicBezTo>
                    <a:close/>
                  </a:path>
                </a:pathLst>
              </a:custGeom>
              <a:grpFill/>
              <a:ln>
                <a:noFill/>
              </a:ln>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34" name="TextBox 33"/>
              <p:cNvSpPr txBox="1"/>
              <p:nvPr/>
            </p:nvSpPr>
            <p:spPr>
              <a:xfrm>
                <a:off x="9466514" y="3001188"/>
                <a:ext cx="1840646" cy="169606"/>
              </a:xfrm>
              <a:prstGeom prst="rect">
                <a:avLst/>
              </a:prstGeom>
              <a:noFill/>
            </p:spPr>
            <p:txBody>
              <a:bodyPr wrap="none" lIns="0" tIns="0" rIns="0" bIns="0" rtlCol="0">
                <a:spAutoFit/>
              </a:bodyPr>
              <a:lstStyle/>
              <a:p>
                <a:pPr defTabSz="932060">
                  <a:lnSpc>
                    <a:spcPct val="90000"/>
                  </a:lnSpc>
                  <a:spcAft>
                    <a:spcPts val="612"/>
                  </a:spcAft>
                  <a:defRPr/>
                </a:pPr>
                <a:r>
                  <a:rPr lang="en-US" sz="1224" b="1">
                    <a:solidFill>
                      <a:srgbClr val="FFFFFF"/>
                    </a:solidFill>
                    <a:latin typeface="Segoe UI"/>
                  </a:rPr>
                  <a:t>Azure Resource Manager</a:t>
                </a:r>
              </a:p>
            </p:txBody>
          </p:sp>
        </p:grpSp>
        <p:sp>
          <p:nvSpPr>
            <p:cNvPr id="14" name="TextBox 13"/>
            <p:cNvSpPr txBox="1"/>
            <p:nvPr/>
          </p:nvSpPr>
          <p:spPr>
            <a:xfrm>
              <a:off x="10628512" y="6041136"/>
              <a:ext cx="571600" cy="226088"/>
            </a:xfrm>
            <a:prstGeom prst="rect">
              <a:avLst/>
            </a:prstGeom>
            <a:noFill/>
          </p:spPr>
          <p:txBody>
            <a:bodyPr wrap="none" lIns="0" tIns="0" rIns="0" bIns="0" rtlCol="0">
              <a:spAutoFit/>
            </a:bodyPr>
            <a:lstStyle/>
            <a:p>
              <a:pPr defTabSz="932060">
                <a:lnSpc>
                  <a:spcPct val="90000"/>
                </a:lnSpc>
                <a:spcAft>
                  <a:spcPts val="612"/>
                </a:spcAft>
                <a:defRPr/>
              </a:pPr>
              <a:r>
                <a:rPr lang="en-US" sz="1632" b="1" dirty="0">
                  <a:solidFill>
                    <a:srgbClr val="FFFFFF"/>
                  </a:solidFill>
                  <a:latin typeface="Segoe UI"/>
                </a:rPr>
                <a:t>Azure</a:t>
              </a:r>
            </a:p>
          </p:txBody>
        </p:sp>
        <p:sp>
          <p:nvSpPr>
            <p:cNvPr id="15" name="TextBox 14"/>
            <p:cNvSpPr txBox="1"/>
            <p:nvPr/>
          </p:nvSpPr>
          <p:spPr>
            <a:xfrm>
              <a:off x="6651291" y="6041135"/>
              <a:ext cx="1153271" cy="226088"/>
            </a:xfrm>
            <a:prstGeom prst="rect">
              <a:avLst/>
            </a:prstGeom>
            <a:noFill/>
          </p:spPr>
          <p:txBody>
            <a:bodyPr wrap="none" lIns="0" tIns="0" rIns="0" bIns="0" rtlCol="0">
              <a:spAutoFit/>
            </a:bodyPr>
            <a:lstStyle>
              <a:defPPr>
                <a:defRPr lang="en-US"/>
              </a:defPPr>
              <a:lvl1pPr defTabSz="914049">
                <a:lnSpc>
                  <a:spcPct val="90000"/>
                </a:lnSpc>
                <a:spcAft>
                  <a:spcPts val="600"/>
                </a:spcAft>
                <a:defRPr sz="1600" b="1">
                  <a:latin typeface="Segoe UI"/>
                </a:defRPr>
              </a:lvl1pPr>
            </a:lstStyle>
            <a:p>
              <a:pPr defTabSz="932060">
                <a:spcAft>
                  <a:spcPts val="612"/>
                </a:spcAft>
                <a:defRPr/>
              </a:pPr>
              <a:r>
                <a:rPr lang="en-US" sz="1632" dirty="0">
                  <a:solidFill>
                    <a:srgbClr val="FFFFFF"/>
                  </a:solidFill>
                </a:rPr>
                <a:t>Azure Stack</a:t>
              </a:r>
            </a:p>
          </p:txBody>
        </p:sp>
        <p:grpSp>
          <p:nvGrpSpPr>
            <p:cNvPr id="16" name="Group 15"/>
            <p:cNvGrpSpPr/>
            <p:nvPr/>
          </p:nvGrpSpPr>
          <p:grpSpPr>
            <a:xfrm>
              <a:off x="7279355" y="2885835"/>
              <a:ext cx="1104744" cy="316617"/>
              <a:chOff x="6743700" y="2477338"/>
              <a:chExt cx="1104900" cy="316662"/>
            </a:xfrm>
          </p:grpSpPr>
          <p:cxnSp>
            <p:nvCxnSpPr>
              <p:cNvPr id="31" name="Straight Connector 30"/>
              <p:cNvCxnSpPr/>
              <p:nvPr/>
            </p:nvCxnSpPr>
            <p:spPr>
              <a:xfrm>
                <a:off x="67437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7437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9806296" y="2885835"/>
              <a:ext cx="1104744" cy="316617"/>
              <a:chOff x="9271000" y="2477338"/>
              <a:chExt cx="1104900" cy="316662"/>
            </a:xfrm>
          </p:grpSpPr>
          <p:cxnSp>
            <p:nvCxnSpPr>
              <p:cNvPr id="29" name="Straight Connector 28"/>
              <p:cNvCxnSpPr/>
              <p:nvPr/>
            </p:nvCxnSpPr>
            <p:spPr>
              <a:xfrm>
                <a:off x="9271000" y="2477338"/>
                <a:ext cx="1104900"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375900" y="2477338"/>
                <a:ext cx="0" cy="316662"/>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V="1">
              <a:off x="7279355" y="4392303"/>
              <a:ext cx="0" cy="316617"/>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957215" y="4392304"/>
              <a:ext cx="0" cy="265825"/>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51291" y="1263072"/>
              <a:ext cx="1536100" cy="634443"/>
            </a:xfrm>
            <a:prstGeom prst="rect">
              <a:avLst/>
            </a:prstGeom>
            <a:noFill/>
          </p:spPr>
          <p:txBody>
            <a:bodyPr wrap="none" lIns="186441" tIns="149154" rIns="186441" bIns="149154" rtlCol="0">
              <a:spAutoFit/>
            </a:bodyPr>
            <a:lstStyle/>
            <a:p>
              <a:pPr defTabSz="932060">
                <a:lnSpc>
                  <a:spcPct val="90000"/>
                </a:lnSpc>
                <a:spcAft>
                  <a:spcPts val="612"/>
                </a:spcAft>
                <a:defRPr/>
              </a:pPr>
              <a:r>
                <a:rPr lang="en-US" sz="2448">
                  <a:solidFill>
                    <a:srgbClr val="FFFFFF"/>
                  </a:solidFill>
                  <a:latin typeface="Segoe UI Semilight" panose="020B0402040204020203" pitchFamily="34" charset="0"/>
                  <a:cs typeface="Segoe UI Semilight" panose="020B0402040204020203" pitchFamily="34" charset="0"/>
                </a:rPr>
                <a:t>Describe</a:t>
              </a:r>
            </a:p>
          </p:txBody>
        </p:sp>
        <p:sp>
          <p:nvSpPr>
            <p:cNvPr id="21" name="TextBox 20"/>
            <p:cNvSpPr txBox="1"/>
            <p:nvPr/>
          </p:nvSpPr>
          <p:spPr>
            <a:xfrm>
              <a:off x="8416793" y="1263072"/>
              <a:ext cx="1324534" cy="634443"/>
            </a:xfrm>
            <a:prstGeom prst="rect">
              <a:avLst/>
            </a:prstGeom>
            <a:noFill/>
          </p:spPr>
          <p:txBody>
            <a:bodyPr wrap="none" lIns="186441" tIns="149154" rIns="186441" bIns="149154" rtlCol="0">
              <a:spAutoFit/>
            </a:bodyPr>
            <a:lstStyle/>
            <a:p>
              <a:pPr defTabSz="932060">
                <a:lnSpc>
                  <a:spcPct val="90000"/>
                </a:lnSpc>
                <a:spcAft>
                  <a:spcPts val="612"/>
                </a:spcAft>
                <a:defRPr/>
              </a:pPr>
              <a:r>
                <a:rPr lang="en-US" sz="2448" dirty="0">
                  <a:solidFill>
                    <a:srgbClr val="FFFFFF"/>
                  </a:solidFill>
                  <a:latin typeface="Segoe UI Semilight" panose="020B0402040204020203" pitchFamily="34" charset="0"/>
                  <a:cs typeface="Segoe UI Semilight" panose="020B0402040204020203" pitchFamily="34" charset="0"/>
                </a:rPr>
                <a:t>Deploy</a:t>
              </a:r>
            </a:p>
          </p:txBody>
        </p:sp>
        <p:sp>
          <p:nvSpPr>
            <p:cNvPr id="22" name="TextBox 21"/>
            <p:cNvSpPr txBox="1"/>
            <p:nvPr/>
          </p:nvSpPr>
          <p:spPr>
            <a:xfrm>
              <a:off x="9945089" y="1263072"/>
              <a:ext cx="1366847" cy="634443"/>
            </a:xfrm>
            <a:prstGeom prst="rect">
              <a:avLst/>
            </a:prstGeom>
            <a:noFill/>
          </p:spPr>
          <p:txBody>
            <a:bodyPr wrap="none" lIns="186441" tIns="149154" rIns="186441" bIns="149154" rtlCol="0">
              <a:spAutoFit/>
            </a:bodyPr>
            <a:lstStyle/>
            <a:p>
              <a:pPr defTabSz="932060">
                <a:lnSpc>
                  <a:spcPct val="90000"/>
                </a:lnSpc>
                <a:spcAft>
                  <a:spcPts val="612"/>
                </a:spcAft>
                <a:defRPr/>
              </a:pPr>
              <a:r>
                <a:rPr lang="en-US" sz="2448">
                  <a:solidFill>
                    <a:srgbClr val="FFFFFF"/>
                  </a:solidFill>
                  <a:latin typeface="Segoe UI Semilight" panose="020B0402040204020203" pitchFamily="34" charset="0"/>
                  <a:cs typeface="Segoe UI Semilight" panose="020B0402040204020203" pitchFamily="34" charset="0"/>
                </a:rPr>
                <a:t>Control</a:t>
              </a:r>
            </a:p>
          </p:txBody>
        </p:sp>
        <p:grpSp>
          <p:nvGrpSpPr>
            <p:cNvPr id="23" name="Group 22"/>
            <p:cNvGrpSpPr/>
            <p:nvPr/>
          </p:nvGrpSpPr>
          <p:grpSpPr>
            <a:xfrm>
              <a:off x="8754373" y="2589965"/>
              <a:ext cx="1070944" cy="926481"/>
              <a:chOff x="7516813" y="3165473"/>
              <a:chExt cx="1423988" cy="1231900"/>
            </a:xfrm>
            <a:solidFill>
              <a:schemeClr val="tx1">
                <a:lumMod val="95000"/>
              </a:schemeClr>
            </a:solidFill>
          </p:grpSpPr>
          <p:sp>
            <p:nvSpPr>
              <p:cNvPr id="24" name="Freeform 18"/>
              <p:cNvSpPr>
                <a:spLocks noEditPoints="1"/>
              </p:cNvSpPr>
              <p:nvPr/>
            </p:nvSpPr>
            <p:spPr bwMode="auto">
              <a:xfrm>
                <a:off x="7516813" y="3165473"/>
                <a:ext cx="1423988" cy="1231900"/>
              </a:xfrm>
              <a:custGeom>
                <a:avLst/>
                <a:gdLst>
                  <a:gd name="T0" fmla="*/ 322 w 377"/>
                  <a:gd name="T1" fmla="*/ 108 h 325"/>
                  <a:gd name="T2" fmla="*/ 304 w 377"/>
                  <a:gd name="T3" fmla="*/ 55 h 325"/>
                  <a:gd name="T4" fmla="*/ 270 w 377"/>
                  <a:gd name="T5" fmla="*/ 18 h 325"/>
                  <a:gd name="T6" fmla="*/ 18 w 377"/>
                  <a:gd name="T7" fmla="*/ 0 h 325"/>
                  <a:gd name="T8" fmla="*/ 0 w 377"/>
                  <a:gd name="T9" fmla="*/ 199 h 325"/>
                  <a:gd name="T10" fmla="*/ 51 w 377"/>
                  <a:gd name="T11" fmla="*/ 217 h 325"/>
                  <a:gd name="T12" fmla="*/ 69 w 377"/>
                  <a:gd name="T13" fmla="*/ 272 h 325"/>
                  <a:gd name="T14" fmla="*/ 107 w 377"/>
                  <a:gd name="T15" fmla="*/ 307 h 325"/>
                  <a:gd name="T16" fmla="*/ 359 w 377"/>
                  <a:gd name="T17" fmla="*/ 325 h 325"/>
                  <a:gd name="T18" fmla="*/ 377 w 377"/>
                  <a:gd name="T19" fmla="*/ 126 h 325"/>
                  <a:gd name="T20" fmla="*/ 50 w 377"/>
                  <a:gd name="T21" fmla="*/ 9 h 325"/>
                  <a:gd name="T22" fmla="*/ 50 w 377"/>
                  <a:gd name="T23" fmla="*/ 24 h 325"/>
                  <a:gd name="T24" fmla="*/ 50 w 377"/>
                  <a:gd name="T25" fmla="*/ 9 h 325"/>
                  <a:gd name="T26" fmla="*/ 34 w 377"/>
                  <a:gd name="T27" fmla="*/ 17 h 325"/>
                  <a:gd name="T28" fmla="*/ 18 w 377"/>
                  <a:gd name="T29" fmla="*/ 17 h 325"/>
                  <a:gd name="T30" fmla="*/ 18 w 377"/>
                  <a:gd name="T31" fmla="*/ 199 h 325"/>
                  <a:gd name="T32" fmla="*/ 252 w 377"/>
                  <a:gd name="T33" fmla="*/ 31 h 325"/>
                  <a:gd name="T34" fmla="*/ 69 w 377"/>
                  <a:gd name="T35" fmla="*/ 55 h 325"/>
                  <a:gd name="T36" fmla="*/ 51 w 377"/>
                  <a:gd name="T37" fmla="*/ 199 h 325"/>
                  <a:gd name="T38" fmla="*/ 109 w 377"/>
                  <a:gd name="T39" fmla="*/ 72 h 325"/>
                  <a:gd name="T40" fmla="*/ 94 w 377"/>
                  <a:gd name="T41" fmla="*/ 72 h 325"/>
                  <a:gd name="T42" fmla="*/ 109 w 377"/>
                  <a:gd name="T43" fmla="*/ 72 h 325"/>
                  <a:gd name="T44" fmla="*/ 78 w 377"/>
                  <a:gd name="T45" fmla="*/ 80 h 325"/>
                  <a:gd name="T46" fmla="*/ 78 w 377"/>
                  <a:gd name="T47" fmla="*/ 64 h 325"/>
                  <a:gd name="T48" fmla="*/ 70 w 377"/>
                  <a:gd name="T49" fmla="*/ 254 h 325"/>
                  <a:gd name="T50" fmla="*/ 70 w 377"/>
                  <a:gd name="T51" fmla="*/ 199 h 325"/>
                  <a:gd name="T52" fmla="*/ 252 w 377"/>
                  <a:gd name="T53" fmla="*/ 87 h 325"/>
                  <a:gd name="T54" fmla="*/ 304 w 377"/>
                  <a:gd name="T55" fmla="*/ 87 h 325"/>
                  <a:gd name="T56" fmla="*/ 270 w 377"/>
                  <a:gd name="T57" fmla="*/ 108 h 325"/>
                  <a:gd name="T58" fmla="*/ 124 w 377"/>
                  <a:gd name="T59" fmla="*/ 108 h 325"/>
                  <a:gd name="T60" fmla="*/ 107 w 377"/>
                  <a:gd name="T61" fmla="*/ 199 h 325"/>
                  <a:gd name="T62" fmla="*/ 107 w 377"/>
                  <a:gd name="T63" fmla="*/ 254 h 325"/>
                  <a:gd name="T64" fmla="*/ 164 w 377"/>
                  <a:gd name="T65" fmla="*/ 125 h 325"/>
                  <a:gd name="T66" fmla="*/ 149 w 377"/>
                  <a:gd name="T67" fmla="*/ 125 h 325"/>
                  <a:gd name="T68" fmla="*/ 164 w 377"/>
                  <a:gd name="T69" fmla="*/ 125 h 325"/>
                  <a:gd name="T70" fmla="*/ 133 w 377"/>
                  <a:gd name="T71" fmla="*/ 133 h 325"/>
                  <a:gd name="T72" fmla="*/ 133 w 377"/>
                  <a:gd name="T73" fmla="*/ 118 h 325"/>
                  <a:gd name="T74" fmla="*/ 359 w 377"/>
                  <a:gd name="T75" fmla="*/ 307 h 325"/>
                  <a:gd name="T76" fmla="*/ 125 w 377"/>
                  <a:gd name="T77" fmla="*/ 272 h 325"/>
                  <a:gd name="T78" fmla="*/ 125 w 377"/>
                  <a:gd name="T79" fmla="*/ 217 h 325"/>
                  <a:gd name="T80" fmla="*/ 125 w 377"/>
                  <a:gd name="T81" fmla="*/ 140 h 325"/>
                  <a:gd name="T82" fmla="*/ 270 w 377"/>
                  <a:gd name="T83" fmla="*/ 140 h 325"/>
                  <a:gd name="T84" fmla="*/ 322 w 377"/>
                  <a:gd name="T85" fmla="*/ 140 h 325"/>
                  <a:gd name="T86" fmla="*/ 359 w 377"/>
                  <a:gd name="T87" fmla="*/ 30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7" h="325">
                    <a:moveTo>
                      <a:pt x="359" y="108"/>
                    </a:moveTo>
                    <a:cubicBezTo>
                      <a:pt x="322" y="108"/>
                      <a:pt x="322" y="108"/>
                      <a:pt x="322" y="108"/>
                    </a:cubicBezTo>
                    <a:cubicBezTo>
                      <a:pt x="322" y="73"/>
                      <a:pt x="322" y="73"/>
                      <a:pt x="322" y="73"/>
                    </a:cubicBezTo>
                    <a:cubicBezTo>
                      <a:pt x="322" y="63"/>
                      <a:pt x="314" y="55"/>
                      <a:pt x="304" y="55"/>
                    </a:cubicBezTo>
                    <a:cubicBezTo>
                      <a:pt x="270" y="55"/>
                      <a:pt x="270" y="55"/>
                      <a:pt x="270" y="55"/>
                    </a:cubicBezTo>
                    <a:cubicBezTo>
                      <a:pt x="270" y="18"/>
                      <a:pt x="270" y="18"/>
                      <a:pt x="270" y="18"/>
                    </a:cubicBezTo>
                    <a:cubicBezTo>
                      <a:pt x="270" y="8"/>
                      <a:pt x="262" y="0"/>
                      <a:pt x="252" y="0"/>
                    </a:cubicBezTo>
                    <a:cubicBezTo>
                      <a:pt x="18" y="0"/>
                      <a:pt x="18" y="0"/>
                      <a:pt x="18" y="0"/>
                    </a:cubicBezTo>
                    <a:cubicBezTo>
                      <a:pt x="8" y="0"/>
                      <a:pt x="0" y="8"/>
                      <a:pt x="0" y="18"/>
                    </a:cubicBezTo>
                    <a:cubicBezTo>
                      <a:pt x="0" y="199"/>
                      <a:pt x="0" y="199"/>
                      <a:pt x="0" y="199"/>
                    </a:cubicBezTo>
                    <a:cubicBezTo>
                      <a:pt x="0" y="209"/>
                      <a:pt x="8" y="217"/>
                      <a:pt x="18" y="217"/>
                    </a:cubicBezTo>
                    <a:cubicBezTo>
                      <a:pt x="51" y="217"/>
                      <a:pt x="51" y="217"/>
                      <a:pt x="51" y="217"/>
                    </a:cubicBezTo>
                    <a:cubicBezTo>
                      <a:pt x="51" y="254"/>
                      <a:pt x="51" y="254"/>
                      <a:pt x="51" y="254"/>
                    </a:cubicBezTo>
                    <a:cubicBezTo>
                      <a:pt x="51" y="264"/>
                      <a:pt x="59" y="272"/>
                      <a:pt x="69" y="272"/>
                    </a:cubicBezTo>
                    <a:cubicBezTo>
                      <a:pt x="107" y="272"/>
                      <a:pt x="107" y="272"/>
                      <a:pt x="107" y="272"/>
                    </a:cubicBezTo>
                    <a:cubicBezTo>
                      <a:pt x="107" y="307"/>
                      <a:pt x="107" y="307"/>
                      <a:pt x="107" y="307"/>
                    </a:cubicBezTo>
                    <a:cubicBezTo>
                      <a:pt x="107" y="317"/>
                      <a:pt x="114" y="325"/>
                      <a:pt x="124" y="325"/>
                    </a:cubicBezTo>
                    <a:cubicBezTo>
                      <a:pt x="359" y="325"/>
                      <a:pt x="359" y="325"/>
                      <a:pt x="359" y="325"/>
                    </a:cubicBezTo>
                    <a:cubicBezTo>
                      <a:pt x="369" y="325"/>
                      <a:pt x="377" y="317"/>
                      <a:pt x="377" y="307"/>
                    </a:cubicBezTo>
                    <a:cubicBezTo>
                      <a:pt x="377" y="126"/>
                      <a:pt x="377" y="126"/>
                      <a:pt x="377" y="126"/>
                    </a:cubicBezTo>
                    <a:cubicBezTo>
                      <a:pt x="377" y="116"/>
                      <a:pt x="369" y="108"/>
                      <a:pt x="359" y="108"/>
                    </a:cubicBezTo>
                    <a:close/>
                    <a:moveTo>
                      <a:pt x="50" y="9"/>
                    </a:moveTo>
                    <a:cubicBezTo>
                      <a:pt x="54" y="9"/>
                      <a:pt x="57" y="13"/>
                      <a:pt x="57" y="17"/>
                    </a:cubicBezTo>
                    <a:cubicBezTo>
                      <a:pt x="57" y="21"/>
                      <a:pt x="54" y="24"/>
                      <a:pt x="50" y="24"/>
                    </a:cubicBezTo>
                    <a:cubicBezTo>
                      <a:pt x="46" y="24"/>
                      <a:pt x="42" y="21"/>
                      <a:pt x="42" y="17"/>
                    </a:cubicBezTo>
                    <a:cubicBezTo>
                      <a:pt x="42" y="13"/>
                      <a:pt x="46" y="9"/>
                      <a:pt x="50" y="9"/>
                    </a:cubicBezTo>
                    <a:close/>
                    <a:moveTo>
                      <a:pt x="26" y="9"/>
                    </a:moveTo>
                    <a:cubicBezTo>
                      <a:pt x="30" y="9"/>
                      <a:pt x="34" y="13"/>
                      <a:pt x="34" y="17"/>
                    </a:cubicBezTo>
                    <a:cubicBezTo>
                      <a:pt x="34" y="21"/>
                      <a:pt x="30" y="24"/>
                      <a:pt x="26" y="24"/>
                    </a:cubicBezTo>
                    <a:cubicBezTo>
                      <a:pt x="22" y="24"/>
                      <a:pt x="18" y="21"/>
                      <a:pt x="18" y="17"/>
                    </a:cubicBezTo>
                    <a:cubicBezTo>
                      <a:pt x="18" y="13"/>
                      <a:pt x="22" y="9"/>
                      <a:pt x="26" y="9"/>
                    </a:cubicBezTo>
                    <a:close/>
                    <a:moveTo>
                      <a:pt x="18" y="199"/>
                    </a:moveTo>
                    <a:cubicBezTo>
                      <a:pt x="18" y="31"/>
                      <a:pt x="18" y="31"/>
                      <a:pt x="18" y="31"/>
                    </a:cubicBezTo>
                    <a:cubicBezTo>
                      <a:pt x="252" y="31"/>
                      <a:pt x="252" y="31"/>
                      <a:pt x="252" y="31"/>
                    </a:cubicBezTo>
                    <a:cubicBezTo>
                      <a:pt x="252" y="55"/>
                      <a:pt x="252" y="55"/>
                      <a:pt x="252" y="55"/>
                    </a:cubicBezTo>
                    <a:cubicBezTo>
                      <a:pt x="69" y="55"/>
                      <a:pt x="69" y="55"/>
                      <a:pt x="69" y="55"/>
                    </a:cubicBezTo>
                    <a:cubicBezTo>
                      <a:pt x="59" y="55"/>
                      <a:pt x="51" y="63"/>
                      <a:pt x="51" y="73"/>
                    </a:cubicBezTo>
                    <a:cubicBezTo>
                      <a:pt x="51" y="199"/>
                      <a:pt x="51" y="199"/>
                      <a:pt x="51" y="199"/>
                    </a:cubicBezTo>
                    <a:lnTo>
                      <a:pt x="18" y="199"/>
                    </a:lnTo>
                    <a:close/>
                    <a:moveTo>
                      <a:pt x="109" y="72"/>
                    </a:moveTo>
                    <a:cubicBezTo>
                      <a:pt x="109" y="76"/>
                      <a:pt x="106" y="80"/>
                      <a:pt x="101" y="80"/>
                    </a:cubicBezTo>
                    <a:cubicBezTo>
                      <a:pt x="97" y="80"/>
                      <a:pt x="94" y="76"/>
                      <a:pt x="94" y="72"/>
                    </a:cubicBezTo>
                    <a:cubicBezTo>
                      <a:pt x="94" y="68"/>
                      <a:pt x="97" y="64"/>
                      <a:pt x="101" y="64"/>
                    </a:cubicBezTo>
                    <a:cubicBezTo>
                      <a:pt x="106" y="64"/>
                      <a:pt x="109" y="68"/>
                      <a:pt x="109" y="72"/>
                    </a:cubicBezTo>
                    <a:close/>
                    <a:moveTo>
                      <a:pt x="85" y="72"/>
                    </a:moveTo>
                    <a:cubicBezTo>
                      <a:pt x="85" y="76"/>
                      <a:pt x="82" y="80"/>
                      <a:pt x="78" y="80"/>
                    </a:cubicBezTo>
                    <a:cubicBezTo>
                      <a:pt x="73" y="80"/>
                      <a:pt x="70" y="76"/>
                      <a:pt x="70" y="72"/>
                    </a:cubicBezTo>
                    <a:cubicBezTo>
                      <a:pt x="70" y="68"/>
                      <a:pt x="73" y="64"/>
                      <a:pt x="78" y="64"/>
                    </a:cubicBezTo>
                    <a:cubicBezTo>
                      <a:pt x="82" y="64"/>
                      <a:pt x="85" y="68"/>
                      <a:pt x="85" y="72"/>
                    </a:cubicBezTo>
                    <a:close/>
                    <a:moveTo>
                      <a:pt x="70" y="254"/>
                    </a:moveTo>
                    <a:cubicBezTo>
                      <a:pt x="70" y="217"/>
                      <a:pt x="70" y="217"/>
                      <a:pt x="70" y="217"/>
                    </a:cubicBezTo>
                    <a:cubicBezTo>
                      <a:pt x="70" y="199"/>
                      <a:pt x="70" y="199"/>
                      <a:pt x="70" y="199"/>
                    </a:cubicBezTo>
                    <a:cubicBezTo>
                      <a:pt x="70" y="87"/>
                      <a:pt x="70" y="87"/>
                      <a:pt x="70" y="87"/>
                    </a:cubicBezTo>
                    <a:cubicBezTo>
                      <a:pt x="252" y="87"/>
                      <a:pt x="252" y="87"/>
                      <a:pt x="252" y="87"/>
                    </a:cubicBezTo>
                    <a:cubicBezTo>
                      <a:pt x="270" y="87"/>
                      <a:pt x="270" y="87"/>
                      <a:pt x="270" y="87"/>
                    </a:cubicBezTo>
                    <a:cubicBezTo>
                      <a:pt x="304" y="87"/>
                      <a:pt x="304" y="87"/>
                      <a:pt x="304" y="87"/>
                    </a:cubicBezTo>
                    <a:cubicBezTo>
                      <a:pt x="304" y="108"/>
                      <a:pt x="304" y="108"/>
                      <a:pt x="304" y="108"/>
                    </a:cubicBezTo>
                    <a:cubicBezTo>
                      <a:pt x="270" y="108"/>
                      <a:pt x="270" y="108"/>
                      <a:pt x="270" y="108"/>
                    </a:cubicBezTo>
                    <a:cubicBezTo>
                      <a:pt x="252" y="108"/>
                      <a:pt x="252" y="108"/>
                      <a:pt x="252" y="108"/>
                    </a:cubicBezTo>
                    <a:cubicBezTo>
                      <a:pt x="124" y="108"/>
                      <a:pt x="124" y="108"/>
                      <a:pt x="124" y="108"/>
                    </a:cubicBezTo>
                    <a:cubicBezTo>
                      <a:pt x="114" y="108"/>
                      <a:pt x="107" y="116"/>
                      <a:pt x="107" y="126"/>
                    </a:cubicBezTo>
                    <a:cubicBezTo>
                      <a:pt x="107" y="199"/>
                      <a:pt x="107" y="199"/>
                      <a:pt x="107" y="199"/>
                    </a:cubicBezTo>
                    <a:cubicBezTo>
                      <a:pt x="107" y="217"/>
                      <a:pt x="107" y="217"/>
                      <a:pt x="107" y="217"/>
                    </a:cubicBezTo>
                    <a:cubicBezTo>
                      <a:pt x="107" y="254"/>
                      <a:pt x="107" y="254"/>
                      <a:pt x="107" y="254"/>
                    </a:cubicBezTo>
                    <a:lnTo>
                      <a:pt x="70" y="254"/>
                    </a:lnTo>
                    <a:close/>
                    <a:moveTo>
                      <a:pt x="164" y="125"/>
                    </a:moveTo>
                    <a:cubicBezTo>
                      <a:pt x="164" y="129"/>
                      <a:pt x="161" y="133"/>
                      <a:pt x="156" y="133"/>
                    </a:cubicBezTo>
                    <a:cubicBezTo>
                      <a:pt x="152" y="133"/>
                      <a:pt x="149" y="129"/>
                      <a:pt x="149" y="125"/>
                    </a:cubicBezTo>
                    <a:cubicBezTo>
                      <a:pt x="149" y="121"/>
                      <a:pt x="152" y="118"/>
                      <a:pt x="156" y="118"/>
                    </a:cubicBezTo>
                    <a:cubicBezTo>
                      <a:pt x="161" y="118"/>
                      <a:pt x="164" y="121"/>
                      <a:pt x="164" y="125"/>
                    </a:cubicBezTo>
                    <a:close/>
                    <a:moveTo>
                      <a:pt x="140" y="125"/>
                    </a:moveTo>
                    <a:cubicBezTo>
                      <a:pt x="140" y="129"/>
                      <a:pt x="137" y="133"/>
                      <a:pt x="133" y="133"/>
                    </a:cubicBezTo>
                    <a:cubicBezTo>
                      <a:pt x="129" y="133"/>
                      <a:pt x="125" y="129"/>
                      <a:pt x="125" y="125"/>
                    </a:cubicBezTo>
                    <a:cubicBezTo>
                      <a:pt x="125" y="121"/>
                      <a:pt x="129" y="118"/>
                      <a:pt x="133" y="118"/>
                    </a:cubicBezTo>
                    <a:cubicBezTo>
                      <a:pt x="137" y="118"/>
                      <a:pt x="140" y="121"/>
                      <a:pt x="140" y="125"/>
                    </a:cubicBezTo>
                    <a:close/>
                    <a:moveTo>
                      <a:pt x="359" y="307"/>
                    </a:moveTo>
                    <a:cubicBezTo>
                      <a:pt x="125" y="307"/>
                      <a:pt x="125" y="307"/>
                      <a:pt x="125" y="307"/>
                    </a:cubicBezTo>
                    <a:cubicBezTo>
                      <a:pt x="125" y="272"/>
                      <a:pt x="125" y="272"/>
                      <a:pt x="125" y="272"/>
                    </a:cubicBezTo>
                    <a:cubicBezTo>
                      <a:pt x="125" y="254"/>
                      <a:pt x="125" y="254"/>
                      <a:pt x="125" y="254"/>
                    </a:cubicBezTo>
                    <a:cubicBezTo>
                      <a:pt x="125" y="217"/>
                      <a:pt x="125" y="217"/>
                      <a:pt x="125" y="217"/>
                    </a:cubicBezTo>
                    <a:cubicBezTo>
                      <a:pt x="125" y="199"/>
                      <a:pt x="125" y="199"/>
                      <a:pt x="125" y="199"/>
                    </a:cubicBezTo>
                    <a:cubicBezTo>
                      <a:pt x="125" y="140"/>
                      <a:pt x="125" y="140"/>
                      <a:pt x="125" y="140"/>
                    </a:cubicBezTo>
                    <a:cubicBezTo>
                      <a:pt x="252" y="140"/>
                      <a:pt x="252" y="140"/>
                      <a:pt x="252" y="140"/>
                    </a:cubicBezTo>
                    <a:cubicBezTo>
                      <a:pt x="270" y="140"/>
                      <a:pt x="270" y="140"/>
                      <a:pt x="270" y="140"/>
                    </a:cubicBezTo>
                    <a:cubicBezTo>
                      <a:pt x="304" y="140"/>
                      <a:pt x="304" y="140"/>
                      <a:pt x="304" y="140"/>
                    </a:cubicBezTo>
                    <a:cubicBezTo>
                      <a:pt x="322" y="140"/>
                      <a:pt x="322" y="140"/>
                      <a:pt x="322" y="140"/>
                    </a:cubicBezTo>
                    <a:cubicBezTo>
                      <a:pt x="359" y="140"/>
                      <a:pt x="359" y="140"/>
                      <a:pt x="359" y="140"/>
                    </a:cubicBezTo>
                    <a:lnTo>
                      <a:pt x="359"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25" name="Rectangle 19"/>
              <p:cNvSpPr>
                <a:spLocks noChangeArrowheads="1"/>
              </p:cNvSpPr>
              <p:nvPr/>
            </p:nvSpPr>
            <p:spPr bwMode="auto">
              <a:xfrm>
                <a:off x="8135933" y="4025898"/>
                <a:ext cx="98425"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26" name="Rectangle 20"/>
              <p:cNvSpPr>
                <a:spLocks noChangeArrowheads="1"/>
              </p:cNvSpPr>
              <p:nvPr/>
            </p:nvSpPr>
            <p:spPr bwMode="auto">
              <a:xfrm>
                <a:off x="8294684" y="3984625"/>
                <a:ext cx="98425" cy="2270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27" name="Rectangle 21"/>
              <p:cNvSpPr>
                <a:spLocks noChangeArrowheads="1"/>
              </p:cNvSpPr>
              <p:nvPr/>
            </p:nvSpPr>
            <p:spPr bwMode="auto">
              <a:xfrm>
                <a:off x="8456608" y="3922713"/>
                <a:ext cx="98425" cy="288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28" name="Rectangle 22"/>
              <p:cNvSpPr>
                <a:spLocks noChangeArrowheads="1"/>
              </p:cNvSpPr>
              <p:nvPr/>
            </p:nvSpPr>
            <p:spPr bwMode="auto">
              <a:xfrm>
                <a:off x="8615361" y="3840164"/>
                <a:ext cx="98425"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grpSp>
      </p:grpSp>
      <p:sp>
        <p:nvSpPr>
          <p:cNvPr id="39" name="TextBox 38"/>
          <p:cNvSpPr txBox="1"/>
          <p:nvPr/>
        </p:nvSpPr>
        <p:spPr>
          <a:xfrm>
            <a:off x="8483242" y="2121939"/>
            <a:ext cx="2513257" cy="230524"/>
          </a:xfrm>
          <a:prstGeom prst="rect">
            <a:avLst/>
          </a:prstGeom>
          <a:noFill/>
        </p:spPr>
        <p:txBody>
          <a:bodyPr wrap="none" lIns="0" tIns="0" rIns="0" bIns="0" rtlCol="0">
            <a:spAutoFit/>
          </a:bodyPr>
          <a:lstStyle/>
          <a:p>
            <a:pPr defTabSz="932060">
              <a:lnSpc>
                <a:spcPct val="90000"/>
              </a:lnSpc>
              <a:spcAft>
                <a:spcPts val="612"/>
              </a:spcAft>
              <a:defRPr/>
            </a:pPr>
            <a:r>
              <a:rPr lang="en-US" sz="1632" b="1" dirty="0">
                <a:solidFill>
                  <a:srgbClr val="FFFFFF"/>
                </a:solidFill>
                <a:latin typeface="Segoe UI"/>
              </a:rPr>
              <a:t>Visual Studio | OSS tools </a:t>
            </a:r>
          </a:p>
        </p:txBody>
      </p:sp>
      <p:sp>
        <p:nvSpPr>
          <p:cNvPr id="40" name="Freeform 10"/>
          <p:cNvSpPr>
            <a:spLocks/>
          </p:cNvSpPr>
          <p:nvPr/>
        </p:nvSpPr>
        <p:spPr bwMode="auto">
          <a:xfrm>
            <a:off x="6937861" y="4987907"/>
            <a:ext cx="1225073" cy="806363"/>
          </a:xfrm>
          <a:custGeom>
            <a:avLst/>
            <a:gdLst>
              <a:gd name="T0" fmla="*/ 1471 w 1751"/>
              <a:gd name="T1" fmla="*/ 505 h 1151"/>
              <a:gd name="T2" fmla="*/ 1471 w 1751"/>
              <a:gd name="T3" fmla="*/ 482 h 1151"/>
              <a:gd name="T4" fmla="*/ 988 w 1751"/>
              <a:gd name="T5" fmla="*/ 0 h 1151"/>
              <a:gd name="T6" fmla="*/ 585 w 1751"/>
              <a:gd name="T7" fmla="*/ 215 h 1151"/>
              <a:gd name="T8" fmla="*/ 453 w 1751"/>
              <a:gd name="T9" fmla="*/ 180 h 1151"/>
              <a:gd name="T10" fmla="*/ 298 w 1751"/>
              <a:gd name="T11" fmla="*/ 227 h 1151"/>
              <a:gd name="T12" fmla="*/ 173 w 1751"/>
              <a:gd name="T13" fmla="*/ 453 h 1151"/>
              <a:gd name="T14" fmla="*/ 0 w 1751"/>
              <a:gd name="T15" fmla="*/ 772 h 1151"/>
              <a:gd name="T16" fmla="*/ 338 w 1751"/>
              <a:gd name="T17" fmla="*/ 1151 h 1151"/>
              <a:gd name="T18" fmla="*/ 379 w 1751"/>
              <a:gd name="T19" fmla="*/ 1151 h 1151"/>
              <a:gd name="T20" fmla="*/ 418 w 1751"/>
              <a:gd name="T21" fmla="*/ 1151 h 1151"/>
              <a:gd name="T22" fmla="*/ 1207 w 1751"/>
              <a:gd name="T23" fmla="*/ 1151 h 1151"/>
              <a:gd name="T24" fmla="*/ 1222 w 1751"/>
              <a:gd name="T25" fmla="*/ 1151 h 1151"/>
              <a:gd name="T26" fmla="*/ 1242 w 1751"/>
              <a:gd name="T27" fmla="*/ 1151 h 1151"/>
              <a:gd name="T28" fmla="*/ 1300 w 1751"/>
              <a:gd name="T29" fmla="*/ 1151 h 1151"/>
              <a:gd name="T30" fmla="*/ 1426 w 1751"/>
              <a:gd name="T31" fmla="*/ 1151 h 1151"/>
              <a:gd name="T32" fmla="*/ 1751 w 1751"/>
              <a:gd name="T33" fmla="*/ 826 h 1151"/>
              <a:gd name="T34" fmla="*/ 1471 w 1751"/>
              <a:gd name="T35" fmla="*/ 5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1" h="1151">
                <a:moveTo>
                  <a:pt x="1471" y="505"/>
                </a:moveTo>
                <a:cubicBezTo>
                  <a:pt x="1471" y="498"/>
                  <a:pt x="1471" y="489"/>
                  <a:pt x="1471" y="482"/>
                </a:cubicBezTo>
                <a:cubicBezTo>
                  <a:pt x="1471" y="215"/>
                  <a:pt x="1255" y="0"/>
                  <a:pt x="988" y="0"/>
                </a:cubicBezTo>
                <a:cubicBezTo>
                  <a:pt x="820" y="0"/>
                  <a:pt x="672" y="86"/>
                  <a:pt x="585" y="215"/>
                </a:cubicBezTo>
                <a:cubicBezTo>
                  <a:pt x="547" y="193"/>
                  <a:pt x="502" y="180"/>
                  <a:pt x="453" y="180"/>
                </a:cubicBezTo>
                <a:cubicBezTo>
                  <a:pt x="395" y="180"/>
                  <a:pt x="342" y="197"/>
                  <a:pt x="298" y="227"/>
                </a:cubicBezTo>
                <a:cubicBezTo>
                  <a:pt x="224" y="276"/>
                  <a:pt x="175" y="359"/>
                  <a:pt x="173" y="453"/>
                </a:cubicBezTo>
                <a:cubicBezTo>
                  <a:pt x="70" y="521"/>
                  <a:pt x="0" y="640"/>
                  <a:pt x="0" y="772"/>
                </a:cubicBezTo>
                <a:cubicBezTo>
                  <a:pt x="0" y="968"/>
                  <a:pt x="148" y="1129"/>
                  <a:pt x="338" y="1151"/>
                </a:cubicBezTo>
                <a:cubicBezTo>
                  <a:pt x="350" y="1151"/>
                  <a:pt x="367" y="1151"/>
                  <a:pt x="379" y="1151"/>
                </a:cubicBezTo>
                <a:cubicBezTo>
                  <a:pt x="392" y="1151"/>
                  <a:pt x="405" y="1151"/>
                  <a:pt x="418" y="1151"/>
                </a:cubicBezTo>
                <a:cubicBezTo>
                  <a:pt x="595" y="1151"/>
                  <a:pt x="1010" y="1151"/>
                  <a:pt x="1207" y="1151"/>
                </a:cubicBezTo>
                <a:cubicBezTo>
                  <a:pt x="1213" y="1151"/>
                  <a:pt x="1218" y="1151"/>
                  <a:pt x="1222" y="1151"/>
                </a:cubicBezTo>
                <a:cubicBezTo>
                  <a:pt x="1242" y="1151"/>
                  <a:pt x="1242" y="1151"/>
                  <a:pt x="1242" y="1151"/>
                </a:cubicBezTo>
                <a:cubicBezTo>
                  <a:pt x="1252" y="1151"/>
                  <a:pt x="1281" y="1151"/>
                  <a:pt x="1300" y="1151"/>
                </a:cubicBezTo>
                <a:cubicBezTo>
                  <a:pt x="1426" y="1151"/>
                  <a:pt x="1426" y="1151"/>
                  <a:pt x="1426" y="1151"/>
                </a:cubicBezTo>
                <a:cubicBezTo>
                  <a:pt x="1606" y="1148"/>
                  <a:pt x="1751" y="1003"/>
                  <a:pt x="1751" y="826"/>
                </a:cubicBezTo>
                <a:cubicBezTo>
                  <a:pt x="1751" y="662"/>
                  <a:pt x="1628" y="527"/>
                  <a:pt x="1471" y="505"/>
                </a:cubicBezTo>
                <a:close/>
              </a:path>
            </a:pathLst>
          </a:custGeom>
          <a:solidFill>
            <a:schemeClr val="tx1">
              <a:lumMod val="95000"/>
            </a:schemeClr>
          </a:solidFill>
          <a:ln>
            <a:noFill/>
          </a:ln>
        </p:spPr>
        <p:txBody>
          <a:bodyPr vert="horz" wrap="square" lIns="93221" tIns="46610" rIns="93221" bIns="46610" numCol="1" anchor="t" anchorCtr="0" compatLnSpc="1">
            <a:prstTxWarp prst="textNoShape">
              <a:avLst/>
            </a:prstTxWarp>
          </a:bodyPr>
          <a:lstStyle/>
          <a:p>
            <a:pPr defTabSz="932060">
              <a:defRPr/>
            </a:pPr>
            <a:endParaRPr lang="en-US" sz="1836">
              <a:solidFill>
                <a:srgbClr val="FFFFFF"/>
              </a:solidFill>
              <a:latin typeface="Segoe UI"/>
            </a:endParaRPr>
          </a:p>
        </p:txBody>
      </p:sp>
      <p:sp>
        <p:nvSpPr>
          <p:cNvPr id="37" name="TextBox 36"/>
          <p:cNvSpPr txBox="1"/>
          <p:nvPr/>
        </p:nvSpPr>
        <p:spPr>
          <a:xfrm>
            <a:off x="8570698" y="4969228"/>
            <a:ext cx="2132260" cy="555490"/>
          </a:xfrm>
          <a:prstGeom prst="rect">
            <a:avLst/>
          </a:prstGeom>
          <a:noFill/>
        </p:spPr>
        <p:txBody>
          <a:bodyPr wrap="square" lIns="186468" tIns="149175" rIns="186468" bIns="149175" rtlCol="0">
            <a:spAutoFit/>
          </a:bodyPr>
          <a:lstStyle/>
          <a:p>
            <a:pPr algn="ctr" defTabSz="932239">
              <a:lnSpc>
                <a:spcPct val="90000"/>
              </a:lnSpc>
              <a:spcAft>
                <a:spcPts val="612"/>
              </a:spcAft>
              <a:defRPr/>
            </a:pPr>
            <a:r>
              <a:rPr lang="en-US" sz="1836" b="1" kern="0" dirty="0">
                <a:gradFill>
                  <a:gsLst>
                    <a:gs pos="2917">
                      <a:srgbClr val="FFFFFF"/>
                    </a:gs>
                    <a:gs pos="30000">
                      <a:srgbClr val="FFFFFF"/>
                    </a:gs>
                  </a:gsLst>
                  <a:lin ang="5400000" scaled="0"/>
                </a:gradFill>
                <a:latin typeface="Segoe UI"/>
              </a:rPr>
              <a:t>Consistency </a:t>
            </a:r>
          </a:p>
        </p:txBody>
      </p:sp>
      <p:sp>
        <p:nvSpPr>
          <p:cNvPr id="38" name="Rectangle 37"/>
          <p:cNvSpPr/>
          <p:nvPr/>
        </p:nvSpPr>
        <p:spPr bwMode="auto">
          <a:xfrm>
            <a:off x="6317028" y="497"/>
            <a:ext cx="6199416" cy="6936954"/>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eaLnBrk="0" fontAlgn="base" hangingPunct="0">
              <a:lnSpc>
                <a:spcPct val="90000"/>
              </a:lnSpc>
              <a:spcBef>
                <a:spcPct val="0"/>
              </a:spcBef>
              <a:spcAft>
                <a:spcPct val="0"/>
              </a:spcAft>
              <a:defRPr/>
            </a:pPr>
            <a:endParaRPr lang="en-US" sz="24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4" name="Picture 43"/>
          <p:cNvPicPr/>
          <p:nvPr/>
        </p:nvPicPr>
        <p:blipFill>
          <a:blip r:embed="rId3">
            <a:extLst>
              <a:ext uri="{28A0092B-C50C-407E-A947-70E740481C1C}">
                <a14:useLocalDpi xmlns:a14="http://schemas.microsoft.com/office/drawing/2010/main" val="0"/>
              </a:ext>
            </a:extLst>
          </a:blip>
          <a:srcRect/>
          <a:stretch>
            <a:fillRect/>
          </a:stretch>
        </p:blipFill>
        <p:spPr bwMode="auto">
          <a:xfrm>
            <a:off x="6402852" y="800752"/>
            <a:ext cx="6094490" cy="5398876"/>
          </a:xfrm>
          <a:prstGeom prst="rect">
            <a:avLst/>
          </a:prstGeom>
          <a:solidFill>
            <a:schemeClr val="accent2">
              <a:lumMod val="40000"/>
              <a:lumOff val="60000"/>
            </a:schemeClr>
          </a:solidFill>
          <a:ln>
            <a:noFill/>
          </a:ln>
        </p:spPr>
      </p:pic>
    </p:spTree>
    <p:extLst>
      <p:ext uri="{BB962C8B-B14F-4D97-AF65-F5344CB8AC3E}">
        <p14:creationId xmlns:p14="http://schemas.microsoft.com/office/powerpoint/2010/main" val="40717858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00000" fill="hold" grpId="0" nodeType="afterEffect">
                                  <p:stCondLst>
                                    <p:cond delay="0"/>
                                  </p:stCondLst>
                                  <p:childTnLst>
                                    <p:animRot by="21600000">
                                      <p:cBhvr>
                                        <p:cTn id="6" dur="1000" fill="hold"/>
                                        <p:tgtEl>
                                          <p:spTgt spid="8"/>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665260" y="1794117"/>
            <a:ext cx="2336701" cy="4198342"/>
            <a:chOff x="2664756" y="1793875"/>
            <a:chExt cx="2337032" cy="4198937"/>
          </a:xfrm>
        </p:grpSpPr>
        <p:sp>
          <p:nvSpPr>
            <p:cNvPr id="36" name="Rectangle 35"/>
            <p:cNvSpPr/>
            <p:nvPr/>
          </p:nvSpPr>
          <p:spPr bwMode="auto">
            <a:xfrm>
              <a:off x="2664756"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Azure Functions</a:t>
              </a:r>
            </a:p>
          </p:txBody>
        </p:sp>
        <p:pic>
          <p:nvPicPr>
            <p:cNvPr id="80" name="Picture 7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26191" y="2085780"/>
              <a:ext cx="1014162" cy="1014160"/>
            </a:xfrm>
            <a:prstGeom prst="rect">
              <a:avLst/>
            </a:prstGeom>
            <a:noFill/>
          </p:spPr>
        </p:pic>
      </p:grpSp>
      <p:grpSp>
        <p:nvGrpSpPr>
          <p:cNvPr id="11" name="Group 10"/>
          <p:cNvGrpSpPr/>
          <p:nvPr/>
        </p:nvGrpSpPr>
        <p:grpSpPr>
          <a:xfrm>
            <a:off x="9834594" y="1794117"/>
            <a:ext cx="2336702" cy="4198342"/>
            <a:chOff x="9835107" y="1793875"/>
            <a:chExt cx="2337033" cy="4198937"/>
          </a:xfrm>
        </p:grpSpPr>
        <p:sp>
          <p:nvSpPr>
            <p:cNvPr id="39" name="Rectangle 38"/>
            <p:cNvSpPr/>
            <p:nvPr/>
          </p:nvSpPr>
          <p:spPr bwMode="auto">
            <a:xfrm>
              <a:off x="9835107" y="1793875"/>
              <a:ext cx="2337033"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Cloud Foundry</a:t>
              </a:r>
            </a:p>
          </p:txBody>
        </p:sp>
        <p:grpSp>
          <p:nvGrpSpPr>
            <p:cNvPr id="61" name="Group 60"/>
            <p:cNvGrpSpPr>
              <a:grpSpLocks noChangeAspect="1"/>
            </p:cNvGrpSpPr>
            <p:nvPr/>
          </p:nvGrpSpPr>
          <p:grpSpPr>
            <a:xfrm>
              <a:off x="10644099" y="2227152"/>
              <a:ext cx="719047" cy="731416"/>
              <a:chOff x="9212942" y="2075755"/>
              <a:chExt cx="633663" cy="644562"/>
            </a:xfrm>
            <a:solidFill>
              <a:schemeClr val="accent4"/>
            </a:solidFill>
          </p:grpSpPr>
          <p:sp>
            <p:nvSpPr>
              <p:cNvPr id="62" name="Freeform 9"/>
              <p:cNvSpPr>
                <a:spLocks/>
              </p:cNvSpPr>
              <p:nvPr/>
            </p:nvSpPr>
            <p:spPr bwMode="auto">
              <a:xfrm>
                <a:off x="9212953" y="2075755"/>
                <a:ext cx="290693" cy="296333"/>
              </a:xfrm>
              <a:custGeom>
                <a:avLst/>
                <a:gdLst>
                  <a:gd name="T0" fmla="*/ 0 w 1546"/>
                  <a:gd name="T1" fmla="*/ 0 h 1576"/>
                  <a:gd name="T2" fmla="*/ 0 w 1546"/>
                  <a:gd name="T3" fmla="*/ 1198 h 1576"/>
                  <a:gd name="T4" fmla="*/ 360 w 1546"/>
                  <a:gd name="T5" fmla="*/ 830 h 1576"/>
                  <a:gd name="T6" fmla="*/ 1092 w 1546"/>
                  <a:gd name="T7" fmla="*/ 1576 h 1576"/>
                  <a:gd name="T8" fmla="*/ 1546 w 1546"/>
                  <a:gd name="T9" fmla="*/ 1115 h 1576"/>
                  <a:gd name="T10" fmla="*/ 814 w 1546"/>
                  <a:gd name="T11" fmla="*/ 370 h 1576"/>
                  <a:gd name="T12" fmla="*/ 1181 w 1546"/>
                  <a:gd name="T13" fmla="*/ 0 h 1576"/>
                  <a:gd name="T14" fmla="*/ 0 w 1546"/>
                  <a:gd name="T15" fmla="*/ 0 h 1576"/>
                  <a:gd name="T16" fmla="*/ 0 w 1546"/>
                  <a:gd name="T17" fmla="*/ 0 h 1576"/>
                  <a:gd name="T18" fmla="*/ 0 w 1546"/>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76">
                    <a:moveTo>
                      <a:pt x="0" y="0"/>
                    </a:moveTo>
                    <a:lnTo>
                      <a:pt x="0" y="1198"/>
                    </a:lnTo>
                    <a:lnTo>
                      <a:pt x="360" y="830"/>
                    </a:lnTo>
                    <a:lnTo>
                      <a:pt x="1092" y="1576"/>
                    </a:lnTo>
                    <a:lnTo>
                      <a:pt x="1546" y="1115"/>
                    </a:lnTo>
                    <a:lnTo>
                      <a:pt x="814" y="370"/>
                    </a:lnTo>
                    <a:lnTo>
                      <a:pt x="1181"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1" rIns="89604" bIns="44801" numCol="1" anchor="t" anchorCtr="0" compatLnSpc="1">
                <a:prstTxWarp prst="textNoShape">
                  <a:avLst/>
                </a:prstTxWarp>
              </a:bodyPr>
              <a:lstStyle/>
              <a:p>
                <a:pPr defTabSz="895870">
                  <a:defRPr/>
                </a:pPr>
                <a:endParaRPr lang="en-US" sz="1599" b="1" kern="0">
                  <a:solidFill>
                    <a:sysClr val="windowText" lastClr="000000"/>
                  </a:solidFill>
                  <a:latin typeface="Segoe UI Light"/>
                </a:endParaRPr>
              </a:p>
            </p:txBody>
          </p:sp>
          <p:sp>
            <p:nvSpPr>
              <p:cNvPr id="63" name="Freeform 10"/>
              <p:cNvSpPr>
                <a:spLocks/>
              </p:cNvSpPr>
              <p:nvPr/>
            </p:nvSpPr>
            <p:spPr bwMode="auto">
              <a:xfrm>
                <a:off x="9555536" y="2075755"/>
                <a:ext cx="291069" cy="296333"/>
              </a:xfrm>
              <a:custGeom>
                <a:avLst/>
                <a:gdLst>
                  <a:gd name="T0" fmla="*/ 1548 w 1548"/>
                  <a:gd name="T1" fmla="*/ 0 h 1576"/>
                  <a:gd name="T2" fmla="*/ 1548 w 1548"/>
                  <a:gd name="T3" fmla="*/ 1198 h 1576"/>
                  <a:gd name="T4" fmla="*/ 1181 w 1548"/>
                  <a:gd name="T5" fmla="*/ 830 h 1576"/>
                  <a:gd name="T6" fmla="*/ 449 w 1548"/>
                  <a:gd name="T7" fmla="*/ 1576 h 1576"/>
                  <a:gd name="T8" fmla="*/ 0 w 1548"/>
                  <a:gd name="T9" fmla="*/ 1115 h 1576"/>
                  <a:gd name="T10" fmla="*/ 727 w 1548"/>
                  <a:gd name="T11" fmla="*/ 370 h 1576"/>
                  <a:gd name="T12" fmla="*/ 362 w 1548"/>
                  <a:gd name="T13" fmla="*/ 0 h 1576"/>
                  <a:gd name="T14" fmla="*/ 1548 w 1548"/>
                  <a:gd name="T15" fmla="*/ 0 h 1576"/>
                  <a:gd name="T16" fmla="*/ 1548 w 1548"/>
                  <a:gd name="T17" fmla="*/ 0 h 1576"/>
                  <a:gd name="T18" fmla="*/ 1548 w 1548"/>
                  <a:gd name="T19" fmla="*/ 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76">
                    <a:moveTo>
                      <a:pt x="1548" y="0"/>
                    </a:moveTo>
                    <a:lnTo>
                      <a:pt x="1548" y="1198"/>
                    </a:lnTo>
                    <a:lnTo>
                      <a:pt x="1181" y="830"/>
                    </a:lnTo>
                    <a:lnTo>
                      <a:pt x="449" y="1576"/>
                    </a:lnTo>
                    <a:lnTo>
                      <a:pt x="0" y="1115"/>
                    </a:lnTo>
                    <a:lnTo>
                      <a:pt x="727" y="370"/>
                    </a:lnTo>
                    <a:lnTo>
                      <a:pt x="362" y="0"/>
                    </a:lnTo>
                    <a:lnTo>
                      <a:pt x="1548" y="0"/>
                    </a:lnTo>
                    <a:lnTo>
                      <a:pt x="1548" y="0"/>
                    </a:lnTo>
                    <a:lnTo>
                      <a:pt x="15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1" rIns="89604" bIns="44801" numCol="1" anchor="t" anchorCtr="0" compatLnSpc="1">
                <a:prstTxWarp prst="textNoShape">
                  <a:avLst/>
                </a:prstTxWarp>
              </a:bodyPr>
              <a:lstStyle/>
              <a:p>
                <a:pPr defTabSz="895870">
                  <a:defRPr/>
                </a:pPr>
                <a:endParaRPr lang="en-US" sz="1599" b="1" kern="0">
                  <a:solidFill>
                    <a:sysClr val="windowText" lastClr="000000"/>
                  </a:solidFill>
                  <a:latin typeface="Segoe UI Light"/>
                </a:endParaRPr>
              </a:p>
            </p:txBody>
          </p:sp>
          <p:sp>
            <p:nvSpPr>
              <p:cNvPr id="64" name="Freeform 11"/>
              <p:cNvSpPr>
                <a:spLocks/>
              </p:cNvSpPr>
              <p:nvPr/>
            </p:nvSpPr>
            <p:spPr bwMode="auto">
              <a:xfrm>
                <a:off x="9212942" y="2421539"/>
                <a:ext cx="290693" cy="298777"/>
              </a:xfrm>
              <a:custGeom>
                <a:avLst/>
                <a:gdLst>
                  <a:gd name="T0" fmla="*/ 0 w 1546"/>
                  <a:gd name="T1" fmla="*/ 1589 h 1589"/>
                  <a:gd name="T2" fmla="*/ 0 w 1546"/>
                  <a:gd name="T3" fmla="*/ 385 h 1589"/>
                  <a:gd name="T4" fmla="*/ 360 w 1546"/>
                  <a:gd name="T5" fmla="*/ 756 h 1589"/>
                  <a:gd name="T6" fmla="*/ 1092 w 1546"/>
                  <a:gd name="T7" fmla="*/ 0 h 1589"/>
                  <a:gd name="T8" fmla="*/ 1546 w 1546"/>
                  <a:gd name="T9" fmla="*/ 469 h 1589"/>
                  <a:gd name="T10" fmla="*/ 814 w 1546"/>
                  <a:gd name="T11" fmla="*/ 1219 h 1589"/>
                  <a:gd name="T12" fmla="*/ 1181 w 1546"/>
                  <a:gd name="T13" fmla="*/ 1589 h 1589"/>
                  <a:gd name="T14" fmla="*/ 0 w 1546"/>
                  <a:gd name="T15" fmla="*/ 1589 h 1589"/>
                  <a:gd name="T16" fmla="*/ 0 w 1546"/>
                  <a:gd name="T17" fmla="*/ 1589 h 1589"/>
                  <a:gd name="T18" fmla="*/ 0 w 1546"/>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6" h="1589">
                    <a:moveTo>
                      <a:pt x="0" y="1589"/>
                    </a:moveTo>
                    <a:lnTo>
                      <a:pt x="0" y="385"/>
                    </a:lnTo>
                    <a:lnTo>
                      <a:pt x="360" y="756"/>
                    </a:lnTo>
                    <a:lnTo>
                      <a:pt x="1092" y="0"/>
                    </a:lnTo>
                    <a:lnTo>
                      <a:pt x="1546" y="469"/>
                    </a:lnTo>
                    <a:lnTo>
                      <a:pt x="814" y="1219"/>
                    </a:lnTo>
                    <a:lnTo>
                      <a:pt x="1181" y="1589"/>
                    </a:lnTo>
                    <a:lnTo>
                      <a:pt x="0" y="1589"/>
                    </a:lnTo>
                    <a:lnTo>
                      <a:pt x="0" y="1589"/>
                    </a:lnTo>
                    <a:lnTo>
                      <a:pt x="0" y="15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1" rIns="89604" bIns="44801" numCol="1" anchor="t" anchorCtr="0" compatLnSpc="1">
                <a:prstTxWarp prst="textNoShape">
                  <a:avLst/>
                </a:prstTxWarp>
              </a:bodyPr>
              <a:lstStyle/>
              <a:p>
                <a:pPr defTabSz="895870">
                  <a:defRPr/>
                </a:pPr>
                <a:endParaRPr lang="en-US" sz="1599" b="1" kern="0" dirty="0">
                  <a:solidFill>
                    <a:srgbClr val="D83B01"/>
                  </a:solidFill>
                  <a:latin typeface="Segoe UI Light"/>
                </a:endParaRPr>
              </a:p>
            </p:txBody>
          </p:sp>
          <p:sp>
            <p:nvSpPr>
              <p:cNvPr id="65" name="Freeform 12"/>
              <p:cNvSpPr>
                <a:spLocks/>
              </p:cNvSpPr>
              <p:nvPr/>
            </p:nvSpPr>
            <p:spPr bwMode="auto">
              <a:xfrm>
                <a:off x="9555518" y="2421540"/>
                <a:ext cx="291069" cy="298777"/>
              </a:xfrm>
              <a:custGeom>
                <a:avLst/>
                <a:gdLst>
                  <a:gd name="T0" fmla="*/ 1548 w 1548"/>
                  <a:gd name="T1" fmla="*/ 1589 h 1589"/>
                  <a:gd name="T2" fmla="*/ 1548 w 1548"/>
                  <a:gd name="T3" fmla="*/ 385 h 1589"/>
                  <a:gd name="T4" fmla="*/ 1181 w 1548"/>
                  <a:gd name="T5" fmla="*/ 756 h 1589"/>
                  <a:gd name="T6" fmla="*/ 449 w 1548"/>
                  <a:gd name="T7" fmla="*/ 0 h 1589"/>
                  <a:gd name="T8" fmla="*/ 0 w 1548"/>
                  <a:gd name="T9" fmla="*/ 469 h 1589"/>
                  <a:gd name="T10" fmla="*/ 727 w 1548"/>
                  <a:gd name="T11" fmla="*/ 1219 h 1589"/>
                  <a:gd name="T12" fmla="*/ 362 w 1548"/>
                  <a:gd name="T13" fmla="*/ 1589 h 1589"/>
                  <a:gd name="T14" fmla="*/ 1548 w 1548"/>
                  <a:gd name="T15" fmla="*/ 1589 h 1589"/>
                  <a:gd name="T16" fmla="*/ 1548 w 1548"/>
                  <a:gd name="T17" fmla="*/ 1589 h 1589"/>
                  <a:gd name="T18" fmla="*/ 1548 w 1548"/>
                  <a:gd name="T19" fmla="*/ 1589 h 1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89">
                    <a:moveTo>
                      <a:pt x="1548" y="1589"/>
                    </a:moveTo>
                    <a:lnTo>
                      <a:pt x="1548" y="385"/>
                    </a:lnTo>
                    <a:lnTo>
                      <a:pt x="1181" y="756"/>
                    </a:lnTo>
                    <a:lnTo>
                      <a:pt x="449" y="0"/>
                    </a:lnTo>
                    <a:lnTo>
                      <a:pt x="0" y="469"/>
                    </a:lnTo>
                    <a:lnTo>
                      <a:pt x="727" y="1219"/>
                    </a:lnTo>
                    <a:lnTo>
                      <a:pt x="362" y="1589"/>
                    </a:lnTo>
                    <a:lnTo>
                      <a:pt x="1548" y="1589"/>
                    </a:lnTo>
                    <a:lnTo>
                      <a:pt x="1548" y="1589"/>
                    </a:lnTo>
                    <a:lnTo>
                      <a:pt x="1548" y="15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4" tIns="44801" rIns="89604" bIns="44801" numCol="1" anchor="t" anchorCtr="0" compatLnSpc="1">
                <a:prstTxWarp prst="textNoShape">
                  <a:avLst/>
                </a:prstTxWarp>
              </a:bodyPr>
              <a:lstStyle/>
              <a:p>
                <a:pPr defTabSz="895870">
                  <a:defRPr/>
                </a:pPr>
                <a:endParaRPr lang="en-US" sz="1599" b="1" kern="0">
                  <a:solidFill>
                    <a:srgbClr val="D83B01"/>
                  </a:solidFill>
                  <a:latin typeface="Segoe UI Light"/>
                </a:endParaRPr>
              </a:p>
            </p:txBody>
          </p:sp>
        </p:grpSp>
      </p:grpSp>
      <p:grpSp>
        <p:nvGrpSpPr>
          <p:cNvPr id="9" name="Group 8"/>
          <p:cNvGrpSpPr/>
          <p:nvPr/>
        </p:nvGrpSpPr>
        <p:grpSpPr>
          <a:xfrm>
            <a:off x="5055038" y="1794117"/>
            <a:ext cx="2336701" cy="4198342"/>
            <a:chOff x="5054873" y="1793875"/>
            <a:chExt cx="2337032" cy="4198937"/>
          </a:xfrm>
        </p:grpSpPr>
        <p:sp>
          <p:nvSpPr>
            <p:cNvPr id="37" name="Rectangle 36"/>
            <p:cNvSpPr/>
            <p:nvPr/>
          </p:nvSpPr>
          <p:spPr bwMode="auto">
            <a:xfrm>
              <a:off x="5054873"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Azure Service Fabric</a:t>
              </a:r>
            </a:p>
          </p:txBody>
        </p:sp>
        <p:pic>
          <p:nvPicPr>
            <p:cNvPr id="81" name="Picture 8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61103" y="2135725"/>
              <a:ext cx="914270" cy="914270"/>
            </a:xfrm>
            <a:prstGeom prst="rect">
              <a:avLst/>
            </a:prstGeom>
          </p:spPr>
        </p:pic>
      </p:grpSp>
      <p:grpSp>
        <p:nvGrpSpPr>
          <p:cNvPr id="10" name="Group 9"/>
          <p:cNvGrpSpPr/>
          <p:nvPr/>
        </p:nvGrpSpPr>
        <p:grpSpPr>
          <a:xfrm>
            <a:off x="7444817" y="1794117"/>
            <a:ext cx="2336701" cy="4198342"/>
            <a:chOff x="7444990" y="1793875"/>
            <a:chExt cx="2337032" cy="4198937"/>
          </a:xfrm>
        </p:grpSpPr>
        <p:sp>
          <p:nvSpPr>
            <p:cNvPr id="38" name="Rectangle 37"/>
            <p:cNvSpPr/>
            <p:nvPr/>
          </p:nvSpPr>
          <p:spPr bwMode="auto">
            <a:xfrm>
              <a:off x="7444990"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Azure Container Service</a:t>
              </a:r>
            </a:p>
          </p:txBody>
        </p:sp>
        <p:pic>
          <p:nvPicPr>
            <p:cNvPr id="91" name="Picture 9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56371" y="2056906"/>
              <a:ext cx="914270" cy="1071908"/>
            </a:xfrm>
            <a:prstGeom prst="rect">
              <a:avLst/>
            </a:prstGeom>
          </p:spPr>
        </p:pic>
      </p:grpSp>
      <p:grpSp>
        <p:nvGrpSpPr>
          <p:cNvPr id="7" name="Group 6"/>
          <p:cNvGrpSpPr/>
          <p:nvPr/>
        </p:nvGrpSpPr>
        <p:grpSpPr>
          <a:xfrm>
            <a:off x="275481" y="1794117"/>
            <a:ext cx="2336702" cy="4198342"/>
            <a:chOff x="274638" y="1793875"/>
            <a:chExt cx="2337033" cy="4198937"/>
          </a:xfrm>
        </p:grpSpPr>
        <p:sp>
          <p:nvSpPr>
            <p:cNvPr id="35" name="Rectangle 34"/>
            <p:cNvSpPr/>
            <p:nvPr/>
          </p:nvSpPr>
          <p:spPr bwMode="auto">
            <a:xfrm>
              <a:off x="274638" y="1793875"/>
              <a:ext cx="2337033"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Azure App Service</a:t>
              </a:r>
            </a:p>
          </p:txBody>
        </p:sp>
        <p:sp>
          <p:nvSpPr>
            <p:cNvPr id="6" name="Freeform 5"/>
            <p:cNvSpPr>
              <a:spLocks noEditPoints="1"/>
            </p:cNvSpPr>
            <p:nvPr/>
          </p:nvSpPr>
          <p:spPr bwMode="auto">
            <a:xfrm>
              <a:off x="1077913" y="2227735"/>
              <a:ext cx="730250" cy="730250"/>
            </a:xfrm>
            <a:custGeom>
              <a:avLst/>
              <a:gdLst>
                <a:gd name="T0" fmla="*/ 0 w 1458"/>
                <a:gd name="T1" fmla="*/ 0 h 1456"/>
                <a:gd name="T2" fmla="*/ 688 w 1458"/>
                <a:gd name="T3" fmla="*/ 0 h 1456"/>
                <a:gd name="T4" fmla="*/ 688 w 1458"/>
                <a:gd name="T5" fmla="*/ 330 h 1456"/>
                <a:gd name="T6" fmla="*/ 587 w 1458"/>
                <a:gd name="T7" fmla="*/ 381 h 1456"/>
                <a:gd name="T8" fmla="*/ 587 w 1458"/>
                <a:gd name="T9" fmla="*/ 101 h 1456"/>
                <a:gd name="T10" fmla="*/ 101 w 1458"/>
                <a:gd name="T11" fmla="*/ 101 h 1456"/>
                <a:gd name="T12" fmla="*/ 101 w 1458"/>
                <a:gd name="T13" fmla="*/ 587 h 1456"/>
                <a:gd name="T14" fmla="*/ 259 w 1458"/>
                <a:gd name="T15" fmla="*/ 587 h 1456"/>
                <a:gd name="T16" fmla="*/ 199 w 1458"/>
                <a:gd name="T17" fmla="*/ 688 h 1456"/>
                <a:gd name="T18" fmla="*/ 0 w 1458"/>
                <a:gd name="T19" fmla="*/ 688 h 1456"/>
                <a:gd name="T20" fmla="*/ 0 w 1458"/>
                <a:gd name="T21" fmla="*/ 0 h 1456"/>
                <a:gd name="T22" fmla="*/ 770 w 1458"/>
                <a:gd name="T23" fmla="*/ 0 h 1456"/>
                <a:gd name="T24" fmla="*/ 1458 w 1458"/>
                <a:gd name="T25" fmla="*/ 0 h 1456"/>
                <a:gd name="T26" fmla="*/ 1458 w 1458"/>
                <a:gd name="T27" fmla="*/ 688 h 1456"/>
                <a:gd name="T28" fmla="*/ 1155 w 1458"/>
                <a:gd name="T29" fmla="*/ 688 h 1456"/>
                <a:gd name="T30" fmla="*/ 1155 w 1458"/>
                <a:gd name="T31" fmla="*/ 673 h 1456"/>
                <a:gd name="T32" fmla="*/ 1145 w 1458"/>
                <a:gd name="T33" fmla="*/ 587 h 1456"/>
                <a:gd name="T34" fmla="*/ 1357 w 1458"/>
                <a:gd name="T35" fmla="*/ 587 h 1456"/>
                <a:gd name="T36" fmla="*/ 1357 w 1458"/>
                <a:gd name="T37" fmla="*/ 101 h 1456"/>
                <a:gd name="T38" fmla="*/ 871 w 1458"/>
                <a:gd name="T39" fmla="*/ 101 h 1456"/>
                <a:gd name="T40" fmla="*/ 871 w 1458"/>
                <a:gd name="T41" fmla="*/ 322 h 1456"/>
                <a:gd name="T42" fmla="*/ 796 w 1458"/>
                <a:gd name="T43" fmla="*/ 314 h 1456"/>
                <a:gd name="T44" fmla="*/ 770 w 1458"/>
                <a:gd name="T45" fmla="*/ 314 h 1456"/>
                <a:gd name="T46" fmla="*/ 770 w 1458"/>
                <a:gd name="T47" fmla="*/ 0 h 1456"/>
                <a:gd name="T48" fmla="*/ 0 w 1458"/>
                <a:gd name="T49" fmla="*/ 768 h 1456"/>
                <a:gd name="T50" fmla="*/ 185 w 1458"/>
                <a:gd name="T51" fmla="*/ 768 h 1456"/>
                <a:gd name="T52" fmla="*/ 185 w 1458"/>
                <a:gd name="T53" fmla="*/ 774 h 1456"/>
                <a:gd name="T54" fmla="*/ 202 w 1458"/>
                <a:gd name="T55" fmla="*/ 869 h 1456"/>
                <a:gd name="T56" fmla="*/ 101 w 1458"/>
                <a:gd name="T57" fmla="*/ 869 h 1456"/>
                <a:gd name="T58" fmla="*/ 101 w 1458"/>
                <a:gd name="T59" fmla="*/ 1355 h 1456"/>
                <a:gd name="T60" fmla="*/ 587 w 1458"/>
                <a:gd name="T61" fmla="*/ 1355 h 1456"/>
                <a:gd name="T62" fmla="*/ 587 w 1458"/>
                <a:gd name="T63" fmla="*/ 1049 h 1456"/>
                <a:gd name="T64" fmla="*/ 688 w 1458"/>
                <a:gd name="T65" fmla="*/ 1049 h 1456"/>
                <a:gd name="T66" fmla="*/ 688 w 1458"/>
                <a:gd name="T67" fmla="*/ 1456 h 1456"/>
                <a:gd name="T68" fmla="*/ 0 w 1458"/>
                <a:gd name="T69" fmla="*/ 1456 h 1456"/>
                <a:gd name="T70" fmla="*/ 0 w 1458"/>
                <a:gd name="T71" fmla="*/ 768 h 1456"/>
                <a:gd name="T72" fmla="*/ 1243 w 1458"/>
                <a:gd name="T73" fmla="*/ 768 h 1456"/>
                <a:gd name="T74" fmla="*/ 1458 w 1458"/>
                <a:gd name="T75" fmla="*/ 768 h 1456"/>
                <a:gd name="T76" fmla="*/ 1458 w 1458"/>
                <a:gd name="T77" fmla="*/ 1456 h 1456"/>
                <a:gd name="T78" fmla="*/ 770 w 1458"/>
                <a:gd name="T79" fmla="*/ 1456 h 1456"/>
                <a:gd name="T80" fmla="*/ 770 w 1458"/>
                <a:gd name="T81" fmla="*/ 1049 h 1456"/>
                <a:gd name="T82" fmla="*/ 871 w 1458"/>
                <a:gd name="T83" fmla="*/ 1049 h 1456"/>
                <a:gd name="T84" fmla="*/ 871 w 1458"/>
                <a:gd name="T85" fmla="*/ 1355 h 1456"/>
                <a:gd name="T86" fmla="*/ 1357 w 1458"/>
                <a:gd name="T87" fmla="*/ 1355 h 1456"/>
                <a:gd name="T88" fmla="*/ 1357 w 1458"/>
                <a:gd name="T89" fmla="*/ 869 h 1456"/>
                <a:gd name="T90" fmla="*/ 1269 w 1458"/>
                <a:gd name="T91" fmla="*/ 869 h 1456"/>
                <a:gd name="T92" fmla="*/ 1269 w 1458"/>
                <a:gd name="T93" fmla="*/ 862 h 1456"/>
                <a:gd name="T94" fmla="*/ 1243 w 1458"/>
                <a:gd name="T95" fmla="*/ 768 h 1456"/>
                <a:gd name="T96" fmla="*/ 1192 w 1458"/>
                <a:gd name="T97" fmla="*/ 864 h 1456"/>
                <a:gd name="T98" fmla="*/ 1084 w 1458"/>
                <a:gd name="T99" fmla="*/ 972 h 1456"/>
                <a:gd name="T100" fmla="*/ 459 w 1458"/>
                <a:gd name="T101" fmla="*/ 972 h 1456"/>
                <a:gd name="T102" fmla="*/ 261 w 1458"/>
                <a:gd name="T103" fmla="*/ 774 h 1456"/>
                <a:gd name="T104" fmla="*/ 459 w 1458"/>
                <a:gd name="T105" fmla="*/ 576 h 1456"/>
                <a:gd name="T106" fmla="*/ 523 w 1458"/>
                <a:gd name="T107" fmla="*/ 586 h 1456"/>
                <a:gd name="T108" fmla="*/ 795 w 1458"/>
                <a:gd name="T109" fmla="*/ 387 h 1456"/>
                <a:gd name="T110" fmla="*/ 1081 w 1458"/>
                <a:gd name="T111" fmla="*/ 673 h 1456"/>
                <a:gd name="T112" fmla="*/ 1069 w 1458"/>
                <a:gd name="T113" fmla="*/ 757 h 1456"/>
                <a:gd name="T114" fmla="*/ 1084 w 1458"/>
                <a:gd name="T115" fmla="*/ 756 h 1456"/>
                <a:gd name="T116" fmla="*/ 1192 w 1458"/>
                <a:gd name="T117" fmla="*/ 864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58" h="1456">
                  <a:moveTo>
                    <a:pt x="0" y="0"/>
                  </a:moveTo>
                  <a:cubicBezTo>
                    <a:pt x="688" y="0"/>
                    <a:pt x="688" y="0"/>
                    <a:pt x="688" y="0"/>
                  </a:cubicBezTo>
                  <a:cubicBezTo>
                    <a:pt x="688" y="330"/>
                    <a:pt x="688" y="330"/>
                    <a:pt x="688" y="330"/>
                  </a:cubicBezTo>
                  <a:cubicBezTo>
                    <a:pt x="652" y="342"/>
                    <a:pt x="618" y="359"/>
                    <a:pt x="587" y="381"/>
                  </a:cubicBezTo>
                  <a:cubicBezTo>
                    <a:pt x="587" y="101"/>
                    <a:pt x="587" y="101"/>
                    <a:pt x="587" y="101"/>
                  </a:cubicBezTo>
                  <a:cubicBezTo>
                    <a:pt x="101" y="101"/>
                    <a:pt x="101" y="101"/>
                    <a:pt x="101" y="101"/>
                  </a:cubicBezTo>
                  <a:cubicBezTo>
                    <a:pt x="101" y="587"/>
                    <a:pt x="101" y="587"/>
                    <a:pt x="101" y="587"/>
                  </a:cubicBezTo>
                  <a:cubicBezTo>
                    <a:pt x="259" y="587"/>
                    <a:pt x="259" y="587"/>
                    <a:pt x="259" y="587"/>
                  </a:cubicBezTo>
                  <a:cubicBezTo>
                    <a:pt x="232" y="616"/>
                    <a:pt x="211" y="650"/>
                    <a:pt x="199" y="688"/>
                  </a:cubicBezTo>
                  <a:cubicBezTo>
                    <a:pt x="0" y="688"/>
                    <a:pt x="0" y="688"/>
                    <a:pt x="0" y="688"/>
                  </a:cubicBezTo>
                  <a:cubicBezTo>
                    <a:pt x="0" y="0"/>
                    <a:pt x="0" y="0"/>
                    <a:pt x="0" y="0"/>
                  </a:cubicBezTo>
                  <a:moveTo>
                    <a:pt x="770" y="0"/>
                  </a:moveTo>
                  <a:cubicBezTo>
                    <a:pt x="1458" y="0"/>
                    <a:pt x="1458" y="0"/>
                    <a:pt x="1458" y="0"/>
                  </a:cubicBezTo>
                  <a:cubicBezTo>
                    <a:pt x="1458" y="688"/>
                    <a:pt x="1458" y="688"/>
                    <a:pt x="1458" y="688"/>
                  </a:cubicBezTo>
                  <a:cubicBezTo>
                    <a:pt x="1155" y="688"/>
                    <a:pt x="1155" y="688"/>
                    <a:pt x="1155" y="688"/>
                  </a:cubicBezTo>
                  <a:cubicBezTo>
                    <a:pt x="1155" y="683"/>
                    <a:pt x="1155" y="678"/>
                    <a:pt x="1155" y="673"/>
                  </a:cubicBezTo>
                  <a:cubicBezTo>
                    <a:pt x="1155" y="643"/>
                    <a:pt x="1151" y="614"/>
                    <a:pt x="1145" y="587"/>
                  </a:cubicBezTo>
                  <a:cubicBezTo>
                    <a:pt x="1357" y="587"/>
                    <a:pt x="1357" y="587"/>
                    <a:pt x="1357" y="587"/>
                  </a:cubicBezTo>
                  <a:cubicBezTo>
                    <a:pt x="1357" y="101"/>
                    <a:pt x="1357" y="101"/>
                    <a:pt x="1357" y="101"/>
                  </a:cubicBezTo>
                  <a:cubicBezTo>
                    <a:pt x="871" y="101"/>
                    <a:pt x="871" y="101"/>
                    <a:pt x="871" y="101"/>
                  </a:cubicBezTo>
                  <a:cubicBezTo>
                    <a:pt x="871" y="322"/>
                    <a:pt x="871" y="322"/>
                    <a:pt x="871" y="322"/>
                  </a:cubicBezTo>
                  <a:cubicBezTo>
                    <a:pt x="847" y="316"/>
                    <a:pt x="822" y="314"/>
                    <a:pt x="796" y="314"/>
                  </a:cubicBezTo>
                  <a:cubicBezTo>
                    <a:pt x="787" y="314"/>
                    <a:pt x="779" y="314"/>
                    <a:pt x="770" y="314"/>
                  </a:cubicBezTo>
                  <a:cubicBezTo>
                    <a:pt x="770" y="0"/>
                    <a:pt x="770" y="0"/>
                    <a:pt x="770" y="0"/>
                  </a:cubicBezTo>
                  <a:moveTo>
                    <a:pt x="0" y="768"/>
                  </a:moveTo>
                  <a:cubicBezTo>
                    <a:pt x="185" y="768"/>
                    <a:pt x="185" y="768"/>
                    <a:pt x="185" y="768"/>
                  </a:cubicBezTo>
                  <a:cubicBezTo>
                    <a:pt x="185" y="770"/>
                    <a:pt x="185" y="772"/>
                    <a:pt x="185" y="774"/>
                  </a:cubicBezTo>
                  <a:cubicBezTo>
                    <a:pt x="185" y="807"/>
                    <a:pt x="191" y="839"/>
                    <a:pt x="202" y="869"/>
                  </a:cubicBezTo>
                  <a:cubicBezTo>
                    <a:pt x="101" y="869"/>
                    <a:pt x="101" y="869"/>
                    <a:pt x="101" y="869"/>
                  </a:cubicBezTo>
                  <a:cubicBezTo>
                    <a:pt x="101" y="1355"/>
                    <a:pt x="101" y="1355"/>
                    <a:pt x="101" y="1355"/>
                  </a:cubicBezTo>
                  <a:cubicBezTo>
                    <a:pt x="587" y="1355"/>
                    <a:pt x="587" y="1355"/>
                    <a:pt x="587" y="1355"/>
                  </a:cubicBezTo>
                  <a:cubicBezTo>
                    <a:pt x="587" y="1049"/>
                    <a:pt x="587" y="1049"/>
                    <a:pt x="587" y="1049"/>
                  </a:cubicBezTo>
                  <a:cubicBezTo>
                    <a:pt x="688" y="1049"/>
                    <a:pt x="688" y="1049"/>
                    <a:pt x="688" y="1049"/>
                  </a:cubicBezTo>
                  <a:cubicBezTo>
                    <a:pt x="688" y="1456"/>
                    <a:pt x="688" y="1456"/>
                    <a:pt x="688" y="1456"/>
                  </a:cubicBezTo>
                  <a:cubicBezTo>
                    <a:pt x="0" y="1456"/>
                    <a:pt x="0" y="1456"/>
                    <a:pt x="0" y="1456"/>
                  </a:cubicBezTo>
                  <a:cubicBezTo>
                    <a:pt x="0" y="768"/>
                    <a:pt x="0" y="768"/>
                    <a:pt x="0" y="768"/>
                  </a:cubicBezTo>
                  <a:moveTo>
                    <a:pt x="1243" y="768"/>
                  </a:moveTo>
                  <a:cubicBezTo>
                    <a:pt x="1458" y="768"/>
                    <a:pt x="1458" y="768"/>
                    <a:pt x="1458" y="768"/>
                  </a:cubicBezTo>
                  <a:cubicBezTo>
                    <a:pt x="1458" y="1456"/>
                    <a:pt x="1458" y="1456"/>
                    <a:pt x="1458" y="1456"/>
                  </a:cubicBezTo>
                  <a:cubicBezTo>
                    <a:pt x="770" y="1456"/>
                    <a:pt x="770" y="1456"/>
                    <a:pt x="770" y="1456"/>
                  </a:cubicBezTo>
                  <a:cubicBezTo>
                    <a:pt x="770" y="1049"/>
                    <a:pt x="770" y="1049"/>
                    <a:pt x="770" y="1049"/>
                  </a:cubicBezTo>
                  <a:cubicBezTo>
                    <a:pt x="871" y="1049"/>
                    <a:pt x="871" y="1049"/>
                    <a:pt x="871" y="1049"/>
                  </a:cubicBezTo>
                  <a:cubicBezTo>
                    <a:pt x="871" y="1355"/>
                    <a:pt x="871" y="1355"/>
                    <a:pt x="871" y="1355"/>
                  </a:cubicBezTo>
                  <a:cubicBezTo>
                    <a:pt x="1357" y="1355"/>
                    <a:pt x="1357" y="1355"/>
                    <a:pt x="1357" y="1355"/>
                  </a:cubicBezTo>
                  <a:cubicBezTo>
                    <a:pt x="1357" y="869"/>
                    <a:pt x="1357" y="869"/>
                    <a:pt x="1357" y="869"/>
                  </a:cubicBezTo>
                  <a:cubicBezTo>
                    <a:pt x="1269" y="869"/>
                    <a:pt x="1269" y="869"/>
                    <a:pt x="1269" y="869"/>
                  </a:cubicBezTo>
                  <a:cubicBezTo>
                    <a:pt x="1269" y="867"/>
                    <a:pt x="1269" y="865"/>
                    <a:pt x="1269" y="862"/>
                  </a:cubicBezTo>
                  <a:cubicBezTo>
                    <a:pt x="1269" y="828"/>
                    <a:pt x="1260" y="796"/>
                    <a:pt x="1243" y="768"/>
                  </a:cubicBezTo>
                  <a:moveTo>
                    <a:pt x="1192" y="864"/>
                  </a:moveTo>
                  <a:cubicBezTo>
                    <a:pt x="1192" y="923"/>
                    <a:pt x="1144" y="972"/>
                    <a:pt x="1084" y="972"/>
                  </a:cubicBezTo>
                  <a:cubicBezTo>
                    <a:pt x="1055" y="972"/>
                    <a:pt x="488" y="972"/>
                    <a:pt x="459" y="972"/>
                  </a:cubicBezTo>
                  <a:cubicBezTo>
                    <a:pt x="351" y="972"/>
                    <a:pt x="261" y="883"/>
                    <a:pt x="261" y="774"/>
                  </a:cubicBezTo>
                  <a:cubicBezTo>
                    <a:pt x="261" y="665"/>
                    <a:pt x="351" y="576"/>
                    <a:pt x="459" y="576"/>
                  </a:cubicBezTo>
                  <a:cubicBezTo>
                    <a:pt x="481" y="576"/>
                    <a:pt x="503" y="579"/>
                    <a:pt x="523" y="586"/>
                  </a:cubicBezTo>
                  <a:cubicBezTo>
                    <a:pt x="560" y="471"/>
                    <a:pt x="669" y="387"/>
                    <a:pt x="795" y="387"/>
                  </a:cubicBezTo>
                  <a:cubicBezTo>
                    <a:pt x="952" y="387"/>
                    <a:pt x="1081" y="516"/>
                    <a:pt x="1081" y="673"/>
                  </a:cubicBezTo>
                  <a:cubicBezTo>
                    <a:pt x="1081" y="702"/>
                    <a:pt x="1077" y="730"/>
                    <a:pt x="1069" y="757"/>
                  </a:cubicBezTo>
                  <a:cubicBezTo>
                    <a:pt x="1074" y="756"/>
                    <a:pt x="1079" y="756"/>
                    <a:pt x="1084" y="756"/>
                  </a:cubicBezTo>
                  <a:cubicBezTo>
                    <a:pt x="1144" y="756"/>
                    <a:pt x="1192" y="805"/>
                    <a:pt x="1192" y="864"/>
                  </a:cubicBezTo>
                </a:path>
              </a:pathLst>
            </a:custGeom>
            <a:solidFill>
              <a:srgbClr val="007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defRPr/>
              </a:pPr>
              <a:endParaRPr lang="en-US" sz="1836">
                <a:solidFill>
                  <a:srgbClr val="FFFFFF"/>
                </a:solidFill>
                <a:latin typeface="Segoe UI"/>
              </a:endParaRPr>
            </a:p>
          </p:txBody>
        </p:sp>
      </p:grpSp>
      <p:sp>
        <p:nvSpPr>
          <p:cNvPr id="33" name="Title 1"/>
          <p:cNvSpPr>
            <a:spLocks noGrp="1"/>
          </p:cNvSpPr>
          <p:nvPr>
            <p:ph type="title"/>
          </p:nvPr>
        </p:nvSpPr>
        <p:spPr>
          <a:xfrm>
            <a:off x="274298" y="206947"/>
            <a:ext cx="11887878" cy="917575"/>
          </a:xfrm>
        </p:spPr>
        <p:txBody>
          <a:bodyPr/>
          <a:lstStyle/>
          <a:p>
            <a:pPr>
              <a:spcAft>
                <a:spcPts val="1199"/>
              </a:spcAft>
            </a:pPr>
            <a:r>
              <a:rPr lang="en-US" sz="3999" dirty="0"/>
              <a:t>Azure PaaS available on-premises: Fully managed platforms for high productivity development  </a:t>
            </a:r>
            <a:endParaRPr lang="en-US" sz="2400" dirty="0">
              <a:latin typeface="+mn-lt"/>
            </a:endParaRPr>
          </a:p>
        </p:txBody>
      </p:sp>
      <p:sp>
        <p:nvSpPr>
          <p:cNvPr id="45" name="Rectangle 44"/>
          <p:cNvSpPr/>
          <p:nvPr/>
        </p:nvSpPr>
        <p:spPr bwMode="auto">
          <a:xfrm>
            <a:off x="275481" y="4297251"/>
            <a:ext cx="2336702" cy="141559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a:ea typeface="Segoe UI" pitchFamily="34" charset="0"/>
                <a:cs typeface="Segoe UI" pitchFamily="34" charset="0"/>
              </a:rPr>
              <a:t>Web, Mobile, and API apps</a:t>
            </a:r>
          </a:p>
        </p:txBody>
      </p:sp>
      <p:sp>
        <p:nvSpPr>
          <p:cNvPr id="47" name="Rectangle 46"/>
          <p:cNvSpPr/>
          <p:nvPr/>
        </p:nvSpPr>
        <p:spPr bwMode="auto">
          <a:xfrm>
            <a:off x="2665260" y="4297251"/>
            <a:ext cx="2336701" cy="141559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a:ea typeface="Segoe UI" pitchFamily="34" charset="0"/>
                <a:cs typeface="Segoe UI" pitchFamily="34" charset="0"/>
              </a:rPr>
              <a:t>Serverless Computing</a:t>
            </a:r>
          </a:p>
        </p:txBody>
      </p:sp>
      <p:sp>
        <p:nvSpPr>
          <p:cNvPr id="49" name="Rectangle 48"/>
          <p:cNvSpPr/>
          <p:nvPr/>
        </p:nvSpPr>
        <p:spPr bwMode="auto">
          <a:xfrm>
            <a:off x="5055038" y="4297251"/>
            <a:ext cx="2336701" cy="141559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a:ea typeface="Segoe UI" pitchFamily="34" charset="0"/>
                <a:cs typeface="Segoe UI" pitchFamily="34" charset="0"/>
              </a:rPr>
              <a:t>Always-on, scalable distributed applications </a:t>
            </a:r>
          </a:p>
        </p:txBody>
      </p:sp>
      <p:sp>
        <p:nvSpPr>
          <p:cNvPr id="50" name="Rectangle 49"/>
          <p:cNvSpPr/>
          <p:nvPr/>
        </p:nvSpPr>
        <p:spPr bwMode="auto">
          <a:xfrm>
            <a:off x="7444817" y="4297251"/>
            <a:ext cx="2336701" cy="141559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a:ea typeface="Segoe UI" pitchFamily="34" charset="0"/>
                <a:cs typeface="Segoe UI" pitchFamily="34" charset="0"/>
              </a:rPr>
              <a:t>Robust container management </a:t>
            </a:r>
          </a:p>
        </p:txBody>
      </p:sp>
      <p:sp>
        <p:nvSpPr>
          <p:cNvPr id="54" name="Rectangle 53"/>
          <p:cNvSpPr/>
          <p:nvPr/>
        </p:nvSpPr>
        <p:spPr bwMode="auto">
          <a:xfrm>
            <a:off x="9834594" y="4297251"/>
            <a:ext cx="2336702" cy="141559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0">
                      <a:srgbClr val="FFFFFF"/>
                    </a:gs>
                    <a:gs pos="100000">
                      <a:srgbClr val="FFFFFF"/>
                    </a:gs>
                  </a:gsLst>
                  <a:lin ang="5400000" scaled="0"/>
                </a:gradFill>
                <a:latin typeface="Segoe UI"/>
                <a:ea typeface="Segoe UI" pitchFamily="34" charset="0"/>
                <a:cs typeface="Segoe UI" pitchFamily="34" charset="0"/>
              </a:rPr>
              <a:t>Open source platform </a:t>
            </a:r>
          </a:p>
        </p:txBody>
      </p:sp>
      <p:sp>
        <p:nvSpPr>
          <p:cNvPr id="56" name="Rectangle 55"/>
          <p:cNvSpPr/>
          <p:nvPr/>
        </p:nvSpPr>
        <p:spPr bwMode="auto">
          <a:xfrm>
            <a:off x="883" y="5992459"/>
            <a:ext cx="12434711" cy="1001570"/>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p:cNvSpPr txBox="1"/>
          <p:nvPr/>
        </p:nvSpPr>
        <p:spPr>
          <a:xfrm>
            <a:off x="220633" y="6106750"/>
            <a:ext cx="12056478" cy="871699"/>
          </a:xfrm>
          <a:prstGeom prst="rect">
            <a:avLst/>
          </a:prstGeom>
          <a:noFill/>
        </p:spPr>
        <p:txBody>
          <a:bodyPr wrap="square" lIns="182854" tIns="146283" rIns="182854" bIns="146283" rtlCol="0">
            <a:spAutoFit/>
          </a:bodyPr>
          <a:lstStyle/>
          <a:p>
            <a:pPr defTabSz="932509">
              <a:lnSpc>
                <a:spcPct val="90000"/>
              </a:lnSpc>
              <a:spcAft>
                <a:spcPts val="600"/>
              </a:spcAft>
              <a:defRPr/>
            </a:pPr>
            <a:r>
              <a:rPr lang="en-US" sz="2040" dirty="0">
                <a:gradFill>
                  <a:gsLst>
                    <a:gs pos="2917">
                      <a:srgbClr val="FFFFFF"/>
                    </a:gs>
                    <a:gs pos="30000">
                      <a:srgbClr val="FFFFFF"/>
                    </a:gs>
                  </a:gsLst>
                  <a:lin ang="5400000" scaled="0"/>
                </a:gradFill>
                <a:latin typeface="Segoe UI Light"/>
              </a:rPr>
              <a:t>Azure Service Fabric and Azure Container Service will be available post-GA. Other services will be available at GA.  We will deliver additional Azure services through frequent updates to Azure Stack.  </a:t>
            </a:r>
          </a:p>
        </p:txBody>
      </p:sp>
    </p:spTree>
    <p:extLst>
      <p:ext uri="{BB962C8B-B14F-4D97-AF65-F5344CB8AC3E}">
        <p14:creationId xmlns:p14="http://schemas.microsoft.com/office/powerpoint/2010/main" val="394921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42" presetClass="path" presetSubtype="0" decel="100000" fill="hold" nodeType="withEffect">
                                  <p:stCondLst>
                                    <p:cond delay="0"/>
                                  </p:stCondLst>
                                  <p:childTnLst>
                                    <p:animMotion origin="layout" path="M 2.25428E-6 0.04607 L 2.25428E-6 2.41943E-6 " pathEditMode="relative" rAng="0" ptsTypes="AA">
                                      <p:cBhvr>
                                        <p:cTn id="9" dur="500" fill="hold"/>
                                        <p:tgtEl>
                                          <p:spTgt spid="7"/>
                                        </p:tgtEl>
                                        <p:attrNameLst>
                                          <p:attrName>ppt_x</p:attrName>
                                          <p:attrName>ppt_y</p:attrName>
                                        </p:attrNameLst>
                                      </p:cBhvr>
                                      <p:rCtr x="0" y="-2315"/>
                                    </p:animMotion>
                                  </p:childTnLst>
                                </p:cTn>
                              </p:par>
                              <p:par>
                                <p:cTn id="10" presetID="2" presetClass="entr" presetSubtype="4" decel="100000" fill="hold" grpId="0" nodeType="withEffect">
                                  <p:stCondLst>
                                    <p:cond delay="25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
                                        <p:tgtEl>
                                          <p:spTgt spid="8"/>
                                        </p:tgtEl>
                                      </p:cBhvr>
                                    </p:animEffect>
                                  </p:childTnLst>
                                </p:cTn>
                              </p:par>
                              <p:par>
                                <p:cTn id="17" presetID="42" presetClass="path" presetSubtype="0" decel="100000" fill="hold" nodeType="withEffect">
                                  <p:stCondLst>
                                    <p:cond delay="250"/>
                                  </p:stCondLst>
                                  <p:childTnLst>
                                    <p:animMotion origin="layout" path="M 2.25428E-6 0.04607 L 2.25428E-6 2.41943E-6 " pathEditMode="relative" rAng="0" ptsTypes="AA">
                                      <p:cBhvr>
                                        <p:cTn id="18" dur="500" fill="hold"/>
                                        <p:tgtEl>
                                          <p:spTgt spid="8"/>
                                        </p:tgtEl>
                                        <p:attrNameLst>
                                          <p:attrName>ppt_x</p:attrName>
                                          <p:attrName>ppt_y</p:attrName>
                                        </p:attrNameLst>
                                      </p:cBhvr>
                                      <p:rCtr x="0" y="-2315"/>
                                    </p:animMotion>
                                  </p:childTnLst>
                                </p:cTn>
                              </p:par>
                              <p:par>
                                <p:cTn id="19" presetID="2" presetClass="entr" presetSubtype="4" decel="100000" fill="hold" grpId="0" nodeType="withEffect">
                                  <p:stCondLst>
                                    <p:cond delay="5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fill="hold"/>
                                        <p:tgtEl>
                                          <p:spTgt spid="47"/>
                                        </p:tgtEl>
                                        <p:attrNameLst>
                                          <p:attrName>ppt_x</p:attrName>
                                        </p:attrNameLst>
                                      </p:cBhvr>
                                      <p:tavLst>
                                        <p:tav tm="0">
                                          <p:val>
                                            <p:strVal val="#ppt_x"/>
                                          </p:val>
                                        </p:tav>
                                        <p:tav tm="100000">
                                          <p:val>
                                            <p:strVal val="#ppt_x"/>
                                          </p:val>
                                        </p:tav>
                                      </p:tavLst>
                                    </p:anim>
                                    <p:anim calcmode="lin" valueType="num">
                                      <p:cBhvr additive="base">
                                        <p:cTn id="22" dur="500" fill="hold"/>
                                        <p:tgtEl>
                                          <p:spTgt spid="47"/>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7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par>
                                <p:cTn id="26" presetID="42" presetClass="path" presetSubtype="0" decel="100000" fill="hold" nodeType="withEffect">
                                  <p:stCondLst>
                                    <p:cond delay="500"/>
                                  </p:stCondLst>
                                  <p:childTnLst>
                                    <p:animMotion origin="layout" path="M 2.25428E-6 0.04607 L 2.25428E-6 2.41943E-6 " pathEditMode="relative" rAng="0" ptsTypes="AA">
                                      <p:cBhvr>
                                        <p:cTn id="27" dur="500" fill="hold"/>
                                        <p:tgtEl>
                                          <p:spTgt spid="9"/>
                                        </p:tgtEl>
                                        <p:attrNameLst>
                                          <p:attrName>ppt_x</p:attrName>
                                          <p:attrName>ppt_y</p:attrName>
                                        </p:attrNameLst>
                                      </p:cBhvr>
                                      <p:rCtr x="0" y="-2315"/>
                                    </p:animMotion>
                                  </p:childTnLst>
                                </p:cTn>
                              </p:par>
                              <p:par>
                                <p:cTn id="28" presetID="2" presetClass="entr" presetSubtype="4" decel="100000" fill="hold" grpId="0" nodeType="withEffect">
                                  <p:stCondLst>
                                    <p:cond delay="75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1+#ppt_h/2"/>
                                          </p:val>
                                        </p:tav>
                                        <p:tav tm="100000">
                                          <p:val>
                                            <p:strVal val="#ppt_y"/>
                                          </p:val>
                                        </p:tav>
                                      </p:tavLst>
                                    </p:anim>
                                  </p:childTnLst>
                                </p:cTn>
                              </p:par>
                              <p:par>
                                <p:cTn id="32" presetID="10" presetClass="entr" presetSubtype="0" fill="hold" nodeType="withEffect">
                                  <p:stCondLst>
                                    <p:cond delay="10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50"/>
                                        <p:tgtEl>
                                          <p:spTgt spid="10"/>
                                        </p:tgtEl>
                                      </p:cBhvr>
                                    </p:animEffect>
                                  </p:childTnLst>
                                </p:cTn>
                              </p:par>
                              <p:par>
                                <p:cTn id="35" presetID="42" presetClass="path" presetSubtype="0" decel="100000" fill="hold" nodeType="withEffect">
                                  <p:stCondLst>
                                    <p:cond delay="750"/>
                                  </p:stCondLst>
                                  <p:childTnLst>
                                    <p:animMotion origin="layout" path="M 2.25428E-6 0.04607 L 2.25428E-6 2.41943E-6 " pathEditMode="relative" rAng="0" ptsTypes="AA">
                                      <p:cBhvr>
                                        <p:cTn id="36" dur="500" fill="hold"/>
                                        <p:tgtEl>
                                          <p:spTgt spid="10"/>
                                        </p:tgtEl>
                                        <p:attrNameLst>
                                          <p:attrName>ppt_x</p:attrName>
                                          <p:attrName>ppt_y</p:attrName>
                                        </p:attrNameLst>
                                      </p:cBhvr>
                                      <p:rCtr x="0" y="-2315"/>
                                    </p:animMotion>
                                  </p:childTnLst>
                                </p:cTn>
                              </p:par>
                              <p:par>
                                <p:cTn id="37" presetID="2" presetClass="entr" presetSubtype="4" decel="100000" fill="hold" grpId="0" nodeType="withEffect">
                                  <p:stCondLst>
                                    <p:cond delay="100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125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250"/>
                                        <p:tgtEl>
                                          <p:spTgt spid="11"/>
                                        </p:tgtEl>
                                      </p:cBhvr>
                                    </p:animEffect>
                                  </p:childTnLst>
                                </p:cTn>
                              </p:par>
                              <p:par>
                                <p:cTn id="44" presetID="42" presetClass="path" presetSubtype="0" decel="100000" fill="hold" nodeType="withEffect">
                                  <p:stCondLst>
                                    <p:cond delay="1000"/>
                                  </p:stCondLst>
                                  <p:childTnLst>
                                    <p:animMotion origin="layout" path="M 2.25428E-6 0.04607 L 2.25428E-6 2.41943E-6 " pathEditMode="relative" rAng="0" ptsTypes="AA">
                                      <p:cBhvr>
                                        <p:cTn id="45" dur="500" fill="hold"/>
                                        <p:tgtEl>
                                          <p:spTgt spid="11"/>
                                        </p:tgtEl>
                                        <p:attrNameLst>
                                          <p:attrName>ppt_x</p:attrName>
                                          <p:attrName>ppt_y</p:attrName>
                                        </p:attrNameLst>
                                      </p:cBhvr>
                                      <p:rCtr x="0" y="-2315"/>
                                    </p:animMotion>
                                  </p:childTnLst>
                                </p:cTn>
                              </p:par>
                              <p:par>
                                <p:cTn id="46" presetID="2" presetClass="entr" presetSubtype="4" decel="100000" fill="hold" grpId="0" nodeType="withEffect">
                                  <p:stCondLst>
                                    <p:cond delay="125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ppt_x"/>
                                          </p:val>
                                        </p:tav>
                                        <p:tav tm="100000">
                                          <p:val>
                                            <p:strVal val="#ppt_x"/>
                                          </p:val>
                                        </p:tav>
                                      </p:tavLst>
                                    </p:anim>
                                    <p:anim calcmode="lin" valueType="num">
                                      <p:cBhvr additive="base">
                                        <p:cTn id="4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9" grpId="0" animBg="1"/>
      <p:bldP spid="50" grpId="0" animBg="1"/>
      <p:bldP spid="54" grpId="0" animBg="1"/>
      <p:bldP spid="56"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0"/>
            <a:r>
              <a:rPr lang="en-US" dirty="0"/>
              <a:t>Real-time request/response</a:t>
            </a:r>
          </a:p>
          <a:p>
            <a:pPr lvl="0"/>
            <a:r>
              <a:rPr lang="en-US" dirty="0"/>
              <a:t>Synchronous</a:t>
            </a:r>
          </a:p>
          <a:p>
            <a:pPr lvl="0"/>
            <a:r>
              <a:rPr lang="en-US" dirty="0"/>
              <a:t>Always connected</a:t>
            </a:r>
          </a:p>
          <a:p>
            <a:pPr lvl="0"/>
            <a:r>
              <a:rPr lang="en-US" dirty="0"/>
              <a:t>Transactional</a:t>
            </a:r>
          </a:p>
          <a:p>
            <a:pPr lvl="0"/>
            <a:r>
              <a:rPr lang="en-US" dirty="0"/>
              <a:t>Scale-Up</a:t>
            </a:r>
          </a:p>
          <a:p>
            <a:pPr lvl="0"/>
            <a:r>
              <a:rPr lang="en-US" dirty="0"/>
              <a:t>Failover</a:t>
            </a:r>
          </a:p>
        </p:txBody>
      </p:sp>
      <p:sp>
        <p:nvSpPr>
          <p:cNvPr id="3" name="Title 2"/>
          <p:cNvSpPr>
            <a:spLocks noGrp="1"/>
          </p:cNvSpPr>
          <p:nvPr>
            <p:ph type="title"/>
          </p:nvPr>
        </p:nvSpPr>
        <p:spPr/>
        <p:txBody>
          <a:bodyPr/>
          <a:lstStyle/>
          <a:p>
            <a:r>
              <a:rPr lang="en-US" dirty="0"/>
              <a:t>Characteristics of traditional applications</a:t>
            </a:r>
          </a:p>
        </p:txBody>
      </p:sp>
    </p:spTree>
    <p:extLst>
      <p:ext uri="{BB962C8B-B14F-4D97-AF65-F5344CB8AC3E}">
        <p14:creationId xmlns:p14="http://schemas.microsoft.com/office/powerpoint/2010/main" val="258769442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465219" y="1794117"/>
            <a:ext cx="2336702" cy="4198342"/>
            <a:chOff x="1464545" y="1793875"/>
            <a:chExt cx="2337033" cy="4198937"/>
          </a:xfrm>
        </p:grpSpPr>
        <p:sp>
          <p:nvSpPr>
            <p:cNvPr id="25" name="Rectangle 24"/>
            <p:cNvSpPr/>
            <p:nvPr/>
          </p:nvSpPr>
          <p:spPr bwMode="auto">
            <a:xfrm>
              <a:off x="1464545" y="1793875"/>
              <a:ext cx="2337033"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Virtual Machines (VM)</a:t>
              </a:r>
            </a:p>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VM Scale Sets</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21523" y="2198028"/>
              <a:ext cx="822843" cy="822843"/>
            </a:xfrm>
            <a:prstGeom prst="rect">
              <a:avLst/>
            </a:prstGeom>
          </p:spPr>
        </p:pic>
      </p:grpSp>
      <p:grpSp>
        <p:nvGrpSpPr>
          <p:cNvPr id="21" name="Group 20"/>
          <p:cNvGrpSpPr/>
          <p:nvPr/>
        </p:nvGrpSpPr>
        <p:grpSpPr>
          <a:xfrm>
            <a:off x="3854999" y="1794117"/>
            <a:ext cx="2336701" cy="4198342"/>
            <a:chOff x="3854663" y="1793875"/>
            <a:chExt cx="2337032" cy="4198937"/>
          </a:xfrm>
        </p:grpSpPr>
        <p:sp>
          <p:nvSpPr>
            <p:cNvPr id="26" name="Rectangle 25"/>
            <p:cNvSpPr/>
            <p:nvPr/>
          </p:nvSpPr>
          <p:spPr bwMode="auto">
            <a:xfrm>
              <a:off x="3854663"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Containers </a:t>
              </a:r>
            </a:p>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with Docker</a:t>
              </a:r>
            </a:p>
          </p:txBody>
        </p:sp>
        <p:pic>
          <p:nvPicPr>
            <p:cNvPr id="43" name="Picture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66044" y="2056906"/>
              <a:ext cx="914270" cy="1071908"/>
            </a:xfrm>
            <a:prstGeom prst="rect">
              <a:avLst/>
            </a:prstGeom>
          </p:spPr>
        </p:pic>
      </p:grpSp>
      <p:grpSp>
        <p:nvGrpSpPr>
          <p:cNvPr id="22" name="Group 21"/>
          <p:cNvGrpSpPr/>
          <p:nvPr/>
        </p:nvGrpSpPr>
        <p:grpSpPr>
          <a:xfrm>
            <a:off x="6244776" y="1794117"/>
            <a:ext cx="2336701" cy="4198342"/>
            <a:chOff x="6244780" y="1793875"/>
            <a:chExt cx="2337032" cy="4198937"/>
          </a:xfrm>
        </p:grpSpPr>
        <p:sp>
          <p:nvSpPr>
            <p:cNvPr id="27" name="Rectangle 26"/>
            <p:cNvSpPr/>
            <p:nvPr/>
          </p:nvSpPr>
          <p:spPr bwMode="auto">
            <a:xfrm>
              <a:off x="6244780"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Networking</a:t>
              </a:r>
            </a:p>
          </p:txBody>
        </p:sp>
        <p:sp>
          <p:nvSpPr>
            <p:cNvPr id="15" name="Freeform 5"/>
            <p:cNvSpPr>
              <a:spLocks noEditPoints="1"/>
            </p:cNvSpPr>
            <p:nvPr/>
          </p:nvSpPr>
          <p:spPr bwMode="auto">
            <a:xfrm>
              <a:off x="7109038" y="2154363"/>
              <a:ext cx="598213" cy="849077"/>
            </a:xfrm>
            <a:custGeom>
              <a:avLst/>
              <a:gdLst>
                <a:gd name="T0" fmla="*/ 64 w 88"/>
                <a:gd name="T1" fmla="*/ 30 h 126"/>
                <a:gd name="T2" fmla="*/ 64 w 88"/>
                <a:gd name="T3" fmla="*/ 11 h 126"/>
                <a:gd name="T4" fmla="*/ 64 w 88"/>
                <a:gd name="T5" fmla="*/ 50 h 126"/>
                <a:gd name="T6" fmla="*/ 69 w 88"/>
                <a:gd name="T7" fmla="*/ 56 h 126"/>
                <a:gd name="T8" fmla="*/ 88 w 88"/>
                <a:gd name="T9" fmla="*/ 30 h 126"/>
                <a:gd name="T10" fmla="*/ 69 w 88"/>
                <a:gd name="T11" fmla="*/ 5 h 126"/>
                <a:gd name="T12" fmla="*/ 69 w 88"/>
                <a:gd name="T13" fmla="*/ 56 h 126"/>
                <a:gd name="T14" fmla="*/ 30 w 88"/>
                <a:gd name="T15" fmla="*/ 44 h 126"/>
                <a:gd name="T16" fmla="*/ 30 w 88"/>
                <a:gd name="T17" fmla="*/ 17 h 126"/>
                <a:gd name="T18" fmla="*/ 16 w 88"/>
                <a:gd name="T19" fmla="*/ 30 h 126"/>
                <a:gd name="T20" fmla="*/ 19 w 88"/>
                <a:gd name="T21" fmla="*/ 56 h 126"/>
                <a:gd name="T22" fmla="*/ 19 w 88"/>
                <a:gd name="T23" fmla="*/ 5 h 126"/>
                <a:gd name="T24" fmla="*/ 0 w 88"/>
                <a:gd name="T25" fmla="*/ 30 h 126"/>
                <a:gd name="T26" fmla="*/ 19 w 88"/>
                <a:gd name="T27" fmla="*/ 56 h 126"/>
                <a:gd name="T28" fmla="*/ 32 w 88"/>
                <a:gd name="T29" fmla="*/ 30 h 126"/>
                <a:gd name="T30" fmla="*/ 56 w 88"/>
                <a:gd name="T31" fmla="*/ 30 h 126"/>
                <a:gd name="T32" fmla="*/ 84 w 88"/>
                <a:gd name="T33" fmla="*/ 113 h 126"/>
                <a:gd name="T34" fmla="*/ 69 w 88"/>
                <a:gd name="T35" fmla="*/ 98 h 126"/>
                <a:gd name="T36" fmla="*/ 48 w 88"/>
                <a:gd name="T37" fmla="*/ 126 h 126"/>
                <a:gd name="T38" fmla="*/ 40 w 88"/>
                <a:gd name="T39" fmla="*/ 109 h 126"/>
                <a:gd name="T40" fmla="*/ 12 w 88"/>
                <a:gd name="T41" fmla="*/ 120 h 126"/>
                <a:gd name="T42" fmla="*/ 36 w 88"/>
                <a:gd name="T43" fmla="*/ 39 h 126"/>
                <a:gd name="T44" fmla="*/ 56 w 88"/>
                <a:gd name="T45" fmla="*/ 68 h 126"/>
                <a:gd name="T46" fmla="*/ 48 w 88"/>
                <a:gd name="T47" fmla="*/ 72 h 126"/>
                <a:gd name="T48" fmla="*/ 32 w 88"/>
                <a:gd name="T49" fmla="*/ 68 h 126"/>
                <a:gd name="T50" fmla="*/ 40 w 88"/>
                <a:gd name="T51" fmla="*/ 49 h 126"/>
                <a:gd name="T52" fmla="*/ 40 w 88"/>
                <a:gd name="T53" fmla="*/ 81 h 126"/>
                <a:gd name="T54" fmla="*/ 23 w 88"/>
                <a:gd name="T55" fmla="*/ 92 h 126"/>
                <a:gd name="T56" fmla="*/ 66 w 88"/>
                <a:gd name="T57" fmla="*/ 91 h 126"/>
                <a:gd name="T58" fmla="*/ 48 w 88"/>
                <a:gd name="T59" fmla="*/ 81 h 126"/>
                <a:gd name="T60" fmla="*/ 66 w 88"/>
                <a:gd name="T61" fmla="*/ 91 h 126"/>
                <a:gd name="T62" fmla="*/ 44 w 88"/>
                <a:gd name="T63" fmla="*/ 34 h 126"/>
                <a:gd name="T64" fmla="*/ 44 w 88"/>
                <a:gd name="T65" fmla="*/ 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126">
                  <a:moveTo>
                    <a:pt x="58" y="44"/>
                  </a:moveTo>
                  <a:cubicBezTo>
                    <a:pt x="62" y="40"/>
                    <a:pt x="64" y="36"/>
                    <a:pt x="64" y="30"/>
                  </a:cubicBezTo>
                  <a:cubicBezTo>
                    <a:pt x="64" y="25"/>
                    <a:pt x="62" y="20"/>
                    <a:pt x="58" y="17"/>
                  </a:cubicBezTo>
                  <a:cubicBezTo>
                    <a:pt x="64" y="11"/>
                    <a:pt x="64" y="11"/>
                    <a:pt x="64" y="11"/>
                  </a:cubicBezTo>
                  <a:cubicBezTo>
                    <a:pt x="69" y="16"/>
                    <a:pt x="72" y="23"/>
                    <a:pt x="72" y="30"/>
                  </a:cubicBezTo>
                  <a:cubicBezTo>
                    <a:pt x="72" y="38"/>
                    <a:pt x="69" y="45"/>
                    <a:pt x="64" y="50"/>
                  </a:cubicBezTo>
                  <a:lnTo>
                    <a:pt x="58" y="44"/>
                  </a:lnTo>
                  <a:close/>
                  <a:moveTo>
                    <a:pt x="69" y="56"/>
                  </a:moveTo>
                  <a:cubicBezTo>
                    <a:pt x="75" y="61"/>
                    <a:pt x="75" y="61"/>
                    <a:pt x="75" y="61"/>
                  </a:cubicBezTo>
                  <a:cubicBezTo>
                    <a:pt x="83" y="53"/>
                    <a:pt x="88" y="42"/>
                    <a:pt x="88" y="30"/>
                  </a:cubicBezTo>
                  <a:cubicBezTo>
                    <a:pt x="88" y="19"/>
                    <a:pt x="83" y="8"/>
                    <a:pt x="75" y="0"/>
                  </a:cubicBezTo>
                  <a:cubicBezTo>
                    <a:pt x="69" y="5"/>
                    <a:pt x="69" y="5"/>
                    <a:pt x="69" y="5"/>
                  </a:cubicBezTo>
                  <a:cubicBezTo>
                    <a:pt x="76" y="12"/>
                    <a:pt x="80" y="21"/>
                    <a:pt x="80" y="30"/>
                  </a:cubicBezTo>
                  <a:cubicBezTo>
                    <a:pt x="80" y="40"/>
                    <a:pt x="76" y="49"/>
                    <a:pt x="69" y="56"/>
                  </a:cubicBezTo>
                  <a:close/>
                  <a:moveTo>
                    <a:pt x="24" y="50"/>
                  </a:moveTo>
                  <a:cubicBezTo>
                    <a:pt x="30" y="44"/>
                    <a:pt x="30" y="44"/>
                    <a:pt x="30" y="44"/>
                  </a:cubicBezTo>
                  <a:cubicBezTo>
                    <a:pt x="26" y="40"/>
                    <a:pt x="24" y="36"/>
                    <a:pt x="24" y="30"/>
                  </a:cubicBezTo>
                  <a:cubicBezTo>
                    <a:pt x="24" y="25"/>
                    <a:pt x="26" y="20"/>
                    <a:pt x="30" y="17"/>
                  </a:cubicBezTo>
                  <a:cubicBezTo>
                    <a:pt x="24" y="11"/>
                    <a:pt x="24" y="11"/>
                    <a:pt x="24" y="11"/>
                  </a:cubicBezTo>
                  <a:cubicBezTo>
                    <a:pt x="19" y="16"/>
                    <a:pt x="16" y="23"/>
                    <a:pt x="16" y="30"/>
                  </a:cubicBezTo>
                  <a:cubicBezTo>
                    <a:pt x="16" y="38"/>
                    <a:pt x="19" y="45"/>
                    <a:pt x="24" y="50"/>
                  </a:cubicBezTo>
                  <a:close/>
                  <a:moveTo>
                    <a:pt x="19" y="56"/>
                  </a:moveTo>
                  <a:cubicBezTo>
                    <a:pt x="12" y="49"/>
                    <a:pt x="8" y="40"/>
                    <a:pt x="8" y="30"/>
                  </a:cubicBezTo>
                  <a:cubicBezTo>
                    <a:pt x="8" y="21"/>
                    <a:pt x="12" y="12"/>
                    <a:pt x="19" y="5"/>
                  </a:cubicBezTo>
                  <a:cubicBezTo>
                    <a:pt x="13" y="0"/>
                    <a:pt x="13" y="0"/>
                    <a:pt x="13" y="0"/>
                  </a:cubicBezTo>
                  <a:cubicBezTo>
                    <a:pt x="5" y="8"/>
                    <a:pt x="0" y="19"/>
                    <a:pt x="0" y="30"/>
                  </a:cubicBezTo>
                  <a:cubicBezTo>
                    <a:pt x="0" y="42"/>
                    <a:pt x="5" y="53"/>
                    <a:pt x="13" y="61"/>
                  </a:cubicBezTo>
                  <a:lnTo>
                    <a:pt x="19" y="56"/>
                  </a:lnTo>
                  <a:close/>
                  <a:moveTo>
                    <a:pt x="36" y="39"/>
                  </a:moveTo>
                  <a:cubicBezTo>
                    <a:pt x="33" y="37"/>
                    <a:pt x="32" y="34"/>
                    <a:pt x="32" y="30"/>
                  </a:cubicBezTo>
                  <a:cubicBezTo>
                    <a:pt x="32" y="24"/>
                    <a:pt x="37" y="18"/>
                    <a:pt x="44" y="18"/>
                  </a:cubicBezTo>
                  <a:cubicBezTo>
                    <a:pt x="51" y="18"/>
                    <a:pt x="56" y="24"/>
                    <a:pt x="56" y="30"/>
                  </a:cubicBezTo>
                  <a:cubicBezTo>
                    <a:pt x="56" y="34"/>
                    <a:pt x="55" y="37"/>
                    <a:pt x="53" y="39"/>
                  </a:cubicBezTo>
                  <a:cubicBezTo>
                    <a:pt x="84" y="113"/>
                    <a:pt x="84" y="113"/>
                    <a:pt x="84" y="113"/>
                  </a:cubicBezTo>
                  <a:cubicBezTo>
                    <a:pt x="76" y="116"/>
                    <a:pt x="76" y="116"/>
                    <a:pt x="76" y="116"/>
                  </a:cubicBezTo>
                  <a:cubicBezTo>
                    <a:pt x="69" y="98"/>
                    <a:pt x="69" y="98"/>
                    <a:pt x="69" y="98"/>
                  </a:cubicBezTo>
                  <a:cubicBezTo>
                    <a:pt x="48" y="109"/>
                    <a:pt x="48" y="109"/>
                    <a:pt x="48" y="109"/>
                  </a:cubicBezTo>
                  <a:cubicBezTo>
                    <a:pt x="48" y="126"/>
                    <a:pt x="48" y="126"/>
                    <a:pt x="48" y="126"/>
                  </a:cubicBezTo>
                  <a:cubicBezTo>
                    <a:pt x="40" y="126"/>
                    <a:pt x="40" y="126"/>
                    <a:pt x="40" y="126"/>
                  </a:cubicBezTo>
                  <a:cubicBezTo>
                    <a:pt x="40" y="109"/>
                    <a:pt x="40" y="109"/>
                    <a:pt x="40" y="109"/>
                  </a:cubicBezTo>
                  <a:cubicBezTo>
                    <a:pt x="20" y="99"/>
                    <a:pt x="20" y="99"/>
                    <a:pt x="20" y="99"/>
                  </a:cubicBezTo>
                  <a:cubicBezTo>
                    <a:pt x="12" y="120"/>
                    <a:pt x="12" y="120"/>
                    <a:pt x="12" y="120"/>
                  </a:cubicBezTo>
                  <a:cubicBezTo>
                    <a:pt x="4" y="117"/>
                    <a:pt x="4" y="117"/>
                    <a:pt x="4" y="117"/>
                  </a:cubicBezTo>
                  <a:lnTo>
                    <a:pt x="36" y="39"/>
                  </a:lnTo>
                  <a:close/>
                  <a:moveTo>
                    <a:pt x="48" y="72"/>
                  </a:moveTo>
                  <a:cubicBezTo>
                    <a:pt x="56" y="68"/>
                    <a:pt x="56" y="68"/>
                    <a:pt x="56" y="68"/>
                  </a:cubicBezTo>
                  <a:cubicBezTo>
                    <a:pt x="48" y="49"/>
                    <a:pt x="48" y="49"/>
                    <a:pt x="48" y="49"/>
                  </a:cubicBezTo>
                  <a:lnTo>
                    <a:pt x="48" y="72"/>
                  </a:lnTo>
                  <a:close/>
                  <a:moveTo>
                    <a:pt x="40" y="49"/>
                  </a:moveTo>
                  <a:cubicBezTo>
                    <a:pt x="32" y="68"/>
                    <a:pt x="32" y="68"/>
                    <a:pt x="32" y="68"/>
                  </a:cubicBezTo>
                  <a:cubicBezTo>
                    <a:pt x="40" y="72"/>
                    <a:pt x="40" y="72"/>
                    <a:pt x="40" y="72"/>
                  </a:cubicBezTo>
                  <a:lnTo>
                    <a:pt x="40" y="49"/>
                  </a:lnTo>
                  <a:close/>
                  <a:moveTo>
                    <a:pt x="40" y="100"/>
                  </a:moveTo>
                  <a:cubicBezTo>
                    <a:pt x="40" y="81"/>
                    <a:pt x="40" y="81"/>
                    <a:pt x="40" y="81"/>
                  </a:cubicBezTo>
                  <a:cubicBezTo>
                    <a:pt x="29" y="76"/>
                    <a:pt x="29" y="76"/>
                    <a:pt x="29" y="76"/>
                  </a:cubicBezTo>
                  <a:cubicBezTo>
                    <a:pt x="23" y="92"/>
                    <a:pt x="23" y="92"/>
                    <a:pt x="23" y="92"/>
                  </a:cubicBezTo>
                  <a:lnTo>
                    <a:pt x="40" y="100"/>
                  </a:lnTo>
                  <a:close/>
                  <a:moveTo>
                    <a:pt x="66" y="91"/>
                  </a:moveTo>
                  <a:cubicBezTo>
                    <a:pt x="59" y="75"/>
                    <a:pt x="59" y="75"/>
                    <a:pt x="59" y="75"/>
                  </a:cubicBezTo>
                  <a:cubicBezTo>
                    <a:pt x="48" y="81"/>
                    <a:pt x="48" y="81"/>
                    <a:pt x="48" y="81"/>
                  </a:cubicBezTo>
                  <a:cubicBezTo>
                    <a:pt x="48" y="100"/>
                    <a:pt x="48" y="100"/>
                    <a:pt x="48" y="100"/>
                  </a:cubicBezTo>
                  <a:lnTo>
                    <a:pt x="66" y="91"/>
                  </a:lnTo>
                  <a:close/>
                  <a:moveTo>
                    <a:pt x="40" y="30"/>
                  </a:moveTo>
                  <a:cubicBezTo>
                    <a:pt x="40" y="33"/>
                    <a:pt x="42" y="34"/>
                    <a:pt x="44" y="34"/>
                  </a:cubicBezTo>
                  <a:cubicBezTo>
                    <a:pt x="46" y="34"/>
                    <a:pt x="48" y="33"/>
                    <a:pt x="48" y="30"/>
                  </a:cubicBezTo>
                  <a:cubicBezTo>
                    <a:pt x="48" y="28"/>
                    <a:pt x="46" y="26"/>
                    <a:pt x="44" y="26"/>
                  </a:cubicBezTo>
                  <a:cubicBezTo>
                    <a:pt x="42" y="26"/>
                    <a:pt x="40" y="28"/>
                    <a:pt x="40" y="30"/>
                  </a:cubicBezTo>
                  <a:close/>
                </a:path>
              </a:pathLst>
            </a:custGeom>
            <a:solidFill>
              <a:srgbClr val="0079D6"/>
            </a:solidFill>
            <a:ln>
              <a:noFill/>
            </a:ln>
          </p:spPr>
          <p:txBody>
            <a:bodyPr vert="horz" wrap="square" lIns="91427" tIns="45713" rIns="91427" bIns="45713" numCol="1" anchor="t" anchorCtr="0" compatLnSpc="1">
              <a:prstTxWarp prst="textNoShape">
                <a:avLst/>
              </a:prstTxWarp>
            </a:bodyPr>
            <a:lstStyle/>
            <a:p>
              <a:pPr defTabSz="932509">
                <a:defRPr/>
              </a:pPr>
              <a:endParaRPr lang="en-US" sz="1836">
                <a:solidFill>
                  <a:srgbClr val="FFFFFF"/>
                </a:solidFill>
                <a:latin typeface="Segoe UI"/>
              </a:endParaRPr>
            </a:p>
          </p:txBody>
        </p:sp>
      </p:grpSp>
      <p:grpSp>
        <p:nvGrpSpPr>
          <p:cNvPr id="23" name="Group 22"/>
          <p:cNvGrpSpPr/>
          <p:nvPr/>
        </p:nvGrpSpPr>
        <p:grpSpPr>
          <a:xfrm>
            <a:off x="8634554" y="1794117"/>
            <a:ext cx="2336701" cy="4198342"/>
            <a:chOff x="8634897" y="1793875"/>
            <a:chExt cx="2337032" cy="4198937"/>
          </a:xfrm>
        </p:grpSpPr>
        <p:sp>
          <p:nvSpPr>
            <p:cNvPr id="28" name="Rectangle 27"/>
            <p:cNvSpPr/>
            <p:nvPr/>
          </p:nvSpPr>
          <p:spPr bwMode="auto">
            <a:xfrm>
              <a:off x="8634897" y="1793875"/>
              <a:ext cx="2337032" cy="4198937"/>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554259"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r>
                <a:rPr lang="en-US" sz="2000" dirty="0">
                  <a:gradFill>
                    <a:gsLst>
                      <a:gs pos="2917">
                        <a:srgbClr val="505050"/>
                      </a:gs>
                      <a:gs pos="30000">
                        <a:srgbClr val="505050"/>
                      </a:gs>
                    </a:gsLst>
                    <a:lin ang="5400000" scaled="0"/>
                  </a:gradFill>
                  <a:latin typeface="Segoe UI"/>
                  <a:ea typeface="Segoe UI" pitchFamily="34" charset="0"/>
                  <a:cs typeface="Segoe UI" pitchFamily="34" charset="0"/>
                </a:rPr>
                <a:t>Storage</a:t>
              </a:r>
            </a:p>
          </p:txBody>
        </p:sp>
        <p:sp>
          <p:nvSpPr>
            <p:cNvPr id="19" name="Freeform 9"/>
            <p:cNvSpPr>
              <a:spLocks noEditPoints="1"/>
            </p:cNvSpPr>
            <p:nvPr/>
          </p:nvSpPr>
          <p:spPr bwMode="auto">
            <a:xfrm>
              <a:off x="9372442" y="2144674"/>
              <a:ext cx="861941" cy="861941"/>
            </a:xfrm>
            <a:custGeom>
              <a:avLst/>
              <a:gdLst>
                <a:gd name="T0" fmla="*/ 134 w 268"/>
                <a:gd name="T1" fmla="*/ 0 h 268"/>
                <a:gd name="T2" fmla="*/ 40 w 268"/>
                <a:gd name="T3" fmla="*/ 59 h 268"/>
                <a:gd name="T4" fmla="*/ 0 w 268"/>
                <a:gd name="T5" fmla="*/ 59 h 268"/>
                <a:gd name="T6" fmla="*/ 0 w 268"/>
                <a:gd name="T7" fmla="*/ 268 h 268"/>
                <a:gd name="T8" fmla="*/ 268 w 268"/>
                <a:gd name="T9" fmla="*/ 268 h 268"/>
                <a:gd name="T10" fmla="*/ 268 w 268"/>
                <a:gd name="T11" fmla="*/ 59 h 268"/>
                <a:gd name="T12" fmla="*/ 228 w 268"/>
                <a:gd name="T13" fmla="*/ 59 h 268"/>
                <a:gd name="T14" fmla="*/ 134 w 268"/>
                <a:gd name="T15" fmla="*/ 0 h 268"/>
                <a:gd name="T16" fmla="*/ 50 w 268"/>
                <a:gd name="T17" fmla="*/ 84 h 268"/>
                <a:gd name="T18" fmla="*/ 126 w 268"/>
                <a:gd name="T19" fmla="*/ 138 h 268"/>
                <a:gd name="T20" fmla="*/ 126 w 268"/>
                <a:gd name="T21" fmla="*/ 212 h 268"/>
                <a:gd name="T22" fmla="*/ 50 w 268"/>
                <a:gd name="T23" fmla="*/ 159 h 268"/>
                <a:gd name="T24" fmla="*/ 50 w 268"/>
                <a:gd name="T25" fmla="*/ 84 h 268"/>
                <a:gd name="T26" fmla="*/ 142 w 268"/>
                <a:gd name="T27" fmla="*/ 138 h 268"/>
                <a:gd name="T28" fmla="*/ 218 w 268"/>
                <a:gd name="T29" fmla="*/ 84 h 268"/>
                <a:gd name="T30" fmla="*/ 218 w 268"/>
                <a:gd name="T31" fmla="*/ 159 h 268"/>
                <a:gd name="T32" fmla="*/ 142 w 268"/>
                <a:gd name="T33" fmla="*/ 212 h 268"/>
                <a:gd name="T34" fmla="*/ 142 w 268"/>
                <a:gd name="T35" fmla="*/ 138 h 268"/>
                <a:gd name="T36" fmla="*/ 212 w 268"/>
                <a:gd name="T37" fmla="*/ 69 h 268"/>
                <a:gd name="T38" fmla="*/ 134 w 268"/>
                <a:gd name="T39" fmla="*/ 124 h 268"/>
                <a:gd name="T40" fmla="*/ 56 w 268"/>
                <a:gd name="T41" fmla="*/ 69 h 268"/>
                <a:gd name="T42" fmla="*/ 134 w 268"/>
                <a:gd name="T43" fmla="*/ 19 h 268"/>
                <a:gd name="T44" fmla="*/ 212 w 268"/>
                <a:gd name="T45" fmla="*/ 69 h 268"/>
                <a:gd name="T46" fmla="*/ 251 w 268"/>
                <a:gd name="T47" fmla="*/ 251 h 268"/>
                <a:gd name="T48" fmla="*/ 17 w 268"/>
                <a:gd name="T49" fmla="*/ 251 h 268"/>
                <a:gd name="T50" fmla="*/ 17 w 268"/>
                <a:gd name="T51" fmla="*/ 75 h 268"/>
                <a:gd name="T52" fmla="*/ 33 w 268"/>
                <a:gd name="T53" fmla="*/ 75 h 268"/>
                <a:gd name="T54" fmla="*/ 33 w 268"/>
                <a:gd name="T55" fmla="*/ 168 h 268"/>
                <a:gd name="T56" fmla="*/ 134 w 268"/>
                <a:gd name="T57" fmla="*/ 237 h 268"/>
                <a:gd name="T58" fmla="*/ 235 w 268"/>
                <a:gd name="T59" fmla="*/ 168 h 268"/>
                <a:gd name="T60" fmla="*/ 235 w 268"/>
                <a:gd name="T61" fmla="*/ 75 h 268"/>
                <a:gd name="T62" fmla="*/ 251 w 268"/>
                <a:gd name="T63" fmla="*/ 75 h 268"/>
                <a:gd name="T64" fmla="*/ 251 w 268"/>
                <a:gd name="T65" fmla="*/ 25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 h="268">
                  <a:moveTo>
                    <a:pt x="134" y="0"/>
                  </a:moveTo>
                  <a:lnTo>
                    <a:pt x="40" y="59"/>
                  </a:lnTo>
                  <a:lnTo>
                    <a:pt x="0" y="59"/>
                  </a:lnTo>
                  <a:lnTo>
                    <a:pt x="0" y="268"/>
                  </a:lnTo>
                  <a:lnTo>
                    <a:pt x="268" y="268"/>
                  </a:lnTo>
                  <a:lnTo>
                    <a:pt x="268" y="59"/>
                  </a:lnTo>
                  <a:lnTo>
                    <a:pt x="228" y="59"/>
                  </a:lnTo>
                  <a:lnTo>
                    <a:pt x="134" y="0"/>
                  </a:lnTo>
                  <a:close/>
                  <a:moveTo>
                    <a:pt x="50" y="84"/>
                  </a:moveTo>
                  <a:lnTo>
                    <a:pt x="126" y="138"/>
                  </a:lnTo>
                  <a:lnTo>
                    <a:pt x="126" y="212"/>
                  </a:lnTo>
                  <a:lnTo>
                    <a:pt x="50" y="159"/>
                  </a:lnTo>
                  <a:lnTo>
                    <a:pt x="50" y="84"/>
                  </a:lnTo>
                  <a:close/>
                  <a:moveTo>
                    <a:pt x="142" y="138"/>
                  </a:moveTo>
                  <a:lnTo>
                    <a:pt x="218" y="84"/>
                  </a:lnTo>
                  <a:lnTo>
                    <a:pt x="218" y="159"/>
                  </a:lnTo>
                  <a:lnTo>
                    <a:pt x="142" y="212"/>
                  </a:lnTo>
                  <a:lnTo>
                    <a:pt x="142" y="138"/>
                  </a:lnTo>
                  <a:close/>
                  <a:moveTo>
                    <a:pt x="212" y="69"/>
                  </a:moveTo>
                  <a:lnTo>
                    <a:pt x="134" y="124"/>
                  </a:lnTo>
                  <a:lnTo>
                    <a:pt x="56" y="69"/>
                  </a:lnTo>
                  <a:lnTo>
                    <a:pt x="134" y="19"/>
                  </a:lnTo>
                  <a:lnTo>
                    <a:pt x="212" y="69"/>
                  </a:lnTo>
                  <a:close/>
                  <a:moveTo>
                    <a:pt x="251" y="251"/>
                  </a:moveTo>
                  <a:lnTo>
                    <a:pt x="17" y="251"/>
                  </a:lnTo>
                  <a:lnTo>
                    <a:pt x="17" y="75"/>
                  </a:lnTo>
                  <a:lnTo>
                    <a:pt x="33" y="75"/>
                  </a:lnTo>
                  <a:lnTo>
                    <a:pt x="33" y="168"/>
                  </a:lnTo>
                  <a:lnTo>
                    <a:pt x="134" y="237"/>
                  </a:lnTo>
                  <a:lnTo>
                    <a:pt x="235" y="168"/>
                  </a:lnTo>
                  <a:lnTo>
                    <a:pt x="235" y="75"/>
                  </a:lnTo>
                  <a:lnTo>
                    <a:pt x="251" y="75"/>
                  </a:lnTo>
                  <a:lnTo>
                    <a:pt x="251" y="251"/>
                  </a:lnTo>
                  <a:close/>
                </a:path>
              </a:pathLst>
            </a:custGeom>
            <a:solidFill>
              <a:srgbClr val="0079D6"/>
            </a:solidFill>
            <a:ln>
              <a:noFill/>
            </a:ln>
          </p:spPr>
          <p:txBody>
            <a:bodyPr vert="horz" wrap="square" lIns="91427" tIns="45713" rIns="91427" bIns="45713" numCol="1" anchor="t" anchorCtr="0" compatLnSpc="1">
              <a:prstTxWarp prst="textNoShape">
                <a:avLst/>
              </a:prstTxWarp>
            </a:bodyPr>
            <a:lstStyle/>
            <a:p>
              <a:pPr defTabSz="932509">
                <a:defRPr/>
              </a:pPr>
              <a:endParaRPr lang="en-US" sz="1836">
                <a:solidFill>
                  <a:srgbClr val="FFFFFF"/>
                </a:solidFill>
                <a:latin typeface="Segoe UI"/>
              </a:endParaRPr>
            </a:p>
          </p:txBody>
        </p:sp>
      </p:grpSp>
      <p:sp>
        <p:nvSpPr>
          <p:cNvPr id="32" name="Rectangle 31"/>
          <p:cNvSpPr/>
          <p:nvPr/>
        </p:nvSpPr>
        <p:spPr bwMode="auto">
          <a:xfrm>
            <a:off x="1465219" y="4297251"/>
            <a:ext cx="2336702" cy="14155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2917">
                      <a:srgbClr val="FFFFFF"/>
                    </a:gs>
                    <a:gs pos="30000">
                      <a:srgbClr val="FFFFFF"/>
                    </a:gs>
                  </a:gsLst>
                  <a:lin ang="5400000" scaled="0"/>
                </a:gradFill>
                <a:latin typeface="Segoe UI"/>
                <a:ea typeface="Segoe UI" pitchFamily="34" charset="0"/>
                <a:cs typeface="Segoe UI" pitchFamily="34" charset="0"/>
              </a:rPr>
              <a:t>Rapid deployment with automated scaling</a:t>
            </a:r>
          </a:p>
        </p:txBody>
      </p:sp>
      <p:sp>
        <p:nvSpPr>
          <p:cNvPr id="34" name="Rectangle 33"/>
          <p:cNvSpPr/>
          <p:nvPr/>
        </p:nvSpPr>
        <p:spPr bwMode="auto">
          <a:xfrm>
            <a:off x="3854999" y="4297251"/>
            <a:ext cx="2336701" cy="14155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2917">
                      <a:srgbClr val="FFFFFF"/>
                    </a:gs>
                    <a:gs pos="30000">
                      <a:srgbClr val="FFFFFF"/>
                    </a:gs>
                  </a:gsLst>
                  <a:lin ang="5400000" scaled="0"/>
                </a:gradFill>
                <a:latin typeface="Segoe UI"/>
                <a:ea typeface="Segoe UI" pitchFamily="34" charset="0"/>
                <a:cs typeface="Segoe UI" pitchFamily="34" charset="0"/>
              </a:rPr>
              <a:t>Linux and Windows Server containers </a:t>
            </a:r>
          </a:p>
        </p:txBody>
      </p:sp>
      <p:sp>
        <p:nvSpPr>
          <p:cNvPr id="35" name="Rectangle 34"/>
          <p:cNvSpPr/>
          <p:nvPr/>
        </p:nvSpPr>
        <p:spPr bwMode="auto">
          <a:xfrm>
            <a:off x="6244776" y="4297251"/>
            <a:ext cx="2336701" cy="14155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2917">
                      <a:srgbClr val="FFFFFF"/>
                    </a:gs>
                    <a:gs pos="30000">
                      <a:srgbClr val="FFFFFF"/>
                    </a:gs>
                  </a:gsLst>
                  <a:lin ang="5400000" scaled="0"/>
                </a:gradFill>
                <a:latin typeface="Segoe UI"/>
                <a:ea typeface="Segoe UI" pitchFamily="34" charset="0"/>
                <a:cs typeface="Segoe UI" pitchFamily="34" charset="0"/>
              </a:rPr>
              <a:t>Virtual network, load balancer, VPN gateway</a:t>
            </a:r>
          </a:p>
        </p:txBody>
      </p:sp>
      <p:sp>
        <p:nvSpPr>
          <p:cNvPr id="36" name="Rectangle 35"/>
          <p:cNvSpPr/>
          <p:nvPr/>
        </p:nvSpPr>
        <p:spPr bwMode="auto">
          <a:xfrm>
            <a:off x="8634554" y="4297251"/>
            <a:ext cx="2336701" cy="141559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defRPr/>
            </a:pPr>
            <a:r>
              <a:rPr lang="en-US" sz="2000" dirty="0">
                <a:gradFill>
                  <a:gsLst>
                    <a:gs pos="2917">
                      <a:srgbClr val="FFFFFF"/>
                    </a:gs>
                    <a:gs pos="30000">
                      <a:srgbClr val="FFFFFF"/>
                    </a:gs>
                  </a:gsLst>
                  <a:lin ang="5400000" scaled="0"/>
                </a:gradFill>
                <a:latin typeface="Segoe UI"/>
                <a:ea typeface="Segoe UI" pitchFamily="34" charset="0"/>
                <a:cs typeface="Segoe UI" pitchFamily="34" charset="0"/>
              </a:rPr>
              <a:t>Blobs, tables, queues</a:t>
            </a:r>
          </a:p>
        </p:txBody>
      </p:sp>
      <p:sp>
        <p:nvSpPr>
          <p:cNvPr id="33" name="Title 1"/>
          <p:cNvSpPr>
            <a:spLocks noGrp="1"/>
          </p:cNvSpPr>
          <p:nvPr>
            <p:ph type="title"/>
          </p:nvPr>
        </p:nvSpPr>
        <p:spPr/>
        <p:txBody>
          <a:bodyPr/>
          <a:lstStyle/>
          <a:p>
            <a:r>
              <a:rPr lang="en-US" sz="3999" dirty="0">
                <a:gradFill>
                  <a:gsLst>
                    <a:gs pos="2917">
                      <a:schemeClr val="tx1"/>
                    </a:gs>
                    <a:gs pos="30000">
                      <a:schemeClr val="tx1"/>
                    </a:gs>
                  </a:gsLst>
                  <a:lin ang="5400000" scaled="0"/>
                </a:gradFill>
              </a:rPr>
              <a:t>Azure IaaS available on-premises: beyond traditional virtualization </a:t>
            </a:r>
            <a:br>
              <a:rPr lang="en-US" sz="3999" dirty="0">
                <a:gradFill>
                  <a:gsLst>
                    <a:gs pos="2917">
                      <a:schemeClr val="tx1"/>
                    </a:gs>
                    <a:gs pos="30000">
                      <a:schemeClr val="tx1"/>
                    </a:gs>
                  </a:gsLst>
                  <a:lin ang="5400000" scaled="0"/>
                </a:gradFill>
              </a:rPr>
            </a:br>
            <a:endParaRPr lang="en-US" sz="3999" dirty="0">
              <a:gradFill>
                <a:gsLst>
                  <a:gs pos="2917">
                    <a:schemeClr val="tx1"/>
                  </a:gs>
                  <a:gs pos="30000">
                    <a:schemeClr val="tx1"/>
                  </a:gs>
                </a:gsLst>
                <a:lin ang="5400000" scaled="0"/>
              </a:gradFill>
            </a:endParaRPr>
          </a:p>
        </p:txBody>
      </p:sp>
      <p:sp>
        <p:nvSpPr>
          <p:cNvPr id="56" name="Rectangle 55"/>
          <p:cNvSpPr/>
          <p:nvPr/>
        </p:nvSpPr>
        <p:spPr bwMode="auto">
          <a:xfrm>
            <a:off x="882" y="5992955"/>
            <a:ext cx="12434711" cy="1001570"/>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p:cNvSpPr txBox="1"/>
          <p:nvPr/>
        </p:nvSpPr>
        <p:spPr>
          <a:xfrm>
            <a:off x="389757" y="6061586"/>
            <a:ext cx="11352190" cy="1238311"/>
          </a:xfrm>
          <a:prstGeom prst="rect">
            <a:avLst/>
          </a:prstGeom>
          <a:noFill/>
        </p:spPr>
        <p:txBody>
          <a:bodyPr wrap="square" lIns="182854" tIns="146283" rIns="182854" bIns="146283" rtlCol="0">
            <a:spAutoFit/>
          </a:bodyPr>
          <a:lstStyle/>
          <a:p>
            <a:pPr defTabSz="932509">
              <a:lnSpc>
                <a:spcPct val="90000"/>
              </a:lnSpc>
              <a:spcAft>
                <a:spcPts val="600"/>
              </a:spcAft>
              <a:defRPr/>
            </a:pPr>
            <a:r>
              <a:rPr lang="en-US" sz="2040" dirty="0">
                <a:gradFill>
                  <a:gsLst>
                    <a:gs pos="2917">
                      <a:srgbClr val="FFFFFF"/>
                    </a:gs>
                    <a:gs pos="30000">
                      <a:srgbClr val="FFFFFF"/>
                    </a:gs>
                  </a:gsLst>
                  <a:lin ang="5400000" scaled="0"/>
                </a:gradFill>
                <a:latin typeface="Segoe UI Light"/>
              </a:rPr>
              <a:t>Above services will be available at GA. We will deliver additional Azure services through frequent updates to Azure Stack. </a:t>
            </a:r>
          </a:p>
          <a:p>
            <a:pPr algn="ctr" defTabSz="932509">
              <a:lnSpc>
                <a:spcPct val="90000"/>
              </a:lnSpc>
              <a:spcAft>
                <a:spcPts val="600"/>
              </a:spcAft>
              <a:defRPr/>
            </a:pPr>
            <a:endParaRPr lang="en-US" sz="2040"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1708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childTnLst>
                                </p:cTn>
                              </p:par>
                              <p:par>
                                <p:cTn id="8" presetID="42" presetClass="path" presetSubtype="0" decel="100000" fill="hold" nodeType="withEffect">
                                  <p:stCondLst>
                                    <p:cond delay="0"/>
                                  </p:stCondLst>
                                  <p:childTnLst>
                                    <p:animMotion origin="layout" path="M 2.25428E-6 0.04607 L 2.25428E-6 2.41943E-6 " pathEditMode="relative" rAng="0" ptsTypes="AA">
                                      <p:cBhvr>
                                        <p:cTn id="9" dur="500" fill="hold"/>
                                        <p:tgtEl>
                                          <p:spTgt spid="20"/>
                                        </p:tgtEl>
                                        <p:attrNameLst>
                                          <p:attrName>ppt_x</p:attrName>
                                          <p:attrName>ppt_y</p:attrName>
                                        </p:attrNameLst>
                                      </p:cBhvr>
                                      <p:rCtr x="0" y="-2315"/>
                                    </p:animMotion>
                                  </p:childTnLst>
                                </p:cTn>
                              </p:par>
                              <p:par>
                                <p:cTn id="10" presetID="2" presetClass="entr" presetSubtype="4" decel="100000" fill="hold" grpId="0" nodeType="withEffect">
                                  <p:stCondLst>
                                    <p:cond delay="25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par>
                                <p:cTn id="14" presetID="10" presetClass="entr" presetSubtype="0" fill="hold" nodeType="with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250"/>
                                        <p:tgtEl>
                                          <p:spTgt spid="21"/>
                                        </p:tgtEl>
                                      </p:cBhvr>
                                    </p:animEffect>
                                  </p:childTnLst>
                                </p:cTn>
                              </p:par>
                              <p:par>
                                <p:cTn id="17" presetID="42" presetClass="path" presetSubtype="0" decel="100000" fill="hold" nodeType="withEffect">
                                  <p:stCondLst>
                                    <p:cond delay="250"/>
                                  </p:stCondLst>
                                  <p:childTnLst>
                                    <p:animMotion origin="layout" path="M 2.25428E-6 0.04607 L 2.25428E-6 2.41943E-6 " pathEditMode="relative" rAng="0" ptsTypes="AA">
                                      <p:cBhvr>
                                        <p:cTn id="18" dur="500" fill="hold"/>
                                        <p:tgtEl>
                                          <p:spTgt spid="21"/>
                                        </p:tgtEl>
                                        <p:attrNameLst>
                                          <p:attrName>ppt_x</p:attrName>
                                          <p:attrName>ppt_y</p:attrName>
                                        </p:attrNameLst>
                                      </p:cBhvr>
                                      <p:rCtr x="0" y="-2315"/>
                                    </p:animMotion>
                                  </p:childTnLst>
                                </p:cTn>
                              </p:par>
                              <p:par>
                                <p:cTn id="19" presetID="2" presetClass="entr" presetSubtype="4" decel="100000" fill="hold" grpId="0" nodeType="withEffect">
                                  <p:stCondLst>
                                    <p:cond delay="50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10" presetClass="entr" presetSubtype="0" fill="hold" nodeType="withEffect">
                                  <p:stCondLst>
                                    <p:cond delay="75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childTnLst>
                                </p:cTn>
                              </p:par>
                              <p:par>
                                <p:cTn id="26" presetID="42" presetClass="path" presetSubtype="0" decel="100000" fill="hold" nodeType="withEffect">
                                  <p:stCondLst>
                                    <p:cond delay="500"/>
                                  </p:stCondLst>
                                  <p:childTnLst>
                                    <p:animMotion origin="layout" path="M 2.25428E-6 0.04607 L 2.25428E-6 2.41943E-6 " pathEditMode="relative" rAng="0" ptsTypes="AA">
                                      <p:cBhvr>
                                        <p:cTn id="27" dur="500" fill="hold"/>
                                        <p:tgtEl>
                                          <p:spTgt spid="22"/>
                                        </p:tgtEl>
                                        <p:attrNameLst>
                                          <p:attrName>ppt_x</p:attrName>
                                          <p:attrName>ppt_y</p:attrName>
                                        </p:attrNameLst>
                                      </p:cBhvr>
                                      <p:rCtr x="0" y="-2315"/>
                                    </p:animMotion>
                                  </p:childTnLst>
                                </p:cTn>
                              </p:par>
                              <p:par>
                                <p:cTn id="28" presetID="2" presetClass="entr" presetSubtype="4" decel="100000" fill="hold" grpId="0" nodeType="withEffect">
                                  <p:stCondLst>
                                    <p:cond delay="75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par>
                                <p:cTn id="32" presetID="10" presetClass="entr" presetSubtype="0" fill="hold" nodeType="withEffect">
                                  <p:stCondLst>
                                    <p:cond delay="10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250"/>
                                        <p:tgtEl>
                                          <p:spTgt spid="23"/>
                                        </p:tgtEl>
                                      </p:cBhvr>
                                    </p:animEffect>
                                  </p:childTnLst>
                                </p:cTn>
                              </p:par>
                              <p:par>
                                <p:cTn id="35" presetID="42" presetClass="path" presetSubtype="0" decel="100000" fill="hold" nodeType="withEffect">
                                  <p:stCondLst>
                                    <p:cond delay="750"/>
                                  </p:stCondLst>
                                  <p:childTnLst>
                                    <p:animMotion origin="layout" path="M 2.25428E-6 0.04607 L 2.25428E-6 2.41943E-6 " pathEditMode="relative" rAng="0" ptsTypes="AA">
                                      <p:cBhvr>
                                        <p:cTn id="36" dur="500" fill="hold"/>
                                        <p:tgtEl>
                                          <p:spTgt spid="23"/>
                                        </p:tgtEl>
                                        <p:attrNameLst>
                                          <p:attrName>ppt_x</p:attrName>
                                          <p:attrName>ppt_y</p:attrName>
                                        </p:attrNameLst>
                                      </p:cBhvr>
                                      <p:rCtr x="0" y="-2315"/>
                                    </p:animMotion>
                                  </p:childTnLst>
                                </p:cTn>
                              </p:par>
                              <p:par>
                                <p:cTn id="37" presetID="2" presetClass="entr" presetSubtype="4" decel="100000" fill="hold" grpId="0" nodeType="withEffect">
                                  <p:stCondLst>
                                    <p:cond delay="100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36" grpId="0" animBg="1"/>
      <p:bldP spid="56" grpId="0" animBg="1"/>
      <p:bldP spid="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D0473ED-DE94-4D26-821F-2036F50AF93C}"/>
              </a:ext>
            </a:extLst>
          </p:cNvPr>
          <p:cNvSpPr>
            <a:spLocks noGrp="1"/>
          </p:cNvSpPr>
          <p:nvPr>
            <p:ph type="title"/>
          </p:nvPr>
        </p:nvSpPr>
        <p:spPr/>
        <p:txBody>
          <a:bodyPr/>
          <a:lstStyle/>
          <a:p>
            <a:r>
              <a:rPr lang="de-DE" dirty="0"/>
              <a:t>Summary</a:t>
            </a:r>
          </a:p>
        </p:txBody>
      </p:sp>
      <p:sp>
        <p:nvSpPr>
          <p:cNvPr id="4" name="Textplatzhalter 3">
            <a:extLst>
              <a:ext uri="{FF2B5EF4-FFF2-40B4-BE49-F238E27FC236}">
                <a16:creationId xmlns:a16="http://schemas.microsoft.com/office/drawing/2014/main" id="{E0013F2E-9B5D-4C17-9F8B-8826C1F3AF05}"/>
              </a:ext>
            </a:extLst>
          </p:cNvPr>
          <p:cNvSpPr>
            <a:spLocks noGrp="1"/>
          </p:cNvSpPr>
          <p:nvPr>
            <p:ph type="body" sz="quarter" idx="10"/>
          </p:nvPr>
        </p:nvSpPr>
        <p:spPr>
          <a:xfrm>
            <a:off x="274638" y="1212850"/>
            <a:ext cx="11887200" cy="4308872"/>
          </a:xfrm>
        </p:spPr>
        <p:txBody>
          <a:bodyPr/>
          <a:lstStyle/>
          <a:p>
            <a:r>
              <a:rPr lang="de-DE" dirty="0"/>
              <a:t>Modern Cloud </a:t>
            </a:r>
            <a:r>
              <a:rPr lang="de-DE" dirty="0" err="1"/>
              <a:t>apps</a:t>
            </a:r>
            <a:r>
              <a:rPr lang="de-DE" dirty="0"/>
              <a:t>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ways</a:t>
            </a:r>
            <a:r>
              <a:rPr lang="de-DE" dirty="0"/>
              <a:t> of </a:t>
            </a:r>
            <a:r>
              <a:rPr lang="de-DE" dirty="0" err="1"/>
              <a:t>working</a:t>
            </a:r>
            <a:endParaRPr lang="de-DE" dirty="0"/>
          </a:p>
          <a:p>
            <a:r>
              <a:rPr lang="de-DE" dirty="0" err="1"/>
              <a:t>They</a:t>
            </a:r>
            <a:r>
              <a:rPr lang="de-DE" dirty="0"/>
              <a:t> also </a:t>
            </a:r>
            <a:r>
              <a:rPr lang="de-DE" dirty="0" err="1"/>
              <a:t>adapt</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way</a:t>
            </a:r>
            <a:r>
              <a:rPr lang="de-DE" dirty="0"/>
              <a:t> </a:t>
            </a:r>
            <a:r>
              <a:rPr lang="de-DE" dirty="0" err="1"/>
              <a:t>how</a:t>
            </a:r>
            <a:r>
              <a:rPr lang="de-DE" dirty="0"/>
              <a:t> </a:t>
            </a:r>
            <a:r>
              <a:rPr lang="de-DE" dirty="0" err="1"/>
              <a:t>applications</a:t>
            </a:r>
            <a:r>
              <a:rPr lang="de-DE" dirty="0"/>
              <a:t> </a:t>
            </a:r>
            <a:r>
              <a:rPr lang="de-DE" dirty="0" err="1"/>
              <a:t>are</a:t>
            </a:r>
            <a:r>
              <a:rPr lang="de-DE" dirty="0"/>
              <a:t> </a:t>
            </a:r>
            <a:r>
              <a:rPr lang="de-DE" dirty="0" err="1"/>
              <a:t>developed</a:t>
            </a:r>
            <a:r>
              <a:rPr lang="de-DE" dirty="0"/>
              <a:t> and </a:t>
            </a:r>
            <a:r>
              <a:rPr lang="de-DE" dirty="0" err="1"/>
              <a:t>deployed</a:t>
            </a:r>
            <a:endParaRPr lang="de-DE" dirty="0"/>
          </a:p>
          <a:p>
            <a:r>
              <a:rPr lang="de-DE" dirty="0"/>
              <a:t>Microsoft and </a:t>
            </a:r>
            <a:r>
              <a:rPr lang="de-DE" dirty="0" err="1"/>
              <a:t>the</a:t>
            </a:r>
            <a:r>
              <a:rPr lang="de-DE" dirty="0"/>
              <a:t> Microsoft Cloud </a:t>
            </a:r>
            <a:r>
              <a:rPr lang="de-DE" dirty="0" err="1"/>
              <a:t>give</a:t>
            </a:r>
            <a:r>
              <a:rPr lang="de-DE" dirty="0"/>
              <a:t> </a:t>
            </a:r>
            <a:r>
              <a:rPr lang="de-DE" dirty="0" err="1"/>
              <a:t>you</a:t>
            </a:r>
            <a:r>
              <a:rPr lang="de-DE" dirty="0"/>
              <a:t> all </a:t>
            </a:r>
            <a:r>
              <a:rPr lang="de-DE" dirty="0" err="1"/>
              <a:t>tools</a:t>
            </a:r>
            <a:r>
              <a:rPr lang="de-DE" dirty="0"/>
              <a:t> and </a:t>
            </a:r>
            <a:r>
              <a:rPr lang="de-DE" dirty="0" err="1"/>
              <a:t>components</a:t>
            </a:r>
            <a:r>
              <a:rPr lang="de-DE" dirty="0"/>
              <a:t> </a:t>
            </a:r>
            <a:r>
              <a:rPr lang="de-DE" dirty="0" err="1"/>
              <a:t>to</a:t>
            </a:r>
            <a:r>
              <a:rPr lang="de-DE" dirty="0"/>
              <a:t> </a:t>
            </a:r>
            <a:r>
              <a:rPr lang="de-DE" dirty="0" err="1"/>
              <a:t>build</a:t>
            </a:r>
            <a:r>
              <a:rPr lang="de-DE" dirty="0"/>
              <a:t> </a:t>
            </a:r>
            <a:r>
              <a:rPr lang="de-DE" dirty="0" err="1"/>
              <a:t>successful</a:t>
            </a:r>
            <a:r>
              <a:rPr lang="de-DE" dirty="0"/>
              <a:t> and </a:t>
            </a:r>
            <a:r>
              <a:rPr lang="de-DE" dirty="0" err="1"/>
              <a:t>effective</a:t>
            </a:r>
            <a:r>
              <a:rPr lang="de-DE" dirty="0"/>
              <a:t> </a:t>
            </a:r>
            <a:r>
              <a:rPr lang="de-DE" dirty="0" err="1"/>
              <a:t>solutions</a:t>
            </a:r>
            <a:r>
              <a:rPr lang="de-DE" dirty="0"/>
              <a:t> – </a:t>
            </a:r>
            <a:r>
              <a:rPr lang="de-DE" dirty="0" err="1"/>
              <a:t>harnessing</a:t>
            </a:r>
            <a:r>
              <a:rPr lang="de-DE" dirty="0"/>
              <a:t> </a:t>
            </a:r>
            <a:r>
              <a:rPr lang="de-DE" dirty="0" err="1"/>
              <a:t>the</a:t>
            </a:r>
            <a:r>
              <a:rPr lang="de-DE" dirty="0"/>
              <a:t> power of </a:t>
            </a:r>
            <a:r>
              <a:rPr lang="de-DE" dirty="0" err="1"/>
              <a:t>the</a:t>
            </a:r>
            <a:r>
              <a:rPr lang="de-DE" dirty="0"/>
              <a:t> </a:t>
            </a:r>
            <a:r>
              <a:rPr lang="de-DE" dirty="0" err="1"/>
              <a:t>cloud</a:t>
            </a:r>
            <a:r>
              <a:rPr lang="de-DE" dirty="0"/>
              <a:t> </a:t>
            </a:r>
            <a:r>
              <a:rPr lang="de-DE" dirty="0" err="1"/>
              <a:t>for</a:t>
            </a:r>
            <a:r>
              <a:rPr lang="de-DE" dirty="0"/>
              <a:t> </a:t>
            </a:r>
            <a:r>
              <a:rPr lang="de-DE" dirty="0" err="1"/>
              <a:t>your</a:t>
            </a:r>
            <a:r>
              <a:rPr lang="de-DE" dirty="0"/>
              <a:t> </a:t>
            </a:r>
            <a:r>
              <a:rPr lang="de-DE" dirty="0" err="1"/>
              <a:t>purposes</a:t>
            </a:r>
            <a:endParaRPr lang="de-DE" dirty="0"/>
          </a:p>
        </p:txBody>
      </p:sp>
    </p:spTree>
    <p:extLst>
      <p:ext uri="{BB962C8B-B14F-4D97-AF65-F5344CB8AC3E}">
        <p14:creationId xmlns:p14="http://schemas.microsoft.com/office/powerpoint/2010/main" val="156474173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395049"/>
          </a:xfrm>
        </p:spPr>
        <p:txBody>
          <a:bodyPr/>
          <a:lstStyle/>
          <a:p>
            <a:r>
              <a:rPr lang="en-US" dirty="0"/>
              <a:t>Connected to an Azure hosted </a:t>
            </a:r>
            <a:r>
              <a:rPr lang="en-US" dirty="0" err="1"/>
              <a:t>WebAPI</a:t>
            </a:r>
            <a:r>
              <a:rPr lang="en-US" dirty="0"/>
              <a:t> that queries a </a:t>
            </a:r>
            <a:r>
              <a:rPr lang="en-US" dirty="0" err="1"/>
              <a:t>DocumentDB</a:t>
            </a:r>
            <a:r>
              <a:rPr lang="en-US" dirty="0"/>
              <a:t> Collection and leveraging several Azure services at the same time.</a:t>
            </a:r>
          </a:p>
          <a:p>
            <a:r>
              <a:rPr lang="en-US" dirty="0"/>
              <a:t>Optimized the data call by introducing Azure </a:t>
            </a:r>
            <a:r>
              <a:rPr lang="en-US" dirty="0" err="1"/>
              <a:t>Redis</a:t>
            </a:r>
            <a:r>
              <a:rPr lang="en-US" dirty="0"/>
              <a:t> Cache, reducing queries and increasing performance.</a:t>
            </a:r>
          </a:p>
          <a:p>
            <a:r>
              <a:rPr lang="en-US" dirty="0"/>
              <a:t>Added queuing and blob storage</a:t>
            </a:r>
            <a:r>
              <a:rPr lang="en-US"/>
              <a:t>, enabling </a:t>
            </a:r>
            <a:r>
              <a:rPr lang="en-US" dirty="0"/>
              <a:t>the uploading of image files to the affordable and redundant Azure Storage. </a:t>
            </a:r>
          </a:p>
        </p:txBody>
      </p:sp>
      <p:sp>
        <p:nvSpPr>
          <p:cNvPr id="2" name="Title 1"/>
          <p:cNvSpPr>
            <a:spLocks noGrp="1"/>
          </p:cNvSpPr>
          <p:nvPr>
            <p:ph type="title"/>
          </p:nvPr>
        </p:nvSpPr>
        <p:spPr/>
        <p:txBody>
          <a:bodyPr/>
          <a:lstStyle/>
          <a:p>
            <a:r>
              <a:rPr lang="en-US" dirty="0"/>
              <a:t>HOL Summary</a:t>
            </a:r>
          </a:p>
        </p:txBody>
      </p:sp>
    </p:spTree>
    <p:extLst>
      <p:ext uri="{BB962C8B-B14F-4D97-AF65-F5344CB8AC3E}">
        <p14:creationId xmlns:p14="http://schemas.microsoft.com/office/powerpoint/2010/main" val="346786996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1212850"/>
            <a:ext cx="11887200" cy="1181862"/>
          </a:xfrm>
        </p:spPr>
        <p:txBody>
          <a:bodyPr/>
          <a:lstStyle/>
          <a:p>
            <a:pPr marL="0" indent="0">
              <a:buNone/>
            </a:pPr>
            <a:r>
              <a:rPr lang="en-US" dirty="0"/>
              <a:t>Starting point including SDKs, sample code, and guidance around application development on Azure</a:t>
            </a:r>
          </a:p>
        </p:txBody>
      </p:sp>
      <p:sp>
        <p:nvSpPr>
          <p:cNvPr id="2" name="Title 1"/>
          <p:cNvSpPr>
            <a:spLocks noGrp="1"/>
          </p:cNvSpPr>
          <p:nvPr>
            <p:ph type="title"/>
          </p:nvPr>
        </p:nvSpPr>
        <p:spPr/>
        <p:txBody>
          <a:bodyPr/>
          <a:lstStyle/>
          <a:p>
            <a:r>
              <a:rPr lang="en-US" dirty="0"/>
              <a:t>Azure Dev Centers</a:t>
            </a:r>
          </a:p>
        </p:txBody>
      </p:sp>
      <p:graphicFrame>
        <p:nvGraphicFramePr>
          <p:cNvPr id="6" name="Table 5"/>
          <p:cNvGraphicFramePr>
            <a:graphicFrameLocks noGrp="1"/>
          </p:cNvGraphicFramePr>
          <p:nvPr>
            <p:extLst>
              <p:ext uri="{D42A27DB-BD31-4B8C-83A1-F6EECF244321}">
                <p14:modId xmlns:p14="http://schemas.microsoft.com/office/powerpoint/2010/main" val="2505136245"/>
              </p:ext>
            </p:extLst>
          </p:nvPr>
        </p:nvGraphicFramePr>
        <p:xfrm>
          <a:off x="1684337" y="2508048"/>
          <a:ext cx="9067800" cy="4265814"/>
        </p:xfrm>
        <a:graphic>
          <a:graphicData uri="http://schemas.openxmlformats.org/drawingml/2006/table">
            <a:tbl>
              <a:tblPr bandRow="1">
                <a:tableStyleId>{5C22544A-7EE6-4342-B048-85BDC9FD1C3A}</a:tableStyleId>
              </a:tblPr>
              <a:tblGrid>
                <a:gridCol w="2133600">
                  <a:extLst>
                    <a:ext uri="{9D8B030D-6E8A-4147-A177-3AD203B41FA5}">
                      <a16:colId xmlns:a16="http://schemas.microsoft.com/office/drawing/2014/main" val="889617945"/>
                    </a:ext>
                  </a:extLst>
                </a:gridCol>
                <a:gridCol w="6934200">
                  <a:extLst>
                    <a:ext uri="{9D8B030D-6E8A-4147-A177-3AD203B41FA5}">
                      <a16:colId xmlns:a16="http://schemas.microsoft.com/office/drawing/2014/main" val="4043144443"/>
                    </a:ext>
                  </a:extLst>
                </a:gridCol>
              </a:tblGrid>
              <a:tr h="609402">
                <a:tc>
                  <a:txBody>
                    <a:bodyPr/>
                    <a:lstStyle/>
                    <a:p>
                      <a:pPr algn="ctr"/>
                      <a:r>
                        <a:rPr lang="en-US" dirty="0">
                          <a:solidFill>
                            <a:schemeClr val="bg1"/>
                          </a:solidFill>
                        </a:rPr>
                        <a:t>.NET</a:t>
                      </a:r>
                    </a:p>
                  </a:txBody>
                  <a:tcPr anchor="ctr">
                    <a:solidFill>
                      <a:schemeClr val="accent1"/>
                    </a:solidFill>
                  </a:tcPr>
                </a:tc>
                <a:tc>
                  <a:txBody>
                    <a:bodyPr/>
                    <a:lstStyle/>
                    <a:p>
                      <a:r>
                        <a:rPr lang="en-US" dirty="0"/>
                        <a:t>https://azure.microsoft.com/en-us/develop/net/</a:t>
                      </a:r>
                    </a:p>
                  </a:txBody>
                  <a:tcPr anchor="ctr"/>
                </a:tc>
                <a:extLst>
                  <a:ext uri="{0D108BD9-81ED-4DB2-BD59-A6C34878D82A}">
                    <a16:rowId xmlns:a16="http://schemas.microsoft.com/office/drawing/2014/main" val="662956248"/>
                  </a:ext>
                </a:extLst>
              </a:tr>
              <a:tr h="609402">
                <a:tc>
                  <a:txBody>
                    <a:bodyPr/>
                    <a:lstStyle/>
                    <a:p>
                      <a:pPr algn="ctr"/>
                      <a:r>
                        <a:rPr lang="en-US" dirty="0" err="1">
                          <a:solidFill>
                            <a:schemeClr val="bg1"/>
                          </a:solidFill>
                        </a:rPr>
                        <a:t>NodeJS</a:t>
                      </a:r>
                      <a:endParaRPr lang="en-US" dirty="0">
                        <a:solidFill>
                          <a:schemeClr val="bg1"/>
                        </a:solidFill>
                      </a:endParaRPr>
                    </a:p>
                  </a:txBody>
                  <a:tcPr anchor="ctr">
                    <a:solidFill>
                      <a:schemeClr val="accent1"/>
                    </a:solidFill>
                  </a:tcPr>
                </a:tc>
                <a:tc>
                  <a:txBody>
                    <a:bodyPr/>
                    <a:lstStyle/>
                    <a:p>
                      <a:r>
                        <a:rPr lang="en-US" dirty="0"/>
                        <a:t>https://azure.microsoft.com/en-us/develop/nodejs/</a:t>
                      </a:r>
                    </a:p>
                  </a:txBody>
                  <a:tcPr anchor="ctr"/>
                </a:tc>
                <a:extLst>
                  <a:ext uri="{0D108BD9-81ED-4DB2-BD59-A6C34878D82A}">
                    <a16:rowId xmlns:a16="http://schemas.microsoft.com/office/drawing/2014/main" val="354061086"/>
                  </a:ext>
                </a:extLst>
              </a:tr>
              <a:tr h="609402">
                <a:tc>
                  <a:txBody>
                    <a:bodyPr/>
                    <a:lstStyle/>
                    <a:p>
                      <a:pPr algn="ctr"/>
                      <a:r>
                        <a:rPr lang="en-US" dirty="0">
                          <a:solidFill>
                            <a:schemeClr val="bg1"/>
                          </a:solidFill>
                        </a:rPr>
                        <a:t>Java</a:t>
                      </a:r>
                    </a:p>
                  </a:txBody>
                  <a:tcPr anchor="ctr">
                    <a:solidFill>
                      <a:schemeClr val="accent1"/>
                    </a:solidFill>
                  </a:tcPr>
                </a:tc>
                <a:tc>
                  <a:txBody>
                    <a:bodyPr/>
                    <a:lstStyle/>
                    <a:p>
                      <a:r>
                        <a:rPr lang="en-US" dirty="0"/>
                        <a:t>https://azure.microsoft.com/en-us/develop/java/</a:t>
                      </a:r>
                    </a:p>
                  </a:txBody>
                  <a:tcPr anchor="ctr"/>
                </a:tc>
                <a:extLst>
                  <a:ext uri="{0D108BD9-81ED-4DB2-BD59-A6C34878D82A}">
                    <a16:rowId xmlns:a16="http://schemas.microsoft.com/office/drawing/2014/main" val="227677683"/>
                  </a:ext>
                </a:extLst>
              </a:tr>
              <a:tr h="609402">
                <a:tc>
                  <a:txBody>
                    <a:bodyPr/>
                    <a:lstStyle/>
                    <a:p>
                      <a:pPr algn="ctr"/>
                      <a:r>
                        <a:rPr lang="en-US" dirty="0">
                          <a:solidFill>
                            <a:schemeClr val="bg1"/>
                          </a:solidFill>
                        </a:rPr>
                        <a:t>iOS</a:t>
                      </a:r>
                    </a:p>
                  </a:txBody>
                  <a:tcPr anchor="ctr">
                    <a:solidFill>
                      <a:schemeClr val="accent1"/>
                    </a:solidFill>
                  </a:tcPr>
                </a:tc>
                <a:tc>
                  <a:txBody>
                    <a:bodyPr/>
                    <a:lstStyle/>
                    <a:p>
                      <a:r>
                        <a:rPr lang="en-US" dirty="0"/>
                        <a:t>https://azure.microsoft.com/en-us/develop/mobile/ios/</a:t>
                      </a:r>
                    </a:p>
                  </a:txBody>
                  <a:tcPr anchor="ctr"/>
                </a:tc>
                <a:extLst>
                  <a:ext uri="{0D108BD9-81ED-4DB2-BD59-A6C34878D82A}">
                    <a16:rowId xmlns:a16="http://schemas.microsoft.com/office/drawing/2014/main" val="1225380728"/>
                  </a:ext>
                </a:extLst>
              </a:tr>
              <a:tr h="609402">
                <a:tc>
                  <a:txBody>
                    <a:bodyPr/>
                    <a:lstStyle/>
                    <a:p>
                      <a:pPr algn="ctr"/>
                      <a:r>
                        <a:rPr lang="en-US" dirty="0">
                          <a:solidFill>
                            <a:schemeClr val="bg1"/>
                          </a:solidFill>
                        </a:rPr>
                        <a:t>PHP</a:t>
                      </a:r>
                    </a:p>
                  </a:txBody>
                  <a:tcPr anchor="ctr">
                    <a:solidFill>
                      <a:schemeClr val="accent1"/>
                    </a:solidFill>
                  </a:tcPr>
                </a:tc>
                <a:tc>
                  <a:txBody>
                    <a:bodyPr/>
                    <a:lstStyle/>
                    <a:p>
                      <a:r>
                        <a:rPr lang="en-US" dirty="0"/>
                        <a:t>https://azure.microsoft.com/en-us/develop/php/</a:t>
                      </a:r>
                    </a:p>
                  </a:txBody>
                  <a:tcPr anchor="ctr"/>
                </a:tc>
                <a:extLst>
                  <a:ext uri="{0D108BD9-81ED-4DB2-BD59-A6C34878D82A}">
                    <a16:rowId xmlns:a16="http://schemas.microsoft.com/office/drawing/2014/main" val="1408505562"/>
                  </a:ext>
                </a:extLst>
              </a:tr>
              <a:tr h="609402">
                <a:tc>
                  <a:txBody>
                    <a:bodyPr/>
                    <a:lstStyle/>
                    <a:p>
                      <a:pPr algn="ctr"/>
                      <a:r>
                        <a:rPr lang="en-US" dirty="0">
                          <a:solidFill>
                            <a:schemeClr val="bg1"/>
                          </a:solidFill>
                        </a:rPr>
                        <a:t>Python</a:t>
                      </a:r>
                    </a:p>
                  </a:txBody>
                  <a:tcPr anchor="ctr">
                    <a:solidFill>
                      <a:schemeClr val="accent1"/>
                    </a:solidFill>
                  </a:tcPr>
                </a:tc>
                <a:tc>
                  <a:txBody>
                    <a:bodyPr/>
                    <a:lstStyle/>
                    <a:p>
                      <a:r>
                        <a:rPr lang="en-US" dirty="0"/>
                        <a:t>https://azure.microsoft.com/en-us/develop/python/</a:t>
                      </a:r>
                    </a:p>
                  </a:txBody>
                  <a:tcPr anchor="ctr"/>
                </a:tc>
                <a:extLst>
                  <a:ext uri="{0D108BD9-81ED-4DB2-BD59-A6C34878D82A}">
                    <a16:rowId xmlns:a16="http://schemas.microsoft.com/office/drawing/2014/main" val="1914685706"/>
                  </a:ext>
                </a:extLst>
              </a:tr>
              <a:tr h="609402">
                <a:tc>
                  <a:txBody>
                    <a:bodyPr/>
                    <a:lstStyle/>
                    <a:p>
                      <a:pPr algn="ctr"/>
                      <a:r>
                        <a:rPr lang="en-US" dirty="0">
                          <a:solidFill>
                            <a:schemeClr val="bg1"/>
                          </a:solidFill>
                        </a:rPr>
                        <a:t>Ruby</a:t>
                      </a:r>
                    </a:p>
                  </a:txBody>
                  <a:tcPr anchor="ctr">
                    <a:solidFill>
                      <a:schemeClr val="accent1"/>
                    </a:solidFill>
                  </a:tcPr>
                </a:tc>
                <a:tc>
                  <a:txBody>
                    <a:bodyPr/>
                    <a:lstStyle/>
                    <a:p>
                      <a:r>
                        <a:rPr lang="en-US" dirty="0"/>
                        <a:t>https://azure.microsoft.com/en-us/develop/ruby/</a:t>
                      </a:r>
                    </a:p>
                  </a:txBody>
                  <a:tcPr anchor="ctr"/>
                </a:tc>
                <a:extLst>
                  <a:ext uri="{0D108BD9-81ED-4DB2-BD59-A6C34878D82A}">
                    <a16:rowId xmlns:a16="http://schemas.microsoft.com/office/drawing/2014/main" val="1812674989"/>
                  </a:ext>
                </a:extLst>
              </a:tr>
            </a:tbl>
          </a:graphicData>
        </a:graphic>
      </p:graphicFrame>
    </p:spTree>
    <p:extLst>
      <p:ext uri="{BB962C8B-B14F-4D97-AF65-F5344CB8AC3E}">
        <p14:creationId xmlns:p14="http://schemas.microsoft.com/office/powerpoint/2010/main" val="31525509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 Service Plan Comparison</a:t>
            </a:r>
          </a:p>
        </p:txBody>
      </p:sp>
      <p:graphicFrame>
        <p:nvGraphicFramePr>
          <p:cNvPr id="4" name="Table 3"/>
          <p:cNvGraphicFramePr>
            <a:graphicFrameLocks noGrp="1"/>
          </p:cNvGraphicFramePr>
          <p:nvPr>
            <p:extLst>
              <p:ext uri="{D42A27DB-BD31-4B8C-83A1-F6EECF244321}">
                <p14:modId xmlns:p14="http://schemas.microsoft.com/office/powerpoint/2010/main" val="191489554"/>
              </p:ext>
            </p:extLst>
          </p:nvPr>
        </p:nvGraphicFramePr>
        <p:xfrm>
          <a:off x="1328669" y="2013902"/>
          <a:ext cx="9779136" cy="2966720"/>
        </p:xfrm>
        <a:graphic>
          <a:graphicData uri="http://schemas.openxmlformats.org/drawingml/2006/table">
            <a:tbl>
              <a:tblPr firstRow="1" bandRow="1"/>
              <a:tblGrid>
                <a:gridCol w="2597750">
                  <a:extLst>
                    <a:ext uri="{9D8B030D-6E8A-4147-A177-3AD203B41FA5}">
                      <a16:colId xmlns:a16="http://schemas.microsoft.com/office/drawing/2014/main" val="3872267235"/>
                    </a:ext>
                  </a:extLst>
                </a:gridCol>
                <a:gridCol w="1070517">
                  <a:extLst>
                    <a:ext uri="{9D8B030D-6E8A-4147-A177-3AD203B41FA5}">
                      <a16:colId xmlns:a16="http://schemas.microsoft.com/office/drawing/2014/main" val="1177306289"/>
                    </a:ext>
                  </a:extLst>
                </a:gridCol>
                <a:gridCol w="1137425">
                  <a:extLst>
                    <a:ext uri="{9D8B030D-6E8A-4147-A177-3AD203B41FA5}">
                      <a16:colId xmlns:a16="http://schemas.microsoft.com/office/drawing/2014/main" val="238301891"/>
                    </a:ext>
                  </a:extLst>
                </a:gridCol>
                <a:gridCol w="1561170">
                  <a:extLst>
                    <a:ext uri="{9D8B030D-6E8A-4147-A177-3AD203B41FA5}">
                      <a16:colId xmlns:a16="http://schemas.microsoft.com/office/drawing/2014/main" val="1573368495"/>
                    </a:ext>
                  </a:extLst>
                </a:gridCol>
                <a:gridCol w="1761893">
                  <a:extLst>
                    <a:ext uri="{9D8B030D-6E8A-4147-A177-3AD203B41FA5}">
                      <a16:colId xmlns:a16="http://schemas.microsoft.com/office/drawing/2014/main" val="1663854859"/>
                    </a:ext>
                  </a:extLst>
                </a:gridCol>
                <a:gridCol w="1650381">
                  <a:extLst>
                    <a:ext uri="{9D8B030D-6E8A-4147-A177-3AD203B41FA5}">
                      <a16:colId xmlns:a16="http://schemas.microsoft.com/office/drawing/2014/main" val="59720529"/>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Free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Shared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Basic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Standard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Premium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258143066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 of Apps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Unlimited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47023153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Shared Disk Space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50 GB</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500</a:t>
                      </a:r>
                      <a:r>
                        <a:rPr lang="en-US" baseline="0" dirty="0"/>
                        <a:t> GB</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116807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Maximum Instances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50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363641101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err="1">
                          <a:latin typeface="+mn-lt"/>
                        </a:rPr>
                        <a:t>Autoscale</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No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48771324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Staging Environments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5266987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Custom Domains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800" kern="1200" dirty="0">
                          <a:solidFill>
                            <a:schemeClr val="dk1"/>
                          </a:solidFill>
                          <a:latin typeface="Calibri" panose="020F0502020204030204"/>
                          <a:ea typeface="+mn-ea"/>
                          <a:cs typeface="+mn-cs"/>
                        </a:rPr>
                        <a:t>No</a:t>
                      </a:r>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a:ea typeface="+mn-ea"/>
                          <a:cs typeface="+mn-cs"/>
                        </a:rPr>
                        <a:t>Yes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343283473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dirty="0">
                          <a:latin typeface="+mn-lt"/>
                        </a:rPr>
                        <a:t>SLA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endParaRPr lang="en-US" dirty="0">
                        <a:latin typeface="+mn-l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latin typeface="+mn-lt"/>
                        </a:rPr>
                        <a:t>99.95%</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8997113"/>
                  </a:ext>
                </a:extLst>
              </a:tr>
            </a:tbl>
          </a:graphicData>
        </a:graphic>
      </p:graphicFrame>
    </p:spTree>
    <p:extLst>
      <p:ext uri="{BB962C8B-B14F-4D97-AF65-F5344CB8AC3E}">
        <p14:creationId xmlns:p14="http://schemas.microsoft.com/office/powerpoint/2010/main" val="12406495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Asynchronous</a:t>
            </a:r>
          </a:p>
          <a:p>
            <a:r>
              <a:rPr lang="en-US" dirty="0"/>
              <a:t>Queued</a:t>
            </a:r>
          </a:p>
          <a:p>
            <a:r>
              <a:rPr lang="en-US" dirty="0"/>
              <a:t>Eventual Consistency</a:t>
            </a:r>
          </a:p>
          <a:p>
            <a:r>
              <a:rPr lang="en-US" dirty="0"/>
              <a:t>Microservices</a:t>
            </a:r>
          </a:p>
          <a:p>
            <a:r>
              <a:rPr lang="en-US" dirty="0"/>
              <a:t>Command &amp; Query Pattern</a:t>
            </a:r>
          </a:p>
          <a:p>
            <a:r>
              <a:rPr lang="en-US" dirty="0"/>
              <a:t>Polyglot Persistence</a:t>
            </a:r>
          </a:p>
        </p:txBody>
      </p:sp>
      <p:sp>
        <p:nvSpPr>
          <p:cNvPr id="3" name="Title 2"/>
          <p:cNvSpPr>
            <a:spLocks noGrp="1"/>
          </p:cNvSpPr>
          <p:nvPr>
            <p:ph type="title"/>
          </p:nvPr>
        </p:nvSpPr>
        <p:spPr/>
        <p:txBody>
          <a:bodyPr/>
          <a:lstStyle/>
          <a:p>
            <a:r>
              <a:rPr lang="en-US" dirty="0"/>
              <a:t>Characteristics of modern cloud applications</a:t>
            </a:r>
          </a:p>
        </p:txBody>
      </p:sp>
    </p:spTree>
    <p:extLst>
      <p:ext uri="{BB962C8B-B14F-4D97-AF65-F5344CB8AC3E}">
        <p14:creationId xmlns:p14="http://schemas.microsoft.com/office/powerpoint/2010/main" val="11755257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625245" y="549364"/>
            <a:ext cx="9163697" cy="4648144"/>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399" b="1" kern="0" dirty="0">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 name="Rectangle 4"/>
          <p:cNvSpPr/>
          <p:nvPr/>
        </p:nvSpPr>
        <p:spPr bwMode="auto">
          <a:xfrm>
            <a:off x="1765" y="5198176"/>
            <a:ext cx="12432948" cy="1793449"/>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91414" rIns="179234" bIns="143388" numCol="1" spcCol="0" rtlCol="0" fromWordArt="0" anchor="t" anchorCtr="0" forceAA="0" compatLnSpc="1">
            <a:prstTxWarp prst="textNoShape">
              <a:avLst/>
            </a:prstTxWarp>
            <a:noAutofit/>
          </a:bodyPr>
          <a:lstStyle/>
          <a:p>
            <a:pPr algn="ctr" defTabSz="913590" fontAlgn="base">
              <a:lnSpc>
                <a:spcPct val="90000"/>
              </a:lnSpc>
              <a:defRPr/>
            </a:pPr>
            <a:r>
              <a:rPr lang="en-US" sz="1599" kern="0" cap="all" dirty="0">
                <a:gradFill>
                  <a:gsLst>
                    <a:gs pos="0">
                      <a:srgbClr val="FFFFFF"/>
                    </a:gs>
                    <a:gs pos="100000">
                      <a:srgbClr val="FFFFFF"/>
                    </a:gs>
                  </a:gsLst>
                  <a:lin ang="5400000" scaled="0"/>
                </a:gradFill>
                <a:latin typeface="Segoe UI Light" charset="0"/>
                <a:ea typeface="Segoe UI Light" charset="0"/>
                <a:cs typeface="Segoe UI Light" charset="0"/>
              </a:rPr>
              <a:t>Infrastructure Services</a:t>
            </a:r>
          </a:p>
        </p:txBody>
      </p:sp>
      <p:sp>
        <p:nvSpPr>
          <p:cNvPr id="6" name="Rectangle 5"/>
          <p:cNvSpPr/>
          <p:nvPr/>
        </p:nvSpPr>
        <p:spPr bwMode="auto">
          <a:xfrm>
            <a:off x="4302638" y="1212312"/>
            <a:ext cx="3696279" cy="1371547"/>
          </a:xfrm>
          <a:prstGeom prst="rect">
            <a:avLst/>
          </a:prstGeom>
          <a:solidFill>
            <a:srgbClr val="00B050"/>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App Platform</a:t>
            </a:r>
          </a:p>
        </p:txBody>
      </p:sp>
      <p:grpSp>
        <p:nvGrpSpPr>
          <p:cNvPr id="7" name="Group 6"/>
          <p:cNvGrpSpPr/>
          <p:nvPr/>
        </p:nvGrpSpPr>
        <p:grpSpPr>
          <a:xfrm>
            <a:off x="4424666" y="1638413"/>
            <a:ext cx="1008256" cy="301021"/>
            <a:chOff x="5594200" y="1965800"/>
            <a:chExt cx="1008542" cy="301106"/>
          </a:xfrm>
        </p:grpSpPr>
        <p:sp>
          <p:nvSpPr>
            <p:cNvPr id="8" name="TextBox 7"/>
            <p:cNvSpPr txBox="1"/>
            <p:nvPr/>
          </p:nvSpPr>
          <p:spPr>
            <a:xfrm>
              <a:off x="594358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Web </a:t>
              </a:r>
              <a:br>
                <a:rPr lang="en-US" sz="765" kern="0" dirty="0">
                  <a:solidFill>
                    <a:prstClr val="white"/>
                  </a:solidFill>
                  <a:latin typeface="Segoe UI Light" charset="0"/>
                  <a:ea typeface="Arial Unicode MS" panose="020B0604020202020204" pitchFamily="34" charset="-128"/>
                  <a:cs typeface="Segoe UI Light" charset="0"/>
                </a:rPr>
              </a:b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9" name="Picture 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594200" y="1972961"/>
              <a:ext cx="286784" cy="286785"/>
            </a:xfrm>
            <a:prstGeom prst="rect">
              <a:avLst/>
            </a:prstGeom>
          </p:spPr>
        </p:pic>
      </p:grpSp>
      <p:grpSp>
        <p:nvGrpSpPr>
          <p:cNvPr id="10" name="Group 9"/>
          <p:cNvGrpSpPr/>
          <p:nvPr/>
        </p:nvGrpSpPr>
        <p:grpSpPr>
          <a:xfrm>
            <a:off x="4430490" y="2052967"/>
            <a:ext cx="1015746" cy="291011"/>
            <a:chOff x="5600026" y="2460365"/>
            <a:chExt cx="1016034" cy="291093"/>
          </a:xfrm>
        </p:grpSpPr>
        <p:sp>
          <p:nvSpPr>
            <p:cNvPr id="11" name="TextBox 10"/>
            <p:cNvSpPr txBox="1"/>
            <p:nvPr/>
          </p:nvSpPr>
          <p:spPr>
            <a:xfrm>
              <a:off x="5956904" y="2475093"/>
              <a:ext cx="659156" cy="26163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2" name="Picture 1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00026" y="2460365"/>
              <a:ext cx="291092" cy="291093"/>
            </a:xfrm>
            <a:prstGeom prst="rect">
              <a:avLst/>
            </a:prstGeom>
          </p:spPr>
        </p:pic>
      </p:grpSp>
      <p:grpSp>
        <p:nvGrpSpPr>
          <p:cNvPr id="13" name="Group 12"/>
          <p:cNvGrpSpPr/>
          <p:nvPr/>
        </p:nvGrpSpPr>
        <p:grpSpPr>
          <a:xfrm>
            <a:off x="6524421" y="1638413"/>
            <a:ext cx="1007631" cy="301021"/>
            <a:chOff x="7471235" y="1965800"/>
            <a:chExt cx="1007917" cy="301106"/>
          </a:xfrm>
        </p:grpSpPr>
        <p:sp>
          <p:nvSpPr>
            <p:cNvPr id="14" name="TextBox 13"/>
            <p:cNvSpPr txBox="1"/>
            <p:nvPr/>
          </p:nvSpPr>
          <p:spPr>
            <a:xfrm>
              <a:off x="7819996" y="196580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Management</a:t>
              </a:r>
            </a:p>
          </p:txBody>
        </p:sp>
        <p:pic>
          <p:nvPicPr>
            <p:cNvPr id="15" name="Picture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7471235" y="1970580"/>
              <a:ext cx="291545" cy="291546"/>
            </a:xfrm>
            <a:prstGeom prst="rect">
              <a:avLst/>
            </a:prstGeom>
          </p:spPr>
        </p:pic>
      </p:grpSp>
      <p:grpSp>
        <p:nvGrpSpPr>
          <p:cNvPr id="16" name="Group 15"/>
          <p:cNvGrpSpPr/>
          <p:nvPr/>
        </p:nvGrpSpPr>
        <p:grpSpPr>
          <a:xfrm>
            <a:off x="5576075" y="1641562"/>
            <a:ext cx="1018038" cy="294722"/>
            <a:chOff x="6522621" y="1968951"/>
            <a:chExt cx="1018326" cy="294805"/>
          </a:xfrm>
        </p:grpSpPr>
        <p:sp>
          <p:nvSpPr>
            <p:cNvPr id="17" name="TextBox 16"/>
            <p:cNvSpPr txBox="1"/>
            <p:nvPr/>
          </p:nvSpPr>
          <p:spPr>
            <a:xfrm>
              <a:off x="6881791" y="1988052"/>
              <a:ext cx="659156" cy="256602"/>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API</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18" name="Picture 17"/>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522621" y="1968951"/>
              <a:ext cx="294804" cy="294805"/>
            </a:xfrm>
            <a:prstGeom prst="rect">
              <a:avLst/>
            </a:prstGeom>
          </p:spPr>
        </p:pic>
      </p:grpSp>
      <p:sp>
        <p:nvSpPr>
          <p:cNvPr id="19" name="TextBox 18"/>
          <p:cNvSpPr txBox="1"/>
          <p:nvPr/>
        </p:nvSpPr>
        <p:spPr>
          <a:xfrm>
            <a:off x="5939645" y="2047961"/>
            <a:ext cx="658969" cy="301021"/>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Functions</a:t>
            </a:r>
          </a:p>
        </p:txBody>
      </p:sp>
      <p:grpSp>
        <p:nvGrpSpPr>
          <p:cNvPr id="20" name="Group 19"/>
          <p:cNvGrpSpPr/>
          <p:nvPr/>
        </p:nvGrpSpPr>
        <p:grpSpPr>
          <a:xfrm>
            <a:off x="6533844" y="2047961"/>
            <a:ext cx="1003275" cy="301021"/>
            <a:chOff x="7480661" y="2455358"/>
            <a:chExt cx="1003560" cy="301106"/>
          </a:xfrm>
        </p:grpSpPr>
        <p:sp>
          <p:nvSpPr>
            <p:cNvPr id="21" name="TextBox 20"/>
            <p:cNvSpPr txBox="1"/>
            <p:nvPr/>
          </p:nvSpPr>
          <p:spPr>
            <a:xfrm>
              <a:off x="7825065"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Notification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22" name="Picture 21"/>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80661" y="2461280"/>
              <a:ext cx="289263" cy="289263"/>
            </a:xfrm>
            <a:prstGeom prst="rect">
              <a:avLst/>
            </a:prstGeom>
          </p:spPr>
        </p:pic>
      </p:grpSp>
      <p:sp>
        <p:nvSpPr>
          <p:cNvPr id="23" name="Rectangle 22"/>
          <p:cNvSpPr/>
          <p:nvPr/>
        </p:nvSpPr>
        <p:spPr bwMode="auto">
          <a:xfrm>
            <a:off x="2045063" y="4109072"/>
            <a:ext cx="2478451" cy="77373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Media &amp; CDN</a:t>
            </a:r>
          </a:p>
        </p:txBody>
      </p:sp>
      <p:grpSp>
        <p:nvGrpSpPr>
          <p:cNvPr id="24" name="Group 23"/>
          <p:cNvGrpSpPr/>
          <p:nvPr/>
        </p:nvGrpSpPr>
        <p:grpSpPr>
          <a:xfrm>
            <a:off x="3256260" y="4486441"/>
            <a:ext cx="1046377" cy="331233"/>
            <a:chOff x="3763993" y="3766457"/>
            <a:chExt cx="1046674" cy="331327"/>
          </a:xfrm>
        </p:grpSpPr>
        <p:sp>
          <p:nvSpPr>
            <p:cNvPr id="25" name="TextBox 24"/>
            <p:cNvSpPr txBox="1"/>
            <p:nvPr/>
          </p:nvSpPr>
          <p:spPr>
            <a:xfrm>
              <a:off x="4151511" y="379667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Content Delivery</a:t>
              </a:r>
            </a:p>
            <a:p>
              <a:pPr defTabSz="931972" eaLnBrk="0" fontAlgn="base" hangingPunct="0">
                <a:lnSpc>
                  <a:spcPts val="816"/>
                </a:lnSpc>
                <a:spcBef>
                  <a:spcPct val="0"/>
                </a:spcBef>
                <a:spcAft>
                  <a:spcPct val="0"/>
                </a:spcAft>
                <a:defRPr/>
              </a:pPr>
              <a:r>
                <a:rPr lang="en-US" sz="770" kern="0" dirty="0">
                  <a:solidFill>
                    <a:srgbClr val="FFFFFF"/>
                  </a:solidFill>
                  <a:latin typeface="Segoe UI Light" charset="0"/>
                  <a:ea typeface="Arial Unicode MS" panose="020B0604020202020204" pitchFamily="34" charset="-128"/>
                  <a:cs typeface="Segoe UI Light" charset="0"/>
                </a:rPr>
                <a:t>Network (CDN)</a:t>
              </a:r>
            </a:p>
          </p:txBody>
        </p:sp>
        <p:pic>
          <p:nvPicPr>
            <p:cNvPr id="26" name="Picture 25" descr="Content Delivery Network (CDN).png"/>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27" name="Group 26"/>
          <p:cNvGrpSpPr/>
          <p:nvPr/>
        </p:nvGrpSpPr>
        <p:grpSpPr>
          <a:xfrm>
            <a:off x="2156625" y="4494095"/>
            <a:ext cx="1014476" cy="326352"/>
            <a:chOff x="2951369" y="3774113"/>
            <a:chExt cx="1014764" cy="326444"/>
          </a:xfrm>
        </p:grpSpPr>
        <p:sp>
          <p:nvSpPr>
            <p:cNvPr id="28" name="TextBox 27"/>
            <p:cNvSpPr txBox="1"/>
            <p:nvPr/>
          </p:nvSpPr>
          <p:spPr>
            <a:xfrm>
              <a:off x="3306977" y="37994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Media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29" name="Picture 28" descr="Media Services.png"/>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sp>
        <p:nvSpPr>
          <p:cNvPr id="30" name="Rectangle 29"/>
          <p:cNvSpPr/>
          <p:nvPr/>
        </p:nvSpPr>
        <p:spPr bwMode="auto">
          <a:xfrm>
            <a:off x="4676326" y="2733568"/>
            <a:ext cx="2794958" cy="2157207"/>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Analytics &amp; IoT</a:t>
            </a:r>
          </a:p>
        </p:txBody>
      </p:sp>
      <p:grpSp>
        <p:nvGrpSpPr>
          <p:cNvPr id="31" name="Group 30"/>
          <p:cNvGrpSpPr/>
          <p:nvPr/>
        </p:nvGrpSpPr>
        <p:grpSpPr>
          <a:xfrm>
            <a:off x="4848557" y="3241325"/>
            <a:ext cx="1011394" cy="347264"/>
            <a:chOff x="6171397" y="3452128"/>
            <a:chExt cx="1011681" cy="347362"/>
          </a:xfrm>
        </p:grpSpPr>
        <p:sp>
          <p:nvSpPr>
            <p:cNvPr id="32" name="TextBox 31"/>
            <p:cNvSpPr txBox="1"/>
            <p:nvPr/>
          </p:nvSpPr>
          <p:spPr>
            <a:xfrm>
              <a:off x="6523922" y="349838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HDInsight</a:t>
              </a:r>
            </a:p>
          </p:txBody>
        </p:sp>
        <p:pic>
          <p:nvPicPr>
            <p:cNvPr id="33" name="Picture 32"/>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71397" y="3452128"/>
              <a:ext cx="296813" cy="296813"/>
            </a:xfrm>
            <a:prstGeom prst="rect">
              <a:avLst/>
            </a:prstGeom>
          </p:spPr>
        </p:pic>
      </p:grpSp>
      <p:grpSp>
        <p:nvGrpSpPr>
          <p:cNvPr id="34" name="Group 33"/>
          <p:cNvGrpSpPr/>
          <p:nvPr/>
        </p:nvGrpSpPr>
        <p:grpSpPr>
          <a:xfrm>
            <a:off x="6082674" y="3276486"/>
            <a:ext cx="1011849" cy="319253"/>
            <a:chOff x="7271704" y="3487300"/>
            <a:chExt cx="1012136" cy="319344"/>
          </a:xfrm>
        </p:grpSpPr>
        <p:sp>
          <p:nvSpPr>
            <p:cNvPr id="35" name="TextBox 34"/>
            <p:cNvSpPr txBox="1"/>
            <p:nvPr/>
          </p:nvSpPr>
          <p:spPr>
            <a:xfrm>
              <a:off x="7624684" y="350553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Machine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Learning</a:t>
              </a:r>
            </a:p>
          </p:txBody>
        </p:sp>
        <p:pic>
          <p:nvPicPr>
            <p:cNvPr id="36" name="Picture 35"/>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271704" y="3487300"/>
              <a:ext cx="285754" cy="285754"/>
            </a:xfrm>
            <a:prstGeom prst="rect">
              <a:avLst/>
            </a:prstGeom>
          </p:spPr>
        </p:pic>
      </p:grpSp>
      <p:grpSp>
        <p:nvGrpSpPr>
          <p:cNvPr id="37" name="Group 36"/>
          <p:cNvGrpSpPr/>
          <p:nvPr/>
        </p:nvGrpSpPr>
        <p:grpSpPr>
          <a:xfrm>
            <a:off x="4781840" y="4308254"/>
            <a:ext cx="1022415" cy="345363"/>
            <a:chOff x="6104661" y="4617996"/>
            <a:chExt cx="1022705" cy="345461"/>
          </a:xfrm>
        </p:grpSpPr>
        <p:sp>
          <p:nvSpPr>
            <p:cNvPr id="38" name="TextBox 37"/>
            <p:cNvSpPr txBox="1"/>
            <p:nvPr/>
          </p:nvSpPr>
          <p:spPr>
            <a:xfrm>
              <a:off x="6468210" y="466235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Stream</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Analytics</a:t>
              </a:r>
            </a:p>
          </p:txBody>
        </p:sp>
        <p:pic>
          <p:nvPicPr>
            <p:cNvPr id="39" name="Picture 38"/>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6104661" y="4617996"/>
              <a:ext cx="310547" cy="310546"/>
            </a:xfrm>
            <a:prstGeom prst="rect">
              <a:avLst/>
            </a:prstGeom>
          </p:spPr>
        </p:pic>
      </p:grpSp>
      <p:grpSp>
        <p:nvGrpSpPr>
          <p:cNvPr id="40" name="Group 39"/>
          <p:cNvGrpSpPr/>
          <p:nvPr/>
        </p:nvGrpSpPr>
        <p:grpSpPr>
          <a:xfrm>
            <a:off x="4812658" y="3793467"/>
            <a:ext cx="1002681" cy="334477"/>
            <a:chOff x="6135489" y="4056656"/>
            <a:chExt cx="1002965" cy="334571"/>
          </a:xfrm>
        </p:grpSpPr>
        <p:sp>
          <p:nvSpPr>
            <p:cNvPr id="41" name="TextBox 40"/>
            <p:cNvSpPr txBox="1"/>
            <p:nvPr/>
          </p:nvSpPr>
          <p:spPr>
            <a:xfrm>
              <a:off x="6479298" y="409012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Factory</a:t>
              </a:r>
            </a:p>
          </p:txBody>
        </p:sp>
        <p:pic>
          <p:nvPicPr>
            <p:cNvPr id="42" name="Picture 4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135489" y="4056656"/>
              <a:ext cx="302121" cy="302121"/>
            </a:xfrm>
            <a:prstGeom prst="rect">
              <a:avLst/>
            </a:prstGeom>
          </p:spPr>
        </p:pic>
      </p:grpSp>
      <p:grpSp>
        <p:nvGrpSpPr>
          <p:cNvPr id="43" name="Group 42"/>
          <p:cNvGrpSpPr/>
          <p:nvPr/>
        </p:nvGrpSpPr>
        <p:grpSpPr>
          <a:xfrm>
            <a:off x="6080511" y="3801403"/>
            <a:ext cx="1005386" cy="327586"/>
            <a:chOff x="7269541" y="4064595"/>
            <a:chExt cx="1005670" cy="327678"/>
          </a:xfrm>
        </p:grpSpPr>
        <p:sp>
          <p:nvSpPr>
            <p:cNvPr id="44" name="TextBox 43"/>
            <p:cNvSpPr txBox="1"/>
            <p:nvPr/>
          </p:nvSpPr>
          <p:spPr>
            <a:xfrm>
              <a:off x="7616055" y="409116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Event</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Hubs</a:t>
              </a:r>
            </a:p>
          </p:txBody>
        </p:sp>
        <p:pic>
          <p:nvPicPr>
            <p:cNvPr id="45" name="Picture 44"/>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269541" y="4064595"/>
              <a:ext cx="296417" cy="296417"/>
            </a:xfrm>
            <a:prstGeom prst="rect">
              <a:avLst/>
            </a:prstGeom>
          </p:spPr>
        </p:pic>
      </p:grpSp>
      <p:grpSp>
        <p:nvGrpSpPr>
          <p:cNvPr id="46" name="Group 45"/>
          <p:cNvGrpSpPr/>
          <p:nvPr/>
        </p:nvGrpSpPr>
        <p:grpSpPr>
          <a:xfrm>
            <a:off x="6075323" y="4308253"/>
            <a:ext cx="1032350" cy="339865"/>
            <a:chOff x="7264351" y="4617996"/>
            <a:chExt cx="1032644" cy="339962"/>
          </a:xfrm>
        </p:grpSpPr>
        <p:sp>
          <p:nvSpPr>
            <p:cNvPr id="47" name="TextBox 46"/>
            <p:cNvSpPr txBox="1"/>
            <p:nvPr/>
          </p:nvSpPr>
          <p:spPr>
            <a:xfrm>
              <a:off x="7637839" y="4676797"/>
              <a:ext cx="659156" cy="2584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Mobile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Engagement</a:t>
              </a:r>
            </a:p>
          </p:txBody>
        </p:sp>
        <p:pic>
          <p:nvPicPr>
            <p:cNvPr id="48" name="Picture 47"/>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264351" y="4617996"/>
              <a:ext cx="339962" cy="339962"/>
            </a:xfrm>
            <a:prstGeom prst="rect">
              <a:avLst/>
            </a:prstGeom>
          </p:spPr>
        </p:pic>
      </p:grpSp>
      <p:sp>
        <p:nvSpPr>
          <p:cNvPr id="49" name="Rectangle 48"/>
          <p:cNvSpPr/>
          <p:nvPr/>
        </p:nvSpPr>
        <p:spPr bwMode="auto">
          <a:xfrm>
            <a:off x="2042768" y="2733566"/>
            <a:ext cx="2480747" cy="1249582"/>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Integration</a:t>
            </a:r>
          </a:p>
        </p:txBody>
      </p:sp>
      <p:grpSp>
        <p:nvGrpSpPr>
          <p:cNvPr id="50" name="Group 49"/>
          <p:cNvGrpSpPr/>
          <p:nvPr/>
        </p:nvGrpSpPr>
        <p:grpSpPr>
          <a:xfrm>
            <a:off x="2187172" y="3547490"/>
            <a:ext cx="1008021" cy="316631"/>
            <a:chOff x="3571364" y="3313178"/>
            <a:chExt cx="1008307" cy="316721"/>
          </a:xfrm>
        </p:grpSpPr>
        <p:sp>
          <p:nvSpPr>
            <p:cNvPr id="51" name="TextBox 50"/>
            <p:cNvSpPr txBox="1"/>
            <p:nvPr/>
          </p:nvSpPr>
          <p:spPr>
            <a:xfrm>
              <a:off x="3920515"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Hybrid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Connections</a:t>
              </a:r>
            </a:p>
          </p:txBody>
        </p:sp>
        <p:pic>
          <p:nvPicPr>
            <p:cNvPr id="52" name="Picture 51" descr="Hybrid Connections (BizTalk).png"/>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53" name="Group 52"/>
          <p:cNvGrpSpPr/>
          <p:nvPr/>
        </p:nvGrpSpPr>
        <p:grpSpPr>
          <a:xfrm>
            <a:off x="3467992" y="3549169"/>
            <a:ext cx="998143" cy="323674"/>
            <a:chOff x="4613872" y="3306133"/>
            <a:chExt cx="998427" cy="323766"/>
          </a:xfrm>
        </p:grpSpPr>
        <p:sp>
          <p:nvSpPr>
            <p:cNvPr id="54" name="TextBox 53"/>
            <p:cNvSpPr txBox="1"/>
            <p:nvPr/>
          </p:nvSpPr>
          <p:spPr>
            <a:xfrm>
              <a:off x="4953143" y="33287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Bus</a:t>
              </a:r>
            </a:p>
          </p:txBody>
        </p:sp>
        <p:pic>
          <p:nvPicPr>
            <p:cNvPr id="55" name="Picture 54" descr="Service Bus.png"/>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56" name="Group 55"/>
          <p:cNvGrpSpPr/>
          <p:nvPr/>
        </p:nvGrpSpPr>
        <p:grpSpPr>
          <a:xfrm>
            <a:off x="2180783" y="3115231"/>
            <a:ext cx="1004461" cy="319432"/>
            <a:chOff x="3564974" y="2774918"/>
            <a:chExt cx="1004745" cy="319522"/>
          </a:xfrm>
        </p:grpSpPr>
        <p:sp>
          <p:nvSpPr>
            <p:cNvPr id="57" name="TextBox 56"/>
            <p:cNvSpPr txBox="1"/>
            <p:nvPr/>
          </p:nvSpPr>
          <p:spPr>
            <a:xfrm>
              <a:off x="3910563" y="2793335"/>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Storage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Queues</a:t>
              </a:r>
            </a:p>
          </p:txBody>
        </p:sp>
        <p:pic>
          <p:nvPicPr>
            <p:cNvPr id="58" name="Picture 57" descr="Storage queue.png"/>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sp>
        <p:nvSpPr>
          <p:cNvPr id="59" name="Rectangle 58"/>
          <p:cNvSpPr/>
          <p:nvPr/>
        </p:nvSpPr>
        <p:spPr bwMode="auto">
          <a:xfrm>
            <a:off x="10941296" y="547433"/>
            <a:ext cx="1371400" cy="448237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299" b="1" kern="0" dirty="0">
              <a:solidFill>
                <a:srgbClr val="FFFFFF"/>
              </a:solidFill>
              <a:latin typeface="Segoe UI Light" charset="0"/>
              <a:ea typeface="Segoe UI Light" charset="0"/>
              <a:cs typeface="Segoe UI Light" charset="0"/>
            </a:endParaRPr>
          </a:p>
        </p:txBody>
      </p:sp>
      <p:grpSp>
        <p:nvGrpSpPr>
          <p:cNvPr id="60" name="Group 59"/>
          <p:cNvGrpSpPr/>
          <p:nvPr/>
        </p:nvGrpSpPr>
        <p:grpSpPr>
          <a:xfrm>
            <a:off x="11171625" y="2405459"/>
            <a:ext cx="1010965" cy="332135"/>
            <a:chOff x="11198479" y="2855036"/>
            <a:chExt cx="1011251" cy="332229"/>
          </a:xfrm>
        </p:grpSpPr>
        <p:sp>
          <p:nvSpPr>
            <p:cNvPr id="61" name="TextBox 60"/>
            <p:cNvSpPr txBox="1"/>
            <p:nvPr/>
          </p:nvSpPr>
          <p:spPr>
            <a:xfrm>
              <a:off x="11550574" y="2886159"/>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Backup</a:t>
              </a:r>
            </a:p>
          </p:txBody>
        </p:sp>
        <p:pic>
          <p:nvPicPr>
            <p:cNvPr id="62" name="Picture 61" descr="Backup Service.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sp>
        <p:nvSpPr>
          <p:cNvPr id="63" name="TextBox 62"/>
          <p:cNvSpPr txBox="1"/>
          <p:nvPr/>
        </p:nvSpPr>
        <p:spPr>
          <a:xfrm>
            <a:off x="11500913" y="4536175"/>
            <a:ext cx="658968" cy="301021"/>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StorSimple</a:t>
            </a:r>
          </a:p>
          <a:p>
            <a:pPr defTabSz="931972" eaLnBrk="0" fontAlgn="base" hangingPunct="0">
              <a:lnSpc>
                <a:spcPts val="816"/>
              </a:lnSpc>
              <a:spcBef>
                <a:spcPct val="0"/>
              </a:spcBef>
              <a:spcAft>
                <a:spcPct val="0"/>
              </a:spcAft>
              <a:defRPr/>
            </a:pPr>
            <a:endParaRPr lang="en-US" sz="765" kern="0" dirty="0">
              <a:solidFill>
                <a:prstClr val="white"/>
              </a:solidFill>
              <a:latin typeface="Segoe UI Light" charset="0"/>
              <a:ea typeface="Arial Unicode MS" panose="020B0604020202020204" pitchFamily="34" charset="-128"/>
              <a:cs typeface="Segoe UI Light" charset="0"/>
            </a:endParaRPr>
          </a:p>
        </p:txBody>
      </p:sp>
      <p:pic>
        <p:nvPicPr>
          <p:cNvPr id="64" name="Picture 63" descr="StorSimple.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1154422" y="4506259"/>
            <a:ext cx="286747" cy="286747"/>
          </a:xfrm>
          <a:prstGeom prst="rect">
            <a:avLst/>
          </a:prstGeom>
        </p:spPr>
      </p:pic>
      <p:grpSp>
        <p:nvGrpSpPr>
          <p:cNvPr id="65" name="Group 64"/>
          <p:cNvGrpSpPr/>
          <p:nvPr/>
        </p:nvGrpSpPr>
        <p:grpSpPr>
          <a:xfrm>
            <a:off x="11148949" y="3953191"/>
            <a:ext cx="1002995" cy="345465"/>
            <a:chOff x="11175796" y="3730886"/>
            <a:chExt cx="1003279" cy="345563"/>
          </a:xfrm>
        </p:grpSpPr>
        <p:sp>
          <p:nvSpPr>
            <p:cNvPr id="66" name="TextBox 65"/>
            <p:cNvSpPr txBox="1"/>
            <p:nvPr/>
          </p:nvSpPr>
          <p:spPr>
            <a:xfrm>
              <a:off x="11519919" y="377534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Site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Recovery</a:t>
              </a:r>
            </a:p>
          </p:txBody>
        </p:sp>
        <p:pic>
          <p:nvPicPr>
            <p:cNvPr id="67" name="Picture 66" descr="Site Recovery.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68" name="Group 67"/>
          <p:cNvGrpSpPr/>
          <p:nvPr/>
        </p:nvGrpSpPr>
        <p:grpSpPr>
          <a:xfrm>
            <a:off x="11163190" y="3485273"/>
            <a:ext cx="996693" cy="321074"/>
            <a:chOff x="11190041" y="3491162"/>
            <a:chExt cx="996976" cy="321164"/>
          </a:xfrm>
        </p:grpSpPr>
        <p:sp>
          <p:nvSpPr>
            <p:cNvPr id="69" name="TextBox 68"/>
            <p:cNvSpPr txBox="1"/>
            <p:nvPr/>
          </p:nvSpPr>
          <p:spPr>
            <a:xfrm>
              <a:off x="11527861" y="3511220"/>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Import/Export</a:t>
              </a:r>
            </a:p>
          </p:txBody>
        </p:sp>
        <p:pic>
          <p:nvPicPr>
            <p:cNvPr id="70" name="Picture 69" descr="Storage (Azure).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71" name="Rectangle 70"/>
          <p:cNvSpPr/>
          <p:nvPr/>
        </p:nvSpPr>
        <p:spPr bwMode="auto">
          <a:xfrm>
            <a:off x="7624100" y="2733566"/>
            <a:ext cx="2753243" cy="215485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Data</a:t>
            </a:r>
          </a:p>
        </p:txBody>
      </p:sp>
      <p:grpSp>
        <p:nvGrpSpPr>
          <p:cNvPr id="72" name="Group 71"/>
          <p:cNvGrpSpPr/>
          <p:nvPr/>
        </p:nvGrpSpPr>
        <p:grpSpPr>
          <a:xfrm>
            <a:off x="7745497" y="3271647"/>
            <a:ext cx="1008492" cy="324095"/>
            <a:chOff x="8755248" y="3474294"/>
            <a:chExt cx="1008778" cy="324187"/>
          </a:xfrm>
        </p:grpSpPr>
        <p:sp>
          <p:nvSpPr>
            <p:cNvPr id="73" name="TextBox 72"/>
            <p:cNvSpPr txBox="1"/>
            <p:nvPr/>
          </p:nvSpPr>
          <p:spPr>
            <a:xfrm>
              <a:off x="9104870" y="349737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Database</a:t>
              </a:r>
            </a:p>
          </p:txBody>
        </p:sp>
        <p:pic>
          <p:nvPicPr>
            <p:cNvPr id="74" name="Picture 73"/>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75" name="Group 74"/>
          <p:cNvGrpSpPr/>
          <p:nvPr/>
        </p:nvGrpSpPr>
        <p:grpSpPr>
          <a:xfrm>
            <a:off x="7745495" y="4382636"/>
            <a:ext cx="1029416" cy="318064"/>
            <a:chOff x="8681505" y="4689849"/>
            <a:chExt cx="1029708" cy="318154"/>
          </a:xfrm>
        </p:grpSpPr>
        <p:sp>
          <p:nvSpPr>
            <p:cNvPr id="76" name="TextBox 75"/>
            <p:cNvSpPr txBox="1"/>
            <p:nvPr/>
          </p:nvSpPr>
          <p:spPr>
            <a:xfrm>
              <a:off x="9052057" y="470689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DocumentDB</a:t>
              </a:r>
            </a:p>
          </p:txBody>
        </p:sp>
        <p:pic>
          <p:nvPicPr>
            <p:cNvPr id="77" name="Picture 76"/>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78" name="Group 77"/>
          <p:cNvGrpSpPr/>
          <p:nvPr/>
        </p:nvGrpSpPr>
        <p:grpSpPr>
          <a:xfrm>
            <a:off x="7745496" y="3829817"/>
            <a:ext cx="1011476" cy="318747"/>
            <a:chOff x="8728911" y="4040003"/>
            <a:chExt cx="1011763" cy="318839"/>
          </a:xfrm>
        </p:grpSpPr>
        <p:sp>
          <p:nvSpPr>
            <p:cNvPr id="79" name="TextBox 78"/>
            <p:cNvSpPr txBox="1"/>
            <p:nvPr/>
          </p:nvSpPr>
          <p:spPr>
            <a:xfrm>
              <a:off x="9081518" y="405773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Redis</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Cache</a:t>
              </a:r>
            </a:p>
          </p:txBody>
        </p:sp>
        <p:pic>
          <p:nvPicPr>
            <p:cNvPr id="80" name="Picture 79"/>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81" name="Group 80"/>
          <p:cNvGrpSpPr/>
          <p:nvPr/>
        </p:nvGrpSpPr>
        <p:grpSpPr>
          <a:xfrm>
            <a:off x="9235777" y="3797188"/>
            <a:ext cx="1011274" cy="305306"/>
            <a:chOff x="9789813" y="4065697"/>
            <a:chExt cx="1011560" cy="305392"/>
          </a:xfrm>
        </p:grpSpPr>
        <p:sp>
          <p:nvSpPr>
            <p:cNvPr id="82" name="TextBox 81"/>
            <p:cNvSpPr txBox="1"/>
            <p:nvPr/>
          </p:nvSpPr>
          <p:spPr>
            <a:xfrm>
              <a:off x="10142217" y="4148331"/>
              <a:ext cx="659156" cy="222758"/>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Search</a:t>
              </a:r>
            </a:p>
          </p:txBody>
        </p:sp>
        <p:pic>
          <p:nvPicPr>
            <p:cNvPr id="83" name="Picture 82"/>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84" name="Group 83"/>
          <p:cNvGrpSpPr/>
          <p:nvPr/>
        </p:nvGrpSpPr>
        <p:grpSpPr>
          <a:xfrm>
            <a:off x="9241208" y="4361320"/>
            <a:ext cx="1014485" cy="328663"/>
            <a:chOff x="9795245" y="4668527"/>
            <a:chExt cx="1014773" cy="328756"/>
          </a:xfrm>
        </p:grpSpPr>
        <p:sp>
          <p:nvSpPr>
            <p:cNvPr id="85" name="TextBox 84"/>
            <p:cNvSpPr txBox="1"/>
            <p:nvPr/>
          </p:nvSpPr>
          <p:spPr>
            <a:xfrm>
              <a:off x="10150862" y="4696178"/>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Tables</a:t>
              </a:r>
            </a:p>
          </p:txBody>
        </p:sp>
        <p:pic>
          <p:nvPicPr>
            <p:cNvPr id="86" name="Picture 85" descr="Storage tabl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87" name="Group 86"/>
          <p:cNvGrpSpPr/>
          <p:nvPr/>
        </p:nvGrpSpPr>
        <p:grpSpPr>
          <a:xfrm>
            <a:off x="9209162" y="3248211"/>
            <a:ext cx="751628" cy="347528"/>
            <a:chOff x="9763191" y="3476801"/>
            <a:chExt cx="751841" cy="347627"/>
          </a:xfrm>
        </p:grpSpPr>
        <p:pic>
          <p:nvPicPr>
            <p:cNvPr id="88" name="Picture 87"/>
            <p:cNvPicPr>
              <a:picLocks noChangeAspect="1"/>
            </p:cNvPicPr>
            <p:nvPr/>
          </p:nvPicPr>
          <p:blipFill>
            <a:blip r:embed="rId27"/>
            <a:stretch>
              <a:fillRect/>
            </a:stretch>
          </p:blipFill>
          <p:spPr>
            <a:xfrm>
              <a:off x="9763191" y="3476801"/>
              <a:ext cx="320616" cy="290558"/>
            </a:xfrm>
            <a:prstGeom prst="rect">
              <a:avLst/>
            </a:prstGeom>
          </p:spPr>
        </p:pic>
        <p:sp>
          <p:nvSpPr>
            <p:cNvPr id="89" name="TextBox 88"/>
            <p:cNvSpPr txBox="1"/>
            <p:nvPr/>
          </p:nvSpPr>
          <p:spPr>
            <a:xfrm>
              <a:off x="10117219" y="3498352"/>
              <a:ext cx="397813" cy="32607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SQL Data</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Warehouse</a:t>
              </a:r>
            </a:p>
          </p:txBody>
        </p:sp>
      </p:grpSp>
      <p:sp>
        <p:nvSpPr>
          <p:cNvPr id="90" name="Freeform 8"/>
          <p:cNvSpPr/>
          <p:nvPr/>
        </p:nvSpPr>
        <p:spPr bwMode="auto">
          <a:xfrm>
            <a:off x="11372133" y="2813691"/>
            <a:ext cx="69038" cy="38712"/>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97">
              <a:defRPr/>
            </a:pPr>
            <a:endParaRPr lang="en-US" kern="0" dirty="0">
              <a:solidFill>
                <a:srgbClr val="FFFFFF"/>
              </a:solidFill>
              <a:latin typeface="Segoe UI Light" charset="0"/>
            </a:endParaRPr>
          </a:p>
        </p:txBody>
      </p:sp>
      <p:grpSp>
        <p:nvGrpSpPr>
          <p:cNvPr id="91" name="Group 90"/>
          <p:cNvGrpSpPr/>
          <p:nvPr/>
        </p:nvGrpSpPr>
        <p:grpSpPr>
          <a:xfrm>
            <a:off x="11191541" y="1289652"/>
            <a:ext cx="1010993" cy="334223"/>
            <a:chOff x="11200294" y="2143330"/>
            <a:chExt cx="1011280" cy="334317"/>
          </a:xfrm>
        </p:grpSpPr>
        <p:sp>
          <p:nvSpPr>
            <p:cNvPr id="92" name="TextBox 91"/>
            <p:cNvSpPr txBox="1"/>
            <p:nvPr/>
          </p:nvSpPr>
          <p:spPr>
            <a:xfrm>
              <a:off x="11552418" y="2176542"/>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AD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Connect Health</a:t>
              </a:r>
            </a:p>
          </p:txBody>
        </p:sp>
        <p:grpSp>
          <p:nvGrpSpPr>
            <p:cNvPr id="93" name="Group 92"/>
            <p:cNvGrpSpPr/>
            <p:nvPr/>
          </p:nvGrpSpPr>
          <p:grpSpPr>
            <a:xfrm>
              <a:off x="11200294" y="2143330"/>
              <a:ext cx="293741" cy="279390"/>
              <a:chOff x="10757647" y="1125048"/>
              <a:chExt cx="293741" cy="279390"/>
            </a:xfrm>
          </p:grpSpPr>
          <p:pic>
            <p:nvPicPr>
              <p:cNvPr id="94" name="Picture 9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95" name="Heart 94"/>
              <p:cNvSpPr/>
              <p:nvPr/>
            </p:nvSpPr>
            <p:spPr bwMode="auto">
              <a:xfrm>
                <a:off x="10905025" y="1275030"/>
                <a:ext cx="146363" cy="129408"/>
              </a:xfrm>
              <a:prstGeom prst="heart">
                <a:avLst/>
              </a:prstGeom>
              <a:solidFill>
                <a:srgbClr val="1B3C72"/>
              </a:solidFill>
              <a:ln w="1270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96" name="Group 95"/>
              <p:cNvGrpSpPr/>
              <p:nvPr/>
            </p:nvGrpSpPr>
            <p:grpSpPr>
              <a:xfrm>
                <a:off x="10911015" y="1312912"/>
                <a:ext cx="107890" cy="50914"/>
                <a:chOff x="11033154" y="1382736"/>
                <a:chExt cx="155481" cy="72282"/>
              </a:xfrm>
            </p:grpSpPr>
            <p:cxnSp>
              <p:nvCxnSpPr>
                <p:cNvPr id="97" name="Straight Connector 96"/>
                <p:cNvCxnSpPr/>
                <p:nvPr/>
              </p:nvCxnSpPr>
              <p:spPr>
                <a:xfrm flipV="1">
                  <a:off x="11033154" y="1413481"/>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11138468" y="1418244"/>
                  <a:ext cx="50167" cy="1722"/>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1107537" y="1382736"/>
                  <a:ext cx="1" cy="70787"/>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11080878" y="1387719"/>
                  <a:ext cx="25083" cy="27484"/>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1104748" y="1418127"/>
                  <a:ext cx="34927" cy="36891"/>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02" name="Group 101"/>
          <p:cNvGrpSpPr/>
          <p:nvPr/>
        </p:nvGrpSpPr>
        <p:grpSpPr>
          <a:xfrm>
            <a:off x="2938590" y="5744207"/>
            <a:ext cx="2891302" cy="789580"/>
            <a:chOff x="2937660" y="4931023"/>
            <a:chExt cx="2892122" cy="789804"/>
          </a:xfrm>
        </p:grpSpPr>
        <p:sp>
          <p:nvSpPr>
            <p:cNvPr id="103" name="Rectangle 102"/>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Storage</a:t>
              </a:r>
            </a:p>
          </p:txBody>
        </p:sp>
        <p:sp>
          <p:nvSpPr>
            <p:cNvPr id="104" name="Rectangle 103"/>
            <p:cNvSpPr/>
            <p:nvPr/>
          </p:nvSpPr>
          <p:spPr bwMode="auto">
            <a:xfrm>
              <a:off x="3003353" y="5231315"/>
              <a:ext cx="915430"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BLOB Storage</a:t>
              </a:r>
            </a:p>
          </p:txBody>
        </p:sp>
        <p:sp>
          <p:nvSpPr>
            <p:cNvPr id="105" name="Rectangle 104"/>
            <p:cNvSpPr/>
            <p:nvPr/>
          </p:nvSpPr>
          <p:spPr bwMode="auto">
            <a:xfrm>
              <a:off x="3995042" y="5231314"/>
              <a:ext cx="835223"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Azure Files</a:t>
              </a:r>
            </a:p>
          </p:txBody>
        </p:sp>
        <p:sp>
          <p:nvSpPr>
            <p:cNvPr id="106" name="Rectangle 105"/>
            <p:cNvSpPr/>
            <p:nvPr/>
          </p:nvSpPr>
          <p:spPr bwMode="auto">
            <a:xfrm>
              <a:off x="4925592" y="5231313"/>
              <a:ext cx="836224" cy="36342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Premium Storage</a:t>
              </a:r>
            </a:p>
          </p:txBody>
        </p:sp>
        <p:pic>
          <p:nvPicPr>
            <p:cNvPr id="107" name="Picture 106"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pic>
          <p:nvPicPr>
            <p:cNvPr id="108" name="Picture 107"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pic>
          <p:nvPicPr>
            <p:cNvPr id="109" name="Picture 108" descr="Storage blob.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10" name="Group 109"/>
          <p:cNvGrpSpPr/>
          <p:nvPr/>
        </p:nvGrpSpPr>
        <p:grpSpPr>
          <a:xfrm>
            <a:off x="11221971" y="1865554"/>
            <a:ext cx="971887" cy="353251"/>
            <a:chOff x="11248838" y="2615973"/>
            <a:chExt cx="972163" cy="353351"/>
          </a:xfrm>
        </p:grpSpPr>
        <p:sp>
          <p:nvSpPr>
            <p:cNvPr id="111" name="TextBox 110"/>
            <p:cNvSpPr txBox="1"/>
            <p:nvPr/>
          </p:nvSpPr>
          <p:spPr>
            <a:xfrm>
              <a:off x="11561845" y="2668219"/>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AD Privileged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Identity Mngt</a:t>
              </a:r>
            </a:p>
          </p:txBody>
        </p:sp>
        <p:pic>
          <p:nvPicPr>
            <p:cNvPr id="112" name="Picture 111"/>
            <p:cNvPicPr>
              <a:picLocks noChangeAspect="1"/>
            </p:cNvPicPr>
            <p:nvPr/>
          </p:nvPicPr>
          <p:blipFill>
            <a:blip r:embed="rId30"/>
            <a:stretch>
              <a:fillRect/>
            </a:stretch>
          </p:blipFill>
          <p:spPr>
            <a:xfrm>
              <a:off x="11248838" y="2615973"/>
              <a:ext cx="245456" cy="317924"/>
            </a:xfrm>
            <a:prstGeom prst="rect">
              <a:avLst/>
            </a:prstGeom>
          </p:spPr>
        </p:pic>
      </p:grpSp>
      <p:grpSp>
        <p:nvGrpSpPr>
          <p:cNvPr id="113" name="Group 112"/>
          <p:cNvGrpSpPr/>
          <p:nvPr/>
        </p:nvGrpSpPr>
        <p:grpSpPr>
          <a:xfrm>
            <a:off x="11161019" y="2945366"/>
            <a:ext cx="1000633" cy="313881"/>
            <a:chOff x="11187869" y="3126800"/>
            <a:chExt cx="1000917" cy="313970"/>
          </a:xfrm>
        </p:grpSpPr>
        <p:sp>
          <p:nvSpPr>
            <p:cNvPr id="114" name="TextBox 113"/>
            <p:cNvSpPr txBox="1"/>
            <p:nvPr/>
          </p:nvSpPr>
          <p:spPr>
            <a:xfrm>
              <a:off x="11529630" y="3139664"/>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Operational</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15" name="Picture 114" descr="Operational Insights.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sp>
        <p:nvSpPr>
          <p:cNvPr id="116" name="Rectangle 115"/>
          <p:cNvSpPr/>
          <p:nvPr/>
        </p:nvSpPr>
        <p:spPr bwMode="auto">
          <a:xfrm>
            <a:off x="2045062" y="1210771"/>
            <a:ext cx="2107561"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grpSp>
        <p:nvGrpSpPr>
          <p:cNvPr id="117" name="Group 116"/>
          <p:cNvGrpSpPr/>
          <p:nvPr/>
        </p:nvGrpSpPr>
        <p:grpSpPr>
          <a:xfrm>
            <a:off x="2180784" y="1614207"/>
            <a:ext cx="1001080" cy="337918"/>
            <a:chOff x="3533110" y="1950842"/>
            <a:chExt cx="1001364" cy="338014"/>
          </a:xfrm>
        </p:grpSpPr>
        <p:sp>
          <p:nvSpPr>
            <p:cNvPr id="118" name="TextBox 117"/>
            <p:cNvSpPr txBox="1"/>
            <p:nvPr/>
          </p:nvSpPr>
          <p:spPr>
            <a:xfrm>
              <a:off x="3875318" y="1987750"/>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Cloud</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Services</a:t>
              </a:r>
            </a:p>
          </p:txBody>
        </p:sp>
        <p:pic>
          <p:nvPicPr>
            <p:cNvPr id="119" name="Picture 118"/>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3533110" y="1950842"/>
              <a:ext cx="289802" cy="289802"/>
            </a:xfrm>
            <a:prstGeom prst="rect">
              <a:avLst/>
            </a:prstGeom>
          </p:spPr>
        </p:pic>
      </p:grpSp>
      <p:grpSp>
        <p:nvGrpSpPr>
          <p:cNvPr id="120" name="Group 119"/>
          <p:cNvGrpSpPr/>
          <p:nvPr/>
        </p:nvGrpSpPr>
        <p:grpSpPr>
          <a:xfrm>
            <a:off x="2210155" y="2077448"/>
            <a:ext cx="1007455" cy="386392"/>
            <a:chOff x="3562490" y="2321749"/>
            <a:chExt cx="1007741" cy="386501"/>
          </a:xfrm>
        </p:grpSpPr>
        <p:sp>
          <p:nvSpPr>
            <p:cNvPr id="121" name="TextBox 120"/>
            <p:cNvSpPr txBox="1"/>
            <p:nvPr/>
          </p:nvSpPr>
          <p:spPr>
            <a:xfrm>
              <a:off x="3911075" y="2407144"/>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Batch</a:t>
              </a:r>
            </a:p>
          </p:txBody>
        </p:sp>
        <p:pic>
          <p:nvPicPr>
            <p:cNvPr id="122" name="Picture 12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562490" y="2321749"/>
              <a:ext cx="303536" cy="303536"/>
            </a:xfrm>
            <a:prstGeom prst="rect">
              <a:avLst/>
            </a:prstGeom>
          </p:spPr>
        </p:pic>
      </p:grpSp>
      <p:grpSp>
        <p:nvGrpSpPr>
          <p:cNvPr id="123" name="Group 122"/>
          <p:cNvGrpSpPr/>
          <p:nvPr/>
        </p:nvGrpSpPr>
        <p:grpSpPr>
          <a:xfrm>
            <a:off x="3128074" y="2084492"/>
            <a:ext cx="1000376" cy="378673"/>
            <a:chOff x="4132786" y="2318520"/>
            <a:chExt cx="1000660" cy="378781"/>
          </a:xfrm>
        </p:grpSpPr>
        <p:sp>
          <p:nvSpPr>
            <p:cNvPr id="124" name="TextBox 123"/>
            <p:cNvSpPr txBox="1"/>
            <p:nvPr/>
          </p:nvSpPr>
          <p:spPr>
            <a:xfrm>
              <a:off x="4474290" y="2396195"/>
              <a:ext cx="659156" cy="301106"/>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Remote App</a:t>
              </a:r>
            </a:p>
          </p:txBody>
        </p:sp>
        <p:pic>
          <p:nvPicPr>
            <p:cNvPr id="125" name="Picture 124"/>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4132786" y="2318520"/>
              <a:ext cx="291655" cy="291656"/>
            </a:xfrm>
            <a:prstGeom prst="rect">
              <a:avLst/>
            </a:prstGeom>
          </p:spPr>
        </p:pic>
      </p:grpSp>
      <p:sp>
        <p:nvSpPr>
          <p:cNvPr id="126" name="TextBox 125"/>
          <p:cNvSpPr txBox="1"/>
          <p:nvPr/>
        </p:nvSpPr>
        <p:spPr>
          <a:xfrm>
            <a:off x="3466412" y="1651104"/>
            <a:ext cx="658968" cy="301021"/>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Service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Fabric</a:t>
            </a:r>
          </a:p>
        </p:txBody>
      </p:sp>
      <p:sp>
        <p:nvSpPr>
          <p:cNvPr id="127" name="Freeform 359"/>
          <p:cNvSpPr/>
          <p:nvPr/>
        </p:nvSpPr>
        <p:spPr bwMode="auto">
          <a:xfrm>
            <a:off x="3124459" y="1634919"/>
            <a:ext cx="282361" cy="271387"/>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28" name="Rectangle 127"/>
          <p:cNvSpPr/>
          <p:nvPr/>
        </p:nvSpPr>
        <p:spPr bwMode="auto">
          <a:xfrm>
            <a:off x="8152782" y="1210771"/>
            <a:ext cx="2224559" cy="137302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Developer Services</a:t>
            </a:r>
          </a:p>
        </p:txBody>
      </p:sp>
      <p:grpSp>
        <p:nvGrpSpPr>
          <p:cNvPr id="129" name="Group 128"/>
          <p:cNvGrpSpPr/>
          <p:nvPr/>
        </p:nvGrpSpPr>
        <p:grpSpPr>
          <a:xfrm>
            <a:off x="8295692" y="1659638"/>
            <a:ext cx="1015950" cy="309007"/>
            <a:chOff x="9025071" y="1995491"/>
            <a:chExt cx="1016238" cy="309095"/>
          </a:xfrm>
        </p:grpSpPr>
        <p:sp>
          <p:nvSpPr>
            <p:cNvPr id="130" name="TextBox 129"/>
            <p:cNvSpPr txBox="1"/>
            <p:nvPr/>
          </p:nvSpPr>
          <p:spPr>
            <a:xfrm>
              <a:off x="9371926" y="2054561"/>
              <a:ext cx="669383"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Visual Studio</a:t>
              </a:r>
            </a:p>
          </p:txBody>
        </p:sp>
        <p:pic>
          <p:nvPicPr>
            <p:cNvPr id="131" name="Picture 130" descr="Visual Studio Online.png"/>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132" name="Group 131"/>
          <p:cNvGrpSpPr/>
          <p:nvPr/>
        </p:nvGrpSpPr>
        <p:grpSpPr>
          <a:xfrm>
            <a:off x="9377074" y="2136662"/>
            <a:ext cx="1033425" cy="304166"/>
            <a:chOff x="10156761" y="2472651"/>
            <a:chExt cx="1033718" cy="304252"/>
          </a:xfrm>
        </p:grpSpPr>
        <p:sp>
          <p:nvSpPr>
            <p:cNvPr id="133" name="TextBox 132"/>
            <p:cNvSpPr txBox="1"/>
            <p:nvPr/>
          </p:nvSpPr>
          <p:spPr>
            <a:xfrm>
              <a:off x="10531323" y="2475798"/>
              <a:ext cx="659156" cy="30110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Application</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Insights</a:t>
              </a:r>
            </a:p>
          </p:txBody>
        </p:sp>
        <p:pic>
          <p:nvPicPr>
            <p:cNvPr id="134" name="Picture 133" descr="Application Insights.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10156761" y="2472651"/>
              <a:ext cx="292274" cy="292274"/>
            </a:xfrm>
            <a:prstGeom prst="rect">
              <a:avLst/>
            </a:prstGeom>
          </p:spPr>
        </p:pic>
      </p:grpSp>
      <p:grpSp>
        <p:nvGrpSpPr>
          <p:cNvPr id="135" name="Group 134"/>
          <p:cNvGrpSpPr/>
          <p:nvPr/>
        </p:nvGrpSpPr>
        <p:grpSpPr>
          <a:xfrm>
            <a:off x="9393426" y="1643782"/>
            <a:ext cx="896638" cy="317721"/>
            <a:chOff x="10173117" y="1979632"/>
            <a:chExt cx="896892" cy="317811"/>
          </a:xfrm>
        </p:grpSpPr>
        <p:pic>
          <p:nvPicPr>
            <p:cNvPr id="136" name="Picture 135"/>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137" name="TextBox 136"/>
            <p:cNvSpPr txBox="1"/>
            <p:nvPr/>
          </p:nvSpPr>
          <p:spPr>
            <a:xfrm>
              <a:off x="10528812" y="2047418"/>
              <a:ext cx="541197"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Azure SDK</a:t>
              </a:r>
            </a:p>
          </p:txBody>
        </p:sp>
      </p:grpSp>
      <p:grpSp>
        <p:nvGrpSpPr>
          <p:cNvPr id="138" name="Group 137"/>
          <p:cNvGrpSpPr/>
          <p:nvPr/>
        </p:nvGrpSpPr>
        <p:grpSpPr>
          <a:xfrm>
            <a:off x="8295671" y="2121779"/>
            <a:ext cx="1007430" cy="307075"/>
            <a:chOff x="8298657" y="1380994"/>
            <a:chExt cx="1007716" cy="307161"/>
          </a:xfrm>
        </p:grpSpPr>
        <p:sp>
          <p:nvSpPr>
            <p:cNvPr id="139" name="TextBox 138"/>
            <p:cNvSpPr txBox="1"/>
            <p:nvPr/>
          </p:nvSpPr>
          <p:spPr>
            <a:xfrm>
              <a:off x="8645535" y="1438130"/>
              <a:ext cx="660838" cy="250025"/>
            </a:xfrm>
            <a:prstGeom prst="rect">
              <a:avLst/>
            </a:prstGeom>
            <a:noFill/>
            <a:ln>
              <a:noFill/>
            </a:ln>
          </p:spPr>
          <p:txBody>
            <a:bodyPr wrap="none" lIns="0" tIns="27963" rIns="0" bIns="0" rtlCol="0" anchor="t">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Team Project</a:t>
              </a:r>
            </a:p>
          </p:txBody>
        </p:sp>
        <p:sp>
          <p:nvSpPr>
            <p:cNvPr id="140" name="Freeform 370"/>
            <p:cNvSpPr/>
            <p:nvPr/>
          </p:nvSpPr>
          <p:spPr bwMode="auto">
            <a:xfrm>
              <a:off x="8298657" y="138099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41" name="Group 140"/>
          <p:cNvGrpSpPr/>
          <p:nvPr/>
        </p:nvGrpSpPr>
        <p:grpSpPr>
          <a:xfrm>
            <a:off x="129001" y="5744207"/>
            <a:ext cx="2628425" cy="789170"/>
            <a:chOff x="127272" y="4931023"/>
            <a:chExt cx="2629171" cy="789394"/>
          </a:xfrm>
        </p:grpSpPr>
        <p:sp>
          <p:nvSpPr>
            <p:cNvPr id="142" name="Rectangle 141"/>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Compute</a:t>
              </a:r>
            </a:p>
          </p:txBody>
        </p:sp>
        <p:sp>
          <p:nvSpPr>
            <p:cNvPr id="143" name="Rectangle 142"/>
            <p:cNvSpPr/>
            <p:nvPr/>
          </p:nvSpPr>
          <p:spPr bwMode="auto">
            <a:xfrm>
              <a:off x="228440" y="5237334"/>
              <a:ext cx="808197"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Windows</a:t>
              </a:r>
            </a:p>
          </p:txBody>
        </p:sp>
        <p:sp>
          <p:nvSpPr>
            <p:cNvPr id="144" name="Rectangle 143"/>
            <p:cNvSpPr/>
            <p:nvPr/>
          </p:nvSpPr>
          <p:spPr bwMode="auto">
            <a:xfrm>
              <a:off x="1031094" y="5237334"/>
              <a:ext cx="727898"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Linux</a:t>
              </a:r>
            </a:p>
          </p:txBody>
        </p:sp>
        <p:sp>
          <p:nvSpPr>
            <p:cNvPr id="145" name="Rectangle 144"/>
            <p:cNvSpPr/>
            <p:nvPr/>
          </p:nvSpPr>
          <p:spPr bwMode="auto">
            <a:xfrm>
              <a:off x="1815887" y="5237334"/>
              <a:ext cx="861746" cy="35606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Containers</a:t>
              </a:r>
            </a:p>
          </p:txBody>
        </p:sp>
        <p:pic>
          <p:nvPicPr>
            <p:cNvPr id="146" name="Picture 145"/>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41656" y="5275561"/>
              <a:ext cx="261581" cy="261582"/>
            </a:xfrm>
            <a:prstGeom prst="rect">
              <a:avLst/>
            </a:prstGeom>
            <a:ln>
              <a:noFill/>
            </a:ln>
          </p:spPr>
        </p:pic>
        <p:pic>
          <p:nvPicPr>
            <p:cNvPr id="147" name="Picture 14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53903" y="5275561"/>
              <a:ext cx="261581" cy="261582"/>
            </a:xfrm>
            <a:prstGeom prst="rect">
              <a:avLst/>
            </a:prstGeom>
            <a:ln>
              <a:noFill/>
            </a:ln>
          </p:spPr>
        </p:pic>
        <p:grpSp>
          <p:nvGrpSpPr>
            <p:cNvPr id="148" name="Group 147"/>
            <p:cNvGrpSpPr/>
            <p:nvPr/>
          </p:nvGrpSpPr>
          <p:grpSpPr>
            <a:xfrm>
              <a:off x="1848962" y="5310201"/>
              <a:ext cx="221053" cy="170255"/>
              <a:chOff x="1403201" y="5288934"/>
              <a:chExt cx="294653" cy="226942"/>
            </a:xfrm>
          </p:grpSpPr>
          <p:grpSp>
            <p:nvGrpSpPr>
              <p:cNvPr id="149" name="Group 148"/>
              <p:cNvGrpSpPr/>
              <p:nvPr/>
            </p:nvGrpSpPr>
            <p:grpSpPr>
              <a:xfrm>
                <a:off x="1428991" y="5308456"/>
                <a:ext cx="97032" cy="104039"/>
                <a:chOff x="1286878" y="3925073"/>
                <a:chExt cx="291844" cy="312918"/>
              </a:xfrm>
              <a:solidFill>
                <a:schemeClr val="bg1"/>
              </a:solidFill>
            </p:grpSpPr>
            <p:sp>
              <p:nvSpPr>
                <p:cNvPr id="159" name="Diamond 158"/>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0" name="Diamond 159"/>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61" name="Diamond 160"/>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sp>
            <p:nvSpPr>
              <p:cNvPr id="150" name="Rounded Rectangle 402"/>
              <p:cNvSpPr/>
              <p:nvPr/>
            </p:nvSpPr>
            <p:spPr bwMode="auto">
              <a:xfrm>
                <a:off x="1403201" y="5288934"/>
                <a:ext cx="294653" cy="226942"/>
              </a:xfrm>
              <a:prstGeom prst="roundRect">
                <a:avLst>
                  <a:gd name="adj" fmla="val 9184"/>
                </a:avLst>
              </a:prstGeom>
              <a:noFill/>
              <a:ln w="19050">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nvGrpSpPr>
              <p:cNvPr id="151" name="Group 150"/>
              <p:cNvGrpSpPr/>
              <p:nvPr/>
            </p:nvGrpSpPr>
            <p:grpSpPr>
              <a:xfrm>
                <a:off x="1573839" y="5308987"/>
                <a:ext cx="97032" cy="104039"/>
                <a:chOff x="1286878" y="3925073"/>
                <a:chExt cx="291844" cy="312918"/>
              </a:xfrm>
              <a:solidFill>
                <a:schemeClr val="bg1"/>
              </a:solidFill>
            </p:grpSpPr>
            <p:sp>
              <p:nvSpPr>
                <p:cNvPr id="156" name="Diamond 155"/>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7" name="Diamond 156"/>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8" name="Diamond 157"/>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nvGrpSpPr>
              <p:cNvPr id="152" name="Group 151"/>
              <p:cNvGrpSpPr/>
              <p:nvPr/>
            </p:nvGrpSpPr>
            <p:grpSpPr>
              <a:xfrm>
                <a:off x="1505369" y="5390438"/>
                <a:ext cx="97032" cy="104039"/>
                <a:chOff x="1286878" y="3925073"/>
                <a:chExt cx="291844" cy="312918"/>
              </a:xfrm>
              <a:solidFill>
                <a:schemeClr val="bg1"/>
              </a:solidFill>
            </p:grpSpPr>
            <p:sp>
              <p:nvSpPr>
                <p:cNvPr id="153" name="Diamond 152"/>
                <p:cNvSpPr/>
                <p:nvPr/>
              </p:nvSpPr>
              <p:spPr bwMode="auto">
                <a:xfrm rot="19690132">
                  <a:off x="1286878" y="3991205"/>
                  <a:ext cx="148048" cy="245585"/>
                </a:xfrm>
                <a:prstGeom prst="diamond">
                  <a:avLst/>
                </a:prstGeom>
                <a:solidFill>
                  <a:srgbClr val="FFFFFF"/>
                </a:solid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4" name="Diamond 153"/>
                <p:cNvSpPr/>
                <p:nvPr/>
              </p:nvSpPr>
              <p:spPr bwMode="auto">
                <a:xfrm rot="1935408">
                  <a:off x="1424781" y="3991343"/>
                  <a:ext cx="153941" cy="246648"/>
                </a:xfrm>
                <a:prstGeom prst="diamond">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sp>
              <p:nvSpPr>
                <p:cNvPr id="155" name="Diamond 154"/>
                <p:cNvSpPr/>
                <p:nvPr/>
              </p:nvSpPr>
              <p:spPr bwMode="auto">
                <a:xfrm rot="5400000">
                  <a:off x="1355358" y="3879251"/>
                  <a:ext cx="153941" cy="245585"/>
                </a:xfrm>
                <a:prstGeom prst="diamond">
                  <a:avLst/>
                </a:prstGeom>
                <a:solidFill>
                  <a:srgbClr val="FFFFFF"/>
                </a:solid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grpSp>
        </p:grpSp>
      </p:grpSp>
      <p:grpSp>
        <p:nvGrpSpPr>
          <p:cNvPr id="162" name="Group 161"/>
          <p:cNvGrpSpPr/>
          <p:nvPr/>
        </p:nvGrpSpPr>
        <p:grpSpPr>
          <a:xfrm>
            <a:off x="123965" y="547432"/>
            <a:ext cx="1371400" cy="4482374"/>
            <a:chOff x="426849" y="90536"/>
            <a:chExt cx="1371788" cy="4483646"/>
          </a:xfrm>
        </p:grpSpPr>
        <p:sp>
          <p:nvSpPr>
            <p:cNvPr id="163" name="Rectangle 162"/>
            <p:cNvSpPr/>
            <p:nvPr/>
          </p:nvSpPr>
          <p:spPr bwMode="auto">
            <a:xfrm>
              <a:off x="426849" y="90536"/>
              <a:ext cx="1371788" cy="4483646"/>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8" rIns="179234" bIns="143388" numCol="1" spcCol="0" rtlCol="0" fromWordArt="0" anchor="t" anchorCtr="0" forceAA="0" compatLnSpc="1">
              <a:prstTxWarp prst="textNoShape">
                <a:avLst/>
              </a:prstTxWarp>
              <a:noAutofit/>
            </a:bodyPr>
            <a:lstStyle/>
            <a:p>
              <a:pPr algn="ctr" defTabSz="913590" fontAlgn="base">
                <a:lnSpc>
                  <a:spcPct val="90000"/>
                </a:lnSpc>
                <a:defRPr/>
              </a:pPr>
              <a:endParaRPr lang="en-US" sz="1199" b="1" kern="0" dirty="0">
                <a:solidFill>
                  <a:srgbClr val="FFFFFF"/>
                </a:solidFill>
                <a:latin typeface="Segoe UI Light" charset="0"/>
                <a:ea typeface="Segoe UI Light" charset="0"/>
                <a:cs typeface="Segoe UI Light" charset="0"/>
              </a:endParaRPr>
            </a:p>
          </p:txBody>
        </p:sp>
        <p:grpSp>
          <p:nvGrpSpPr>
            <p:cNvPr id="164" name="Group 163"/>
            <p:cNvGrpSpPr/>
            <p:nvPr/>
          </p:nvGrpSpPr>
          <p:grpSpPr>
            <a:xfrm>
              <a:off x="559925" y="1337022"/>
              <a:ext cx="1012582" cy="321430"/>
              <a:chOff x="6813227" y="457506"/>
              <a:chExt cx="1012582" cy="321430"/>
            </a:xfrm>
          </p:grpSpPr>
          <p:sp>
            <p:nvSpPr>
              <p:cNvPr id="183" name="TextBox 182"/>
              <p:cNvSpPr txBox="1"/>
              <p:nvPr/>
            </p:nvSpPr>
            <p:spPr>
              <a:xfrm>
                <a:off x="7166653" y="477831"/>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Active</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Directory</a:t>
                </a:r>
              </a:p>
            </p:txBody>
          </p:sp>
          <p:pic>
            <p:nvPicPr>
              <p:cNvPr id="184" name="Picture 183" descr="Azure Active Directory.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165" name="Group 164"/>
            <p:cNvGrpSpPr/>
            <p:nvPr/>
          </p:nvGrpSpPr>
          <p:grpSpPr>
            <a:xfrm>
              <a:off x="592781" y="1896250"/>
              <a:ext cx="974572" cy="311021"/>
              <a:chOff x="7922427" y="464301"/>
              <a:chExt cx="974572" cy="311021"/>
            </a:xfrm>
          </p:grpSpPr>
          <p:sp>
            <p:nvSpPr>
              <p:cNvPr id="181" name="TextBox 180"/>
              <p:cNvSpPr txBox="1"/>
              <p:nvPr/>
            </p:nvSpPr>
            <p:spPr>
              <a:xfrm>
                <a:off x="8237843" y="474217"/>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Multi-Factor</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Authentication</a:t>
                </a:r>
              </a:p>
            </p:txBody>
          </p:sp>
          <p:pic>
            <p:nvPicPr>
              <p:cNvPr id="182" name="Picture 181" descr="Multi-Factor Authentication.png"/>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166" name="Group 165"/>
            <p:cNvGrpSpPr/>
            <p:nvPr/>
          </p:nvGrpSpPr>
          <p:grpSpPr>
            <a:xfrm>
              <a:off x="556764" y="2453146"/>
              <a:ext cx="1008498" cy="337139"/>
              <a:chOff x="2492088" y="428524"/>
              <a:chExt cx="1008498" cy="337139"/>
            </a:xfrm>
          </p:grpSpPr>
          <p:sp>
            <p:nvSpPr>
              <p:cNvPr id="179" name="TextBox 178"/>
              <p:cNvSpPr txBox="1"/>
              <p:nvPr/>
            </p:nvSpPr>
            <p:spPr>
              <a:xfrm>
                <a:off x="2841430"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Automation</a:t>
                </a:r>
              </a:p>
            </p:txBody>
          </p:sp>
          <p:pic>
            <p:nvPicPr>
              <p:cNvPr id="180" name="Picture 179" descr="Azure automation.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167" name="Group 166"/>
            <p:cNvGrpSpPr/>
            <p:nvPr/>
          </p:nvGrpSpPr>
          <p:grpSpPr>
            <a:xfrm>
              <a:off x="576737" y="796962"/>
              <a:ext cx="1000133" cy="348052"/>
              <a:chOff x="3528269" y="417611"/>
              <a:chExt cx="1000133" cy="348052"/>
            </a:xfrm>
          </p:grpSpPr>
          <p:sp>
            <p:nvSpPr>
              <p:cNvPr id="177" name="TextBox 176"/>
              <p:cNvSpPr txBox="1"/>
              <p:nvPr/>
            </p:nvSpPr>
            <p:spPr>
              <a:xfrm>
                <a:off x="3869246" y="464557"/>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Portal</a:t>
                </a:r>
              </a:p>
            </p:txBody>
          </p:sp>
          <p:pic>
            <p:nvPicPr>
              <p:cNvPr id="178" name="Picture 177" descr="Azure subscription.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168" name="Group 167"/>
            <p:cNvGrpSpPr/>
            <p:nvPr/>
          </p:nvGrpSpPr>
          <p:grpSpPr>
            <a:xfrm>
              <a:off x="562791" y="2957202"/>
              <a:ext cx="1006664" cy="360439"/>
              <a:chOff x="4552624" y="449870"/>
              <a:chExt cx="1006664" cy="360439"/>
            </a:xfrm>
          </p:grpSpPr>
          <p:sp>
            <p:nvSpPr>
              <p:cNvPr id="175" name="TextBox 174"/>
              <p:cNvSpPr txBox="1"/>
              <p:nvPr/>
            </p:nvSpPr>
            <p:spPr>
              <a:xfrm>
                <a:off x="4900132" y="509203"/>
                <a:ext cx="659156" cy="301106"/>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Key Vault</a:t>
                </a:r>
              </a:p>
            </p:txBody>
          </p:sp>
          <p:pic>
            <p:nvPicPr>
              <p:cNvPr id="176" name="Picture 175" descr="AzureKeyVault_icon_white.png"/>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169" name="Group 168"/>
            <p:cNvGrpSpPr/>
            <p:nvPr/>
          </p:nvGrpSpPr>
          <p:grpSpPr>
            <a:xfrm>
              <a:off x="547196" y="3461258"/>
              <a:ext cx="1024650" cy="317273"/>
              <a:chOff x="9096923" y="436026"/>
              <a:chExt cx="1024650" cy="317273"/>
            </a:xfrm>
          </p:grpSpPr>
          <p:sp>
            <p:nvSpPr>
              <p:cNvPr id="173" name="TextBox 172"/>
              <p:cNvSpPr txBox="1"/>
              <p:nvPr/>
            </p:nvSpPr>
            <p:spPr>
              <a:xfrm>
                <a:off x="9462417" y="452194"/>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Store /</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Marketplace</a:t>
                </a:r>
              </a:p>
            </p:txBody>
          </p:sp>
          <p:pic>
            <p:nvPicPr>
              <p:cNvPr id="174" name="Picture 173" descr="Azure Marketplace.png"/>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grpSp>
          <p:nvGrpSpPr>
            <p:cNvPr id="170" name="Group 169"/>
            <p:cNvGrpSpPr/>
            <p:nvPr/>
          </p:nvGrpSpPr>
          <p:grpSpPr>
            <a:xfrm>
              <a:off x="559429" y="4065187"/>
              <a:ext cx="1008388" cy="309244"/>
              <a:chOff x="559429" y="4065187"/>
              <a:chExt cx="1008388" cy="309244"/>
            </a:xfrm>
          </p:grpSpPr>
          <p:pic>
            <p:nvPicPr>
              <p:cNvPr id="171" name="Picture 170"/>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172" name="TextBox 171"/>
              <p:cNvSpPr txBox="1"/>
              <p:nvPr/>
            </p:nvSpPr>
            <p:spPr>
              <a:xfrm>
                <a:off x="908661" y="4073326"/>
                <a:ext cx="659156" cy="301105"/>
              </a:xfrm>
              <a:prstGeom prst="rect">
                <a:avLst/>
              </a:prstGeom>
              <a:noFill/>
              <a:ln>
                <a:noFill/>
              </a:ln>
            </p:spPr>
            <p:txBody>
              <a:bodyPr wrap="none" lIns="0" tIns="27963" rIns="0" bIns="0" rtlCol="0">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VM Image Gallery</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&amp; VM Depot</a:t>
                </a:r>
              </a:p>
            </p:txBody>
          </p:sp>
        </p:grpSp>
      </p:grpSp>
      <p:grpSp>
        <p:nvGrpSpPr>
          <p:cNvPr id="185" name="Group 184"/>
          <p:cNvGrpSpPr/>
          <p:nvPr/>
        </p:nvGrpSpPr>
        <p:grpSpPr>
          <a:xfrm>
            <a:off x="6023370" y="5744207"/>
            <a:ext cx="6289963" cy="789580"/>
            <a:chOff x="6023314" y="4931023"/>
            <a:chExt cx="6291748" cy="789804"/>
          </a:xfrm>
        </p:grpSpPr>
        <p:sp>
          <p:nvSpPr>
            <p:cNvPr id="186" name="Rectangle 185"/>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14" tIns="91414" rIns="91414" bIns="91414" numCol="1" spcCol="0" rtlCol="0" fromWordArt="0" anchor="t" anchorCtr="0" forceAA="0" compatLnSpc="1">
              <a:prstTxWarp prst="textNoShape">
                <a:avLst/>
              </a:prstTxWarp>
              <a:noAutofit/>
            </a:bodyPr>
            <a:lstStyle/>
            <a:p>
              <a:pPr defTabSz="913590" fontAlgn="base">
                <a:lnSpc>
                  <a:spcPct val="90000"/>
                </a:lnSpc>
                <a:defRPr/>
              </a:pPr>
              <a:r>
                <a:rPr lang="en-US" sz="1099" kern="0" dirty="0">
                  <a:gradFill>
                    <a:gsLst>
                      <a:gs pos="0">
                        <a:srgbClr val="FFFFFF"/>
                      </a:gs>
                      <a:gs pos="100000">
                        <a:srgbClr val="FFFFFF"/>
                      </a:gs>
                    </a:gsLst>
                    <a:lin ang="5400000" scaled="0"/>
                  </a:gradFill>
                  <a:latin typeface="Segoe UI Light" charset="0"/>
                  <a:ea typeface="Segoe UI Light" charset="0"/>
                  <a:cs typeface="Segoe UI Light" charset="0"/>
                </a:rPr>
                <a:t>Networking</a:t>
              </a:r>
            </a:p>
          </p:txBody>
        </p:sp>
        <p:sp>
          <p:nvSpPr>
            <p:cNvPr id="187" name="Rectangle 186"/>
            <p:cNvSpPr/>
            <p:nvPr/>
          </p:nvSpPr>
          <p:spPr bwMode="auto">
            <a:xfrm>
              <a:off x="6136675" y="5231313"/>
              <a:ext cx="843562"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Virtual Network</a:t>
              </a:r>
            </a:p>
          </p:txBody>
        </p:sp>
        <p:sp>
          <p:nvSpPr>
            <p:cNvPr id="188" name="Rectangle 187"/>
            <p:cNvSpPr/>
            <p:nvPr/>
          </p:nvSpPr>
          <p:spPr bwMode="auto">
            <a:xfrm>
              <a:off x="8640978" y="5230981"/>
              <a:ext cx="812799"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Express</a:t>
              </a:r>
            </a:p>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Route</a:t>
              </a:r>
            </a:p>
          </p:txBody>
        </p:sp>
        <p:sp>
          <p:nvSpPr>
            <p:cNvPr id="189" name="Rectangle 188"/>
            <p:cNvSpPr/>
            <p:nvPr/>
          </p:nvSpPr>
          <p:spPr bwMode="auto">
            <a:xfrm>
              <a:off x="9495191" y="5230981"/>
              <a:ext cx="921643"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Traffic Manager</a:t>
              </a:r>
            </a:p>
          </p:txBody>
        </p:sp>
        <p:sp>
          <p:nvSpPr>
            <p:cNvPr id="190" name="Rectangle 189"/>
            <p:cNvSpPr/>
            <p:nvPr/>
          </p:nvSpPr>
          <p:spPr bwMode="auto">
            <a:xfrm>
              <a:off x="6949070" y="5231313"/>
              <a:ext cx="829620" cy="346180"/>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Load Balancer</a:t>
              </a:r>
            </a:p>
          </p:txBody>
        </p:sp>
        <p:sp>
          <p:nvSpPr>
            <p:cNvPr id="191" name="Rectangle 190"/>
            <p:cNvSpPr/>
            <p:nvPr/>
          </p:nvSpPr>
          <p:spPr bwMode="auto">
            <a:xfrm>
              <a:off x="7811111" y="5230981"/>
              <a:ext cx="788455"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DNS</a:t>
              </a:r>
            </a:p>
          </p:txBody>
        </p:sp>
        <p:sp>
          <p:nvSpPr>
            <p:cNvPr id="192" name="Rectangle 191"/>
            <p:cNvSpPr/>
            <p:nvPr/>
          </p:nvSpPr>
          <p:spPr bwMode="auto">
            <a:xfrm>
              <a:off x="10458248"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VPN Gateway</a:t>
              </a:r>
            </a:p>
          </p:txBody>
        </p:sp>
        <p:sp>
          <p:nvSpPr>
            <p:cNvPr id="193" name="Rectangle 192"/>
            <p:cNvSpPr/>
            <p:nvPr/>
          </p:nvSpPr>
          <p:spPr bwMode="auto">
            <a:xfrm>
              <a:off x="11372540" y="5230981"/>
              <a:ext cx="870398" cy="346426"/>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310807" tIns="45706" rIns="0" bIns="143388" numCol="1" spcCol="0" rtlCol="0" fromWordArt="0" anchor="t" anchorCtr="0" forceAA="0" compatLnSpc="1">
              <a:prstTxWarp prst="textNoShape">
                <a:avLst/>
              </a:prstTxWarp>
              <a:noAutofit/>
            </a:bodyPr>
            <a:lstStyle/>
            <a:p>
              <a:pPr defTabSz="913590" fontAlgn="base">
                <a:lnSpc>
                  <a:spcPct val="90000"/>
                </a:lnSpc>
                <a:defRPr/>
              </a:pPr>
              <a:r>
                <a:rPr lang="en-US" sz="800" kern="0" dirty="0">
                  <a:gradFill>
                    <a:gsLst>
                      <a:gs pos="0">
                        <a:srgbClr val="FFFFFF"/>
                      </a:gs>
                      <a:gs pos="100000">
                        <a:srgbClr val="FFFFFF"/>
                      </a:gs>
                    </a:gsLst>
                    <a:lin ang="5400000" scaled="0"/>
                  </a:gradFill>
                  <a:latin typeface="Segoe UI Light" charset="0"/>
                  <a:ea typeface="Segoe UI Light" charset="0"/>
                  <a:cs typeface="Segoe UI Light" charset="0"/>
                </a:rPr>
                <a:t>Application Gateway</a:t>
              </a:r>
            </a:p>
          </p:txBody>
        </p:sp>
        <p:pic>
          <p:nvPicPr>
            <p:cNvPr id="194" name="Picture 193"/>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6146400" y="5248173"/>
              <a:ext cx="267702" cy="267702"/>
            </a:xfrm>
            <a:prstGeom prst="rect">
              <a:avLst/>
            </a:prstGeom>
          </p:spPr>
        </p:pic>
        <p:pic>
          <p:nvPicPr>
            <p:cNvPr id="195" name="Picture 194"/>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pic>
          <p:nvPicPr>
            <p:cNvPr id="196" name="Picture 195"/>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sp>
          <p:nvSpPr>
            <p:cNvPr id="19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27" fontAlgn="base">
                <a:lnSpc>
                  <a:spcPct val="90000"/>
                </a:lnSpc>
                <a:spcBef>
                  <a:spcPct val="0"/>
                </a:spcBef>
                <a:spcAft>
                  <a:spcPct val="0"/>
                </a:spcAft>
                <a:defRPr/>
              </a:pPr>
              <a:endParaRPr lang="en-US" sz="2000" b="1" kern="0" dirty="0">
                <a:solidFill>
                  <a:srgbClr val="333333"/>
                </a:solidFill>
                <a:latin typeface="Segoe UI Light" charset="0"/>
                <a:ea typeface="Segoe UI Light" charset="0"/>
                <a:cs typeface="Segoe UI Light" charset="0"/>
              </a:endParaRPr>
            </a:p>
          </p:txBody>
        </p:sp>
        <p:pic>
          <p:nvPicPr>
            <p:cNvPr id="198" name="Picture 197"/>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pic>
          <p:nvPicPr>
            <p:cNvPr id="199" name="Picture 198"/>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pic>
          <p:nvPicPr>
            <p:cNvPr id="200" name="Picture 199"/>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
        <p:nvSpPr>
          <p:cNvPr id="201" name="Rectangle 200"/>
          <p:cNvSpPr/>
          <p:nvPr/>
        </p:nvSpPr>
        <p:spPr bwMode="auto">
          <a:xfrm>
            <a:off x="123965"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Security &amp; Management</a:t>
            </a:r>
          </a:p>
        </p:txBody>
      </p:sp>
      <p:sp>
        <p:nvSpPr>
          <p:cNvPr id="202" name="Rectangle 201"/>
          <p:cNvSpPr/>
          <p:nvPr/>
        </p:nvSpPr>
        <p:spPr bwMode="auto">
          <a:xfrm>
            <a:off x="1625244" y="546981"/>
            <a:ext cx="9163697" cy="44104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599" kern="0" cap="all" dirty="0">
                <a:solidFill>
                  <a:srgbClr val="FFFFFF"/>
                </a:solidFill>
                <a:latin typeface="Segoe UI Light" charset="0"/>
                <a:ea typeface="Segoe UI Light" charset="0"/>
                <a:cs typeface="Segoe UI Light" charset="0"/>
              </a:rPr>
              <a:t>Platform Services</a:t>
            </a:r>
          </a:p>
        </p:txBody>
      </p:sp>
      <p:sp>
        <p:nvSpPr>
          <p:cNvPr id="203" name="Rectangle 202"/>
          <p:cNvSpPr/>
          <p:nvPr/>
        </p:nvSpPr>
        <p:spPr bwMode="auto">
          <a:xfrm>
            <a:off x="10941296" y="547433"/>
            <a:ext cx="1371400" cy="434803"/>
          </a:xfrm>
          <a:prstGeom prst="rect">
            <a:avLst/>
          </a:prstGeom>
          <a:solidFill>
            <a:srgbClr val="4350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algn="ctr" defTabSz="913590" fontAlgn="base">
              <a:lnSpc>
                <a:spcPct val="90000"/>
              </a:lnSpc>
              <a:defRPr/>
            </a:pPr>
            <a:r>
              <a:rPr lang="en-US" sz="1049" kern="0" cap="all" dirty="0">
                <a:solidFill>
                  <a:srgbClr val="FFFFFF"/>
                </a:solidFill>
                <a:latin typeface="Segoe UI Light" charset="0"/>
                <a:ea typeface="Segoe UI Light" charset="0"/>
                <a:cs typeface="Segoe UI Light" charset="0"/>
              </a:rPr>
              <a:t>Hybrid Operations</a:t>
            </a:r>
          </a:p>
        </p:txBody>
      </p:sp>
      <p:cxnSp>
        <p:nvCxnSpPr>
          <p:cNvPr id="204" name="Straight Connector 203"/>
          <p:cNvCxnSpPr/>
          <p:nvPr/>
        </p:nvCxnSpPr>
        <p:spPr>
          <a:xfrm>
            <a:off x="1766" y="5173187"/>
            <a:ext cx="12432948" cy="0"/>
          </a:xfrm>
          <a:prstGeom prst="line">
            <a:avLst/>
          </a:prstGeom>
          <a:ln w="349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205" name="Group 4"/>
          <p:cNvGrpSpPr>
            <a:grpSpLocks noChangeAspect="1"/>
          </p:cNvGrpSpPr>
          <p:nvPr/>
        </p:nvGrpSpPr>
        <p:grpSpPr bwMode="auto">
          <a:xfrm>
            <a:off x="5531994" y="2058676"/>
            <a:ext cx="379476" cy="320040"/>
            <a:chOff x="3668" y="1993"/>
            <a:chExt cx="498" cy="420"/>
          </a:xfrm>
          <a:solidFill>
            <a:schemeClr val="bg1"/>
          </a:solidFill>
        </p:grpSpPr>
        <p:sp>
          <p:nvSpPr>
            <p:cNvPr id="206" name="Freeform 5"/>
            <p:cNvSpPr>
              <a:spLocks/>
            </p:cNvSpPr>
            <p:nvPr/>
          </p:nvSpPr>
          <p:spPr bwMode="auto">
            <a:xfrm>
              <a:off x="3810" y="1993"/>
              <a:ext cx="223" cy="420"/>
            </a:xfrm>
            <a:custGeom>
              <a:avLst/>
              <a:gdLst>
                <a:gd name="T0" fmla="*/ 75 w 223"/>
                <a:gd name="T1" fmla="*/ 0 h 420"/>
                <a:gd name="T2" fmla="*/ 223 w 223"/>
                <a:gd name="T3" fmla="*/ 0 h 420"/>
                <a:gd name="T4" fmla="*/ 129 w 223"/>
                <a:gd name="T5" fmla="*/ 141 h 420"/>
                <a:gd name="T6" fmla="*/ 223 w 223"/>
                <a:gd name="T7" fmla="*/ 141 h 420"/>
                <a:gd name="T8" fmla="*/ 25 w 223"/>
                <a:gd name="T9" fmla="*/ 420 h 420"/>
                <a:gd name="T10" fmla="*/ 94 w 223"/>
                <a:gd name="T11" fmla="*/ 209 h 420"/>
                <a:gd name="T12" fmla="*/ 0 w 223"/>
                <a:gd name="T13" fmla="*/ 209 h 420"/>
                <a:gd name="T14" fmla="*/ 75 w 223"/>
                <a:gd name="T15" fmla="*/ 0 h 4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 h="420">
                  <a:moveTo>
                    <a:pt x="75" y="0"/>
                  </a:moveTo>
                  <a:lnTo>
                    <a:pt x="223" y="0"/>
                  </a:lnTo>
                  <a:lnTo>
                    <a:pt x="129" y="141"/>
                  </a:lnTo>
                  <a:lnTo>
                    <a:pt x="223" y="141"/>
                  </a:lnTo>
                  <a:lnTo>
                    <a:pt x="25" y="420"/>
                  </a:lnTo>
                  <a:lnTo>
                    <a:pt x="94" y="209"/>
                  </a:lnTo>
                  <a:lnTo>
                    <a:pt x="0" y="209"/>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7" name="Freeform 6"/>
            <p:cNvSpPr>
              <a:spLocks/>
            </p:cNvSpPr>
            <p:nvPr/>
          </p:nvSpPr>
          <p:spPr bwMode="auto">
            <a:xfrm>
              <a:off x="3668" y="2057"/>
              <a:ext cx="152" cy="279"/>
            </a:xfrm>
            <a:custGeom>
              <a:avLst/>
              <a:gdLst>
                <a:gd name="T0" fmla="*/ 15 w 79"/>
                <a:gd name="T1" fmla="*/ 72 h 144"/>
                <a:gd name="T2" fmla="*/ 77 w 79"/>
                <a:gd name="T3" fmla="*/ 10 h 144"/>
                <a:gd name="T4" fmla="*/ 77 w 79"/>
                <a:gd name="T5" fmla="*/ 5 h 144"/>
                <a:gd name="T6" fmla="*/ 74 w 79"/>
                <a:gd name="T7" fmla="*/ 1 h 144"/>
                <a:gd name="T8" fmla="*/ 69 w 79"/>
                <a:gd name="T9" fmla="*/ 1 h 144"/>
                <a:gd name="T10" fmla="*/ 1 w 79"/>
                <a:gd name="T11" fmla="*/ 69 h 144"/>
                <a:gd name="T12" fmla="*/ 0 w 79"/>
                <a:gd name="T13" fmla="*/ 72 h 144"/>
                <a:gd name="T14" fmla="*/ 1 w 79"/>
                <a:gd name="T15" fmla="*/ 74 h 144"/>
                <a:gd name="T16" fmla="*/ 69 w 79"/>
                <a:gd name="T17" fmla="*/ 142 h 144"/>
                <a:gd name="T18" fmla="*/ 74 w 79"/>
                <a:gd name="T19" fmla="*/ 142 h 144"/>
                <a:gd name="T20" fmla="*/ 77 w 79"/>
                <a:gd name="T21" fmla="*/ 139 h 144"/>
                <a:gd name="T22" fmla="*/ 77 w 79"/>
                <a:gd name="T23" fmla="*/ 134 h 144"/>
                <a:gd name="T24" fmla="*/ 15 w 79"/>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44">
                  <a:moveTo>
                    <a:pt x="15" y="72"/>
                  </a:moveTo>
                  <a:cubicBezTo>
                    <a:pt x="77" y="10"/>
                    <a:pt x="77" y="10"/>
                    <a:pt x="77" y="10"/>
                  </a:cubicBezTo>
                  <a:cubicBezTo>
                    <a:pt x="79" y="8"/>
                    <a:pt x="79" y="6"/>
                    <a:pt x="77" y="5"/>
                  </a:cubicBezTo>
                  <a:cubicBezTo>
                    <a:pt x="74" y="1"/>
                    <a:pt x="74" y="1"/>
                    <a:pt x="74" y="1"/>
                  </a:cubicBezTo>
                  <a:cubicBezTo>
                    <a:pt x="72" y="0"/>
                    <a:pt x="70" y="0"/>
                    <a:pt x="69" y="1"/>
                  </a:cubicBezTo>
                  <a:cubicBezTo>
                    <a:pt x="1" y="69"/>
                    <a:pt x="1" y="69"/>
                    <a:pt x="1" y="69"/>
                  </a:cubicBezTo>
                  <a:cubicBezTo>
                    <a:pt x="0" y="70"/>
                    <a:pt x="0" y="71"/>
                    <a:pt x="0" y="72"/>
                  </a:cubicBezTo>
                  <a:cubicBezTo>
                    <a:pt x="0" y="73"/>
                    <a:pt x="0" y="74"/>
                    <a:pt x="1" y="74"/>
                  </a:cubicBezTo>
                  <a:cubicBezTo>
                    <a:pt x="69" y="142"/>
                    <a:pt x="69" y="142"/>
                    <a:pt x="69" y="142"/>
                  </a:cubicBezTo>
                  <a:cubicBezTo>
                    <a:pt x="70" y="144"/>
                    <a:pt x="72" y="144"/>
                    <a:pt x="74" y="142"/>
                  </a:cubicBezTo>
                  <a:cubicBezTo>
                    <a:pt x="77" y="139"/>
                    <a:pt x="77" y="139"/>
                    <a:pt x="77" y="139"/>
                  </a:cubicBezTo>
                  <a:cubicBezTo>
                    <a:pt x="79" y="137"/>
                    <a:pt x="79" y="135"/>
                    <a:pt x="77" y="134"/>
                  </a:cubicBezTo>
                  <a:lnTo>
                    <a:pt x="1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sp>
          <p:nvSpPr>
            <p:cNvPr id="208" name="Freeform 7"/>
            <p:cNvSpPr>
              <a:spLocks/>
            </p:cNvSpPr>
            <p:nvPr/>
          </p:nvSpPr>
          <p:spPr bwMode="auto">
            <a:xfrm>
              <a:off x="4012" y="2057"/>
              <a:ext cx="154" cy="279"/>
            </a:xfrm>
            <a:custGeom>
              <a:avLst/>
              <a:gdLst>
                <a:gd name="T0" fmla="*/ 64 w 80"/>
                <a:gd name="T1" fmla="*/ 72 h 144"/>
                <a:gd name="T2" fmla="*/ 2 w 80"/>
                <a:gd name="T3" fmla="*/ 10 h 144"/>
                <a:gd name="T4" fmla="*/ 2 w 80"/>
                <a:gd name="T5" fmla="*/ 5 h 144"/>
                <a:gd name="T6" fmla="*/ 5 w 80"/>
                <a:gd name="T7" fmla="*/ 1 h 144"/>
                <a:gd name="T8" fmla="*/ 10 w 80"/>
                <a:gd name="T9" fmla="*/ 1 h 144"/>
                <a:gd name="T10" fmla="*/ 78 w 80"/>
                <a:gd name="T11" fmla="*/ 69 h 144"/>
                <a:gd name="T12" fmla="*/ 80 w 80"/>
                <a:gd name="T13" fmla="*/ 72 h 144"/>
                <a:gd name="T14" fmla="*/ 78 w 80"/>
                <a:gd name="T15" fmla="*/ 74 h 144"/>
                <a:gd name="T16" fmla="*/ 10 w 80"/>
                <a:gd name="T17" fmla="*/ 142 h 144"/>
                <a:gd name="T18" fmla="*/ 5 w 80"/>
                <a:gd name="T19" fmla="*/ 142 h 144"/>
                <a:gd name="T20" fmla="*/ 2 w 80"/>
                <a:gd name="T21" fmla="*/ 139 h 144"/>
                <a:gd name="T22" fmla="*/ 2 w 80"/>
                <a:gd name="T23" fmla="*/ 134 h 144"/>
                <a:gd name="T24" fmla="*/ 64 w 80"/>
                <a:gd name="T2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44">
                  <a:moveTo>
                    <a:pt x="64" y="72"/>
                  </a:moveTo>
                  <a:cubicBezTo>
                    <a:pt x="2" y="10"/>
                    <a:pt x="2" y="10"/>
                    <a:pt x="2" y="10"/>
                  </a:cubicBezTo>
                  <a:cubicBezTo>
                    <a:pt x="0" y="8"/>
                    <a:pt x="0" y="6"/>
                    <a:pt x="2" y="5"/>
                  </a:cubicBezTo>
                  <a:cubicBezTo>
                    <a:pt x="5" y="1"/>
                    <a:pt x="5" y="1"/>
                    <a:pt x="5" y="1"/>
                  </a:cubicBezTo>
                  <a:cubicBezTo>
                    <a:pt x="7" y="0"/>
                    <a:pt x="9" y="0"/>
                    <a:pt x="10" y="1"/>
                  </a:cubicBezTo>
                  <a:cubicBezTo>
                    <a:pt x="78" y="69"/>
                    <a:pt x="78" y="69"/>
                    <a:pt x="78" y="69"/>
                  </a:cubicBezTo>
                  <a:cubicBezTo>
                    <a:pt x="79" y="70"/>
                    <a:pt x="80" y="71"/>
                    <a:pt x="80" y="72"/>
                  </a:cubicBezTo>
                  <a:cubicBezTo>
                    <a:pt x="80" y="73"/>
                    <a:pt x="79" y="74"/>
                    <a:pt x="78" y="74"/>
                  </a:cubicBezTo>
                  <a:cubicBezTo>
                    <a:pt x="10" y="142"/>
                    <a:pt x="10" y="142"/>
                    <a:pt x="10" y="142"/>
                  </a:cubicBezTo>
                  <a:cubicBezTo>
                    <a:pt x="9" y="144"/>
                    <a:pt x="7" y="144"/>
                    <a:pt x="5" y="142"/>
                  </a:cubicBezTo>
                  <a:cubicBezTo>
                    <a:pt x="2" y="139"/>
                    <a:pt x="2" y="139"/>
                    <a:pt x="2" y="139"/>
                  </a:cubicBezTo>
                  <a:cubicBezTo>
                    <a:pt x="0" y="137"/>
                    <a:pt x="0" y="135"/>
                    <a:pt x="2" y="134"/>
                  </a:cubicBezTo>
                  <a:lnTo>
                    <a:pt x="64"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6" tIns="45713" rIns="91426" bIns="45713" numCol="1" anchor="t" anchorCtr="0" compatLnSpc="1">
              <a:prstTxWarp prst="textNoShape">
                <a:avLst/>
              </a:prstTxWarp>
            </a:bodyPr>
            <a:lstStyle/>
            <a:p>
              <a:pPr defTabSz="914206">
                <a:defRPr/>
              </a:pPr>
              <a:endParaRPr lang="en-US" kern="0" dirty="0">
                <a:solidFill>
                  <a:sysClr val="windowText" lastClr="000000"/>
                </a:solidFill>
              </a:endParaRPr>
            </a:p>
          </p:txBody>
        </p:sp>
      </p:grpSp>
      <p:grpSp>
        <p:nvGrpSpPr>
          <p:cNvPr id="209" name="Group 208"/>
          <p:cNvGrpSpPr/>
          <p:nvPr/>
        </p:nvGrpSpPr>
        <p:grpSpPr>
          <a:xfrm>
            <a:off x="3462321" y="3111028"/>
            <a:ext cx="1008256" cy="301021"/>
            <a:chOff x="6536908" y="2455358"/>
            <a:chExt cx="1008542" cy="301106"/>
          </a:xfrm>
        </p:grpSpPr>
        <p:sp>
          <p:nvSpPr>
            <p:cNvPr id="210" name="TextBox 209"/>
            <p:cNvSpPr txBox="1"/>
            <p:nvPr/>
          </p:nvSpPr>
          <p:spPr>
            <a:xfrm>
              <a:off x="6886294" y="2455358"/>
              <a:ext cx="659156" cy="301106"/>
            </a:xfrm>
            <a:prstGeom prst="rect">
              <a:avLst/>
            </a:prstGeom>
            <a:noFill/>
            <a:ln>
              <a:noFill/>
            </a:ln>
          </p:spPr>
          <p:txBody>
            <a:bodyPr wrap="none" lIns="0" tIns="27963" rIns="0" bIns="0" rtlCol="0" anchor="ctr">
              <a:noAutofit/>
            </a:bodyPr>
            <a:lstStyle/>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Logic</a:t>
              </a:r>
            </a:p>
            <a:p>
              <a:pPr defTabSz="931972" eaLnBrk="0" fontAlgn="base" hangingPunct="0">
                <a:lnSpc>
                  <a:spcPts val="816"/>
                </a:lnSpc>
                <a:spcBef>
                  <a:spcPct val="0"/>
                </a:spcBef>
                <a:spcAft>
                  <a:spcPct val="0"/>
                </a:spcAft>
                <a:defRPr/>
              </a:pPr>
              <a:r>
                <a:rPr lang="en-US" sz="765" kern="0" dirty="0">
                  <a:solidFill>
                    <a:prstClr val="white"/>
                  </a:solidFill>
                  <a:latin typeface="Segoe UI Light" charset="0"/>
                  <a:ea typeface="Arial Unicode MS" panose="020B0604020202020204" pitchFamily="34" charset="-128"/>
                  <a:cs typeface="Segoe UI Light" charset="0"/>
                </a:rPr>
                <a:t>Apps</a:t>
              </a:r>
            </a:p>
          </p:txBody>
        </p:sp>
        <p:pic>
          <p:nvPicPr>
            <p:cNvPr id="211" name="Picture 210"/>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36908" y="2459700"/>
              <a:ext cx="292423" cy="292423"/>
            </a:xfrm>
            <a:prstGeom prst="rect">
              <a:avLst/>
            </a:prstGeom>
          </p:spPr>
        </p:pic>
      </p:grpSp>
    </p:spTree>
    <p:extLst>
      <p:ext uri="{BB962C8B-B14F-4D97-AF65-F5344CB8AC3E}">
        <p14:creationId xmlns:p14="http://schemas.microsoft.com/office/powerpoint/2010/main" val="30967134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Hosting Options</a:t>
            </a:r>
          </a:p>
        </p:txBody>
      </p:sp>
      <p:sp>
        <p:nvSpPr>
          <p:cNvPr id="3" name="Rectangle 2"/>
          <p:cNvSpPr/>
          <p:nvPr/>
        </p:nvSpPr>
        <p:spPr bwMode="auto">
          <a:xfrm>
            <a:off x="457200"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Machines</a:t>
            </a:r>
          </a:p>
        </p:txBody>
      </p:sp>
      <p:sp>
        <p:nvSpPr>
          <p:cNvPr id="4" name="Rectangle 3"/>
          <p:cNvSpPr/>
          <p:nvPr/>
        </p:nvSpPr>
        <p:spPr bwMode="auto">
          <a:xfrm>
            <a:off x="2880519"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a:t>
            </a:r>
          </a:p>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Scale Sets</a:t>
            </a:r>
          </a:p>
        </p:txBody>
      </p:sp>
      <p:sp>
        <p:nvSpPr>
          <p:cNvPr id="5" name="Rectangle 4"/>
          <p:cNvSpPr/>
          <p:nvPr/>
        </p:nvSpPr>
        <p:spPr bwMode="auto">
          <a:xfrm>
            <a:off x="5303838"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Container Service</a:t>
            </a:r>
          </a:p>
        </p:txBody>
      </p:sp>
      <p:sp>
        <p:nvSpPr>
          <p:cNvPr id="6" name="Rectangle 5"/>
          <p:cNvSpPr/>
          <p:nvPr/>
        </p:nvSpPr>
        <p:spPr bwMode="auto">
          <a:xfrm>
            <a:off x="7727157"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7" name="Rectangle 6"/>
          <p:cNvSpPr/>
          <p:nvPr/>
        </p:nvSpPr>
        <p:spPr bwMode="auto">
          <a:xfrm>
            <a:off x="10150475" y="2811462"/>
            <a:ext cx="1828800"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cxnSp>
        <p:nvCxnSpPr>
          <p:cNvPr id="10" name="Straight Connector 9"/>
          <p:cNvCxnSpPr/>
          <p:nvPr/>
        </p:nvCxnSpPr>
        <p:spPr>
          <a:xfrm>
            <a:off x="7437437" y="-7938"/>
            <a:ext cx="0" cy="7162800"/>
          </a:xfrm>
          <a:prstGeom prst="line">
            <a:avLst/>
          </a:prstGeom>
          <a:ln w="539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37437" y="6316662"/>
            <a:ext cx="3163110"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Platform as a Service (PaaS)</a:t>
            </a:r>
          </a:p>
        </p:txBody>
      </p:sp>
      <p:sp>
        <p:nvSpPr>
          <p:cNvPr id="12" name="TextBox 11"/>
          <p:cNvSpPr txBox="1"/>
          <p:nvPr/>
        </p:nvSpPr>
        <p:spPr>
          <a:xfrm>
            <a:off x="3871163" y="6316662"/>
            <a:ext cx="3594381" cy="544765"/>
          </a:xfrm>
          <a:prstGeom prst="rect">
            <a:avLst/>
          </a:prstGeom>
          <a:noFill/>
        </p:spPr>
        <p:txBody>
          <a:bodyPr wrap="none" lIns="182880" tIns="146304" rIns="182880" bIns="146304" rtlCol="0">
            <a:spAutoFit/>
          </a:bodyPr>
          <a:lstStyle/>
          <a:p>
            <a:pPr algn="r">
              <a:lnSpc>
                <a:spcPct val="90000"/>
              </a:lnSpc>
              <a:spcAft>
                <a:spcPts val="600"/>
              </a:spcAft>
            </a:pPr>
            <a:r>
              <a:rPr lang="en-US" dirty="0">
                <a:gradFill>
                  <a:gsLst>
                    <a:gs pos="2917">
                      <a:schemeClr val="tx1"/>
                    </a:gs>
                    <a:gs pos="30000">
                      <a:schemeClr val="tx1"/>
                    </a:gs>
                  </a:gsLst>
                  <a:lin ang="5400000" scaled="0"/>
                </a:gradFill>
              </a:rPr>
              <a:t>Infrastructure as a Service (IaaS)</a:t>
            </a:r>
          </a:p>
        </p:txBody>
      </p:sp>
    </p:spTree>
    <p:extLst>
      <p:ext uri="{BB962C8B-B14F-4D97-AF65-F5344CB8AC3E}">
        <p14:creationId xmlns:p14="http://schemas.microsoft.com/office/powerpoint/2010/main" val="2908296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Azure App Service</a:t>
            </a:r>
          </a:p>
        </p:txBody>
      </p:sp>
      <p:grpSp>
        <p:nvGrpSpPr>
          <p:cNvPr id="3" name="Group 2"/>
          <p:cNvGrpSpPr/>
          <p:nvPr/>
        </p:nvGrpSpPr>
        <p:grpSpPr>
          <a:xfrm>
            <a:off x="427037" y="2375744"/>
            <a:ext cx="3277337" cy="3262410"/>
            <a:chOff x="827088" y="-3463925"/>
            <a:chExt cx="3833812" cy="3816350"/>
          </a:xfrm>
        </p:grpSpPr>
        <p:sp>
          <p:nvSpPr>
            <p:cNvPr id="4" name="Freeform 5"/>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5" name="Freeform 6"/>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6" name="Freeform 7"/>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7" name="Freeform 8"/>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 name="Freeform 9"/>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9" name="Freeform 10"/>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0" name="Freeform 11"/>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11" name="Freeform 12"/>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grpSp>
      <p:grpSp>
        <p:nvGrpSpPr>
          <p:cNvPr id="12" name="Group 11"/>
          <p:cNvGrpSpPr/>
          <p:nvPr/>
        </p:nvGrpSpPr>
        <p:grpSpPr>
          <a:xfrm>
            <a:off x="4084771" y="3883205"/>
            <a:ext cx="453547" cy="267101"/>
            <a:chOff x="4924540" y="2915646"/>
            <a:chExt cx="462708" cy="272496"/>
          </a:xfrm>
          <a:solidFill>
            <a:schemeClr val="tx1"/>
          </a:solidFill>
        </p:grpSpPr>
        <p:sp>
          <p:nvSpPr>
            <p:cNvPr id="13" name="Rectangle 12"/>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8456613" y="4280949"/>
            <a:ext cx="2583344" cy="1665763"/>
            <a:chOff x="8728103" y="4231511"/>
            <a:chExt cx="2635145" cy="1699165"/>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7" name="TextBox 16"/>
            <p:cNvSpPr txBox="1"/>
            <p:nvPr/>
          </p:nvSpPr>
          <p:spPr>
            <a:xfrm>
              <a:off x="8728103" y="5010007"/>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API Apps</a:t>
              </a:r>
            </a:p>
          </p:txBody>
        </p:sp>
        <p:sp>
          <p:nvSpPr>
            <p:cNvPr id="18" name="TextBox 17"/>
            <p:cNvSpPr txBox="1"/>
            <p:nvPr/>
          </p:nvSpPr>
          <p:spPr>
            <a:xfrm>
              <a:off x="8728103" y="544405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Easily build and consume APIs in the cloud</a:t>
              </a:r>
            </a:p>
          </p:txBody>
        </p:sp>
      </p:grpSp>
      <p:grpSp>
        <p:nvGrpSpPr>
          <p:cNvPr id="19" name="Group 18"/>
          <p:cNvGrpSpPr/>
          <p:nvPr/>
        </p:nvGrpSpPr>
        <p:grpSpPr>
          <a:xfrm>
            <a:off x="4299943" y="2125662"/>
            <a:ext cx="3314494" cy="1688853"/>
            <a:chOff x="5434662" y="1339128"/>
            <a:chExt cx="3380957" cy="1722718"/>
          </a:xfrm>
        </p:grpSpPr>
        <p:sp>
          <p:nvSpPr>
            <p:cNvPr id="20" name="TextBox 19"/>
            <p:cNvSpPr txBox="1"/>
            <p:nvPr/>
          </p:nvSpPr>
          <p:spPr>
            <a:xfrm>
              <a:off x="5648241" y="2147024"/>
              <a:ext cx="2929173"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Web Apps</a:t>
              </a:r>
            </a:p>
          </p:txBody>
        </p:sp>
        <p:sp>
          <p:nvSpPr>
            <p:cNvPr id="21" name="TextBox 20"/>
            <p:cNvSpPr txBox="1"/>
            <p:nvPr/>
          </p:nvSpPr>
          <p:spPr>
            <a:xfrm>
              <a:off x="5434662" y="2575226"/>
              <a:ext cx="3380957" cy="486620"/>
            </a:xfrm>
            <a:prstGeom prst="rect">
              <a:avLst/>
            </a:prstGeom>
            <a:noFill/>
          </p:spPr>
          <p:txBody>
            <a:bodyPr wrap="square" lIns="182828" rIns="182828" rtlCol="0">
              <a:spAutoFit/>
            </a:bodyPr>
            <a:lstStyle/>
            <a:p>
              <a:pPr algn="ctr">
                <a:lnSpc>
                  <a:spcPts val="1500"/>
                </a:lnSpc>
                <a:defRPr/>
              </a:pPr>
              <a:r>
                <a:rPr lang="en-US" sz="1400" kern="0" dirty="0">
                  <a:latin typeface="Segoe UI Light"/>
                </a:rPr>
                <a:t>Web apps that scale </a:t>
              </a:r>
              <a:br>
                <a:rPr lang="en-US" sz="1400" kern="0" dirty="0">
                  <a:latin typeface="Segoe UI Light"/>
                </a:rPr>
              </a:br>
              <a:r>
                <a:rPr lang="en-US" sz="1400" kern="0" dirty="0">
                  <a:latin typeface="Segoe UI Light"/>
                </a:rPr>
                <a:t>with your business</a:t>
              </a:r>
            </a:p>
          </p:txBody>
        </p:sp>
        <p:pic>
          <p:nvPicPr>
            <p:cNvPr id="22" name="Picture 21"/>
            <p:cNvPicPr>
              <a:picLocks noChangeAspect="1"/>
            </p:cNvPicPr>
            <p:nvPr/>
          </p:nvPicPr>
          <p:blipFill>
            <a:blip r:embed="rId3"/>
            <a:stretch>
              <a:fillRect/>
            </a:stretch>
          </p:blipFill>
          <p:spPr>
            <a:xfrm>
              <a:off x="6781285" y="1339128"/>
              <a:ext cx="724282" cy="707395"/>
            </a:xfrm>
            <a:prstGeom prst="rect">
              <a:avLst/>
            </a:prstGeom>
          </p:spPr>
        </p:pic>
      </p:grpSp>
      <p:grpSp>
        <p:nvGrpSpPr>
          <p:cNvPr id="23" name="Group 22"/>
          <p:cNvGrpSpPr/>
          <p:nvPr/>
        </p:nvGrpSpPr>
        <p:grpSpPr>
          <a:xfrm>
            <a:off x="6911013" y="2125662"/>
            <a:ext cx="2583345" cy="1735744"/>
            <a:chOff x="8642021" y="1291297"/>
            <a:chExt cx="2635146" cy="1770549"/>
          </a:xfrm>
        </p:grpSpPr>
        <p:sp>
          <p:nvSpPr>
            <p:cNvPr id="24" name="TextBox 23"/>
            <p:cNvSpPr txBox="1"/>
            <p:nvPr/>
          </p:nvSpPr>
          <p:spPr>
            <a:xfrm>
              <a:off x="8642022" y="21470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Mobile Apps</a:t>
              </a:r>
            </a:p>
          </p:txBody>
        </p:sp>
        <p:sp>
          <p:nvSpPr>
            <p:cNvPr id="25" name="TextBox 24"/>
            <p:cNvSpPr txBox="1"/>
            <p:nvPr/>
          </p:nvSpPr>
          <p:spPr>
            <a:xfrm>
              <a:off x="8642021" y="2575226"/>
              <a:ext cx="2635145" cy="486620"/>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Build Mobile apps </a:t>
              </a:r>
              <a:br>
                <a:rPr lang="en-US" sz="1400" dirty="0">
                  <a:solidFill>
                    <a:schemeClr val="tx1"/>
                  </a:solidFill>
                </a:rPr>
              </a:br>
              <a:r>
                <a:rPr lang="en-US" sz="1400" dirty="0">
                  <a:solidFill>
                    <a:schemeClr val="tx1"/>
                  </a:solidFill>
                </a:rPr>
                <a:t>for any device</a:t>
              </a:r>
            </a:p>
          </p:txBody>
        </p:sp>
        <p:pic>
          <p:nvPicPr>
            <p:cNvPr id="26" name="Picture 25"/>
            <p:cNvPicPr>
              <a:picLocks noChangeAspect="1"/>
            </p:cNvPicPr>
            <p:nvPr/>
          </p:nvPicPr>
          <p:blipFill>
            <a:blip r:embed="rId4"/>
            <a:stretch>
              <a:fillRect/>
            </a:stretch>
          </p:blipFill>
          <p:spPr>
            <a:xfrm>
              <a:off x="9633371" y="1291297"/>
              <a:ext cx="556237" cy="798699"/>
            </a:xfrm>
            <a:prstGeom prst="rect">
              <a:avLst/>
            </a:prstGeom>
          </p:spPr>
        </p:pic>
      </p:grpSp>
      <p:cxnSp>
        <p:nvCxnSpPr>
          <p:cNvPr id="27" name="Straight Connector 26"/>
          <p:cNvCxnSpPr>
            <a:cxnSpLocks/>
          </p:cNvCxnSpPr>
          <p:nvPr/>
        </p:nvCxnSpPr>
        <p:spPr>
          <a:xfrm>
            <a:off x="7056437"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4917889" y="4006949"/>
            <a:ext cx="686294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11293" y="4280949"/>
            <a:ext cx="2583344" cy="1677659"/>
            <a:chOff x="5839825" y="1775527"/>
            <a:chExt cx="2635145" cy="1711300"/>
          </a:xfrm>
        </p:grpSpPr>
        <p:pic>
          <p:nvPicPr>
            <p:cNvPr id="30" name="Picture 29"/>
            <p:cNvPicPr>
              <a:picLocks noChangeAspect="1"/>
            </p:cNvPicPr>
            <p:nvPr/>
          </p:nvPicPr>
          <p:blipFill>
            <a:blip r:embed="rId5"/>
            <a:stretch>
              <a:fillRect/>
            </a:stretch>
          </p:blipFill>
          <p:spPr>
            <a:xfrm>
              <a:off x="6822364" y="1775527"/>
              <a:ext cx="727774" cy="726962"/>
            </a:xfrm>
            <a:prstGeom prst="rect">
              <a:avLst/>
            </a:prstGeom>
          </p:spPr>
        </p:pic>
        <p:sp>
          <p:nvSpPr>
            <p:cNvPr id="31" name="TextBox 30"/>
            <p:cNvSpPr txBox="1"/>
            <p:nvPr/>
          </p:nvSpPr>
          <p:spPr>
            <a:xfrm>
              <a:off x="5839825" y="2575724"/>
              <a:ext cx="2635145" cy="544765"/>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LOGIC Apps</a:t>
              </a:r>
            </a:p>
          </p:txBody>
        </p:sp>
        <p:sp>
          <p:nvSpPr>
            <p:cNvPr id="32" name="TextBox 31"/>
            <p:cNvSpPr txBox="1"/>
            <p:nvPr/>
          </p:nvSpPr>
          <p:spPr>
            <a:xfrm>
              <a:off x="5839825" y="3000276"/>
              <a:ext cx="2635145" cy="486551"/>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Automate business process across SaaS and on-premises </a:t>
              </a:r>
            </a:p>
          </p:txBody>
        </p:sp>
      </p:grpSp>
      <p:cxnSp>
        <p:nvCxnSpPr>
          <p:cNvPr id="39" name="Straight Connector 38"/>
          <p:cNvCxnSpPr>
            <a:cxnSpLocks/>
          </p:cNvCxnSpPr>
          <p:nvPr/>
        </p:nvCxnSpPr>
        <p:spPr>
          <a:xfrm>
            <a:off x="9494674" y="2039285"/>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8349363" y="4032703"/>
            <a:ext cx="0" cy="1967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494357" y="2125662"/>
            <a:ext cx="2583345" cy="1677718"/>
            <a:chOff x="9494357" y="2115689"/>
            <a:chExt cx="2583345" cy="1677718"/>
          </a:xfrm>
        </p:grpSpPr>
        <p:pic>
          <p:nvPicPr>
            <p:cNvPr id="37" name="Picture 36"/>
            <p:cNvPicPr>
              <a:picLocks noChangeAspect="1"/>
            </p:cNvPicPr>
            <p:nvPr/>
          </p:nvPicPr>
          <p:blipFill>
            <a:blip r:embed="rId6">
              <a:biLevel thresh="25000"/>
            </a:blip>
            <a:stretch>
              <a:fillRect/>
            </a:stretch>
          </p:blipFill>
          <p:spPr>
            <a:xfrm>
              <a:off x="10351856" y="2115689"/>
              <a:ext cx="780290" cy="780290"/>
            </a:xfrm>
            <a:prstGeom prst="rect">
              <a:avLst/>
            </a:prstGeom>
          </p:spPr>
        </p:pic>
        <p:sp>
          <p:nvSpPr>
            <p:cNvPr id="48" name="TextBox 47"/>
            <p:cNvSpPr txBox="1"/>
            <p:nvPr/>
          </p:nvSpPr>
          <p:spPr>
            <a:xfrm>
              <a:off x="9494358" y="2896568"/>
              <a:ext cx="2583344" cy="534056"/>
            </a:xfrm>
            <a:prstGeom prst="rect">
              <a:avLst/>
            </a:prstGeom>
            <a:noFill/>
          </p:spPr>
          <p:txBody>
            <a:bodyPr wrap="square" lIns="179285" tIns="143428" rIns="179285" bIns="143428"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1765" dirty="0">
                  <a:gradFill>
                    <a:gsLst>
                      <a:gs pos="0">
                        <a:srgbClr val="FFFFFF"/>
                      </a:gs>
                      <a:gs pos="100000">
                        <a:srgbClr val="FFFFFF"/>
                      </a:gs>
                    </a:gsLst>
                    <a:lin ang="5400000" scaled="1"/>
                  </a:gradFill>
                </a:rPr>
                <a:t>Functions</a:t>
              </a:r>
            </a:p>
          </p:txBody>
        </p:sp>
        <p:sp>
          <p:nvSpPr>
            <p:cNvPr id="49" name="TextBox 48"/>
            <p:cNvSpPr txBox="1"/>
            <p:nvPr/>
          </p:nvSpPr>
          <p:spPr>
            <a:xfrm>
              <a:off x="9494357" y="3316353"/>
              <a:ext cx="2583344" cy="477054"/>
            </a:xfrm>
            <a:prstGeom prst="rect">
              <a:avLst/>
            </a:prstGeom>
            <a:noFill/>
          </p:spPr>
          <p:txBody>
            <a:bodyPr wrap="square" lIns="182828" rIns="182828" rtlCol="0">
              <a:spAutoFit/>
            </a:bodyPr>
            <a:lstStyle>
              <a:defPPr>
                <a:defRPr lang="en-US"/>
              </a:defPPr>
              <a:lvl1pPr algn="ctr">
                <a:lnSpc>
                  <a:spcPts val="1530"/>
                </a:lnSpc>
                <a:defRPr sz="1428" kern="0">
                  <a:gradFill>
                    <a:gsLst>
                      <a:gs pos="0">
                        <a:schemeClr val="tx2">
                          <a:lumMod val="75000"/>
                        </a:schemeClr>
                      </a:gs>
                      <a:gs pos="100000">
                        <a:schemeClr val="tx2">
                          <a:lumMod val="75000"/>
                        </a:schemeClr>
                      </a:gs>
                    </a:gsLst>
                    <a:lin ang="5400000" scaled="0"/>
                  </a:gradFill>
                  <a:latin typeface="Segoe UI Light"/>
                </a:defRPr>
              </a:lvl1pPr>
            </a:lstStyle>
            <a:p>
              <a:r>
                <a:rPr lang="en-US" sz="1400" dirty="0">
                  <a:solidFill>
                    <a:schemeClr val="tx1"/>
                  </a:solidFill>
                </a:rPr>
                <a:t>Serverless event</a:t>
              </a:r>
            </a:p>
            <a:p>
              <a:r>
                <a:rPr lang="en-US" sz="1400" dirty="0">
                  <a:solidFill>
                    <a:schemeClr val="tx1"/>
                  </a:solidFill>
                </a:rPr>
                <a:t>processing</a:t>
              </a:r>
            </a:p>
          </p:txBody>
        </p:sp>
      </p:grpSp>
    </p:spTree>
    <p:extLst>
      <p:ext uri="{BB962C8B-B14F-4D97-AF65-F5344CB8AC3E}">
        <p14:creationId xmlns:p14="http://schemas.microsoft.com/office/powerpoint/2010/main" val="23648404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76b98b1fef4e635c1cb25da32e8e9ff5b17a4"/>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openxmlformats.org/package/2006/metadata/core-properties"/>
    <ds:schemaRef ds:uri="630a2e83-186a-4a0f-ab27-bee8a8096abc"/>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0</TotalTime>
  <Words>4063</Words>
  <Application>Microsoft Office PowerPoint</Application>
  <PresentationFormat>Benutzerdefiniert</PresentationFormat>
  <Paragraphs>746</Paragraphs>
  <Slides>55</Slides>
  <Notes>22</Notes>
  <HiddenSlides>1</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55</vt:i4>
      </vt:variant>
    </vt:vector>
  </HeadingPairs>
  <TitlesOfParts>
    <vt:vector size="67" baseType="lpstr">
      <vt:lpstr>Arial</vt:lpstr>
      <vt:lpstr>Arial Unicode MS</vt:lpstr>
      <vt:lpstr>Calibri</vt:lpstr>
      <vt:lpstr>Consolas</vt:lpstr>
      <vt:lpstr>Segoe UI</vt:lpstr>
      <vt:lpstr>Segoe UI Light</vt:lpstr>
      <vt:lpstr>Segoe UI Semibold</vt:lpstr>
      <vt:lpstr>Segoe UI Semilight</vt:lpstr>
      <vt:lpstr>Times New Roman</vt:lpstr>
      <vt:lpstr>Wingdings</vt:lpstr>
      <vt:lpstr>WHITE TEMPLATE</vt:lpstr>
      <vt:lpstr>COLOR TEMPLATE</vt:lpstr>
      <vt:lpstr>Modern Cloud Applications</vt:lpstr>
      <vt:lpstr>Agenda</vt:lpstr>
      <vt:lpstr>Traditional applications</vt:lpstr>
      <vt:lpstr>“Traditional” Applications</vt:lpstr>
      <vt:lpstr>Characteristics of traditional applications</vt:lpstr>
      <vt:lpstr>Characteristics of modern cloud applications</vt:lpstr>
      <vt:lpstr>PowerPoint-Präsentation</vt:lpstr>
      <vt:lpstr>Application Hosting Options</vt:lpstr>
      <vt:lpstr>Azure App Service</vt:lpstr>
      <vt:lpstr>PowerPoint-Präsentation</vt:lpstr>
      <vt:lpstr>PowerPoint-Präsentation</vt:lpstr>
      <vt:lpstr>PowerPoint-Präsentation</vt:lpstr>
      <vt:lpstr>PowerPoint-Präsentation</vt:lpstr>
      <vt:lpstr>App Service Plans</vt:lpstr>
      <vt:lpstr>App Service Environments</vt:lpstr>
      <vt:lpstr>Isolating App Service Environments</vt:lpstr>
      <vt:lpstr>“Serverless” Compute</vt:lpstr>
      <vt:lpstr>What is “serverless”</vt:lpstr>
      <vt:lpstr>Microsoft Serverless Technologies</vt:lpstr>
      <vt:lpstr>Functions Programming Model</vt:lpstr>
      <vt:lpstr>Triggers  and   bindings</vt:lpstr>
      <vt:lpstr>Building Applications With Functions</vt:lpstr>
      <vt:lpstr>Functions Programming Model - Best Practices</vt:lpstr>
      <vt:lpstr>Polyglot persistence</vt:lpstr>
      <vt:lpstr>Relational Databases</vt:lpstr>
      <vt:lpstr>Relational Databases on Azure</vt:lpstr>
      <vt:lpstr>Key-Value Databases</vt:lpstr>
      <vt:lpstr>Key-Value Databases on Azure</vt:lpstr>
      <vt:lpstr>Document Databases</vt:lpstr>
      <vt:lpstr>Document Databases on Azure</vt:lpstr>
      <vt:lpstr>Graph Databases</vt:lpstr>
      <vt:lpstr>Graph Databases on Azure</vt:lpstr>
      <vt:lpstr>Repository  Pattern</vt:lpstr>
      <vt:lpstr>Benefits of Polyglot Persistence</vt:lpstr>
      <vt:lpstr>Scaling cloud applications</vt:lpstr>
      <vt:lpstr>Scalability</vt:lpstr>
      <vt:lpstr>Scaling Options</vt:lpstr>
      <vt:lpstr>Strategy</vt:lpstr>
      <vt:lpstr>Common Scale Limitations</vt:lpstr>
      <vt:lpstr>Optimizing Memory - Cache</vt:lpstr>
      <vt:lpstr>Azure Redis Cache</vt:lpstr>
      <vt:lpstr>Optimizing CPU - Queue Pattern</vt:lpstr>
      <vt:lpstr>Queue Pattern</vt:lpstr>
      <vt:lpstr>Queues on Azure</vt:lpstr>
      <vt:lpstr>Optimize Storage – Geo Replication</vt:lpstr>
      <vt:lpstr>Optimize Latency - CDN</vt:lpstr>
      <vt:lpstr>Azure Stack promise </vt:lpstr>
      <vt:lpstr>Consistent application development</vt:lpstr>
      <vt:lpstr>Azure PaaS available on-premises: Fully managed platforms for high productivity development  </vt:lpstr>
      <vt:lpstr>Azure IaaS available on-premises: beyond traditional virtualization  </vt:lpstr>
      <vt:lpstr>Summary</vt:lpstr>
      <vt:lpstr>HOL Summary</vt:lpstr>
      <vt:lpstr>PowerPoint-Präsentation</vt:lpstr>
      <vt:lpstr>Azure Dev Centers</vt:lpstr>
      <vt:lpstr>App Service Plan Comparison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Senaj Lelic</cp:lastModifiedBy>
  <cp:revision>79</cp:revision>
  <dcterms:created xsi:type="dcterms:W3CDTF">2016-09-13T12:43:04Z</dcterms:created>
  <dcterms:modified xsi:type="dcterms:W3CDTF">2017-07-12T13:34:50Z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