
<file path=[Content_Types].xml><?xml version="1.0" encoding="utf-8"?>
<Types xmlns="http://schemas.openxmlformats.org/package/2006/content-types">
  <Override PartName="/ppt/notesSlides/notesSlide24.xml" ContentType="application/vnd.openxmlformats-officedocument.presentationml.notesSlide+xml"/>
  <Default Extension="rels" ContentType="application/vnd.openxmlformats-package.relationships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31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notesSlides/notesSlide30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4.xml" ContentType="application/vnd.openxmlformats-officedocument.presentationml.slide+xml"/>
  <Override PartName="/ppt/theme/themeOverride1.xml" ContentType="application/vnd.openxmlformats-officedocument.themeOverr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Default Extension="png" ContentType="image/png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slides/slide41.xml" ContentType="application/vnd.openxmlformats-officedocument.presentationml.slide+xml"/>
  <Override PartName="/ppt/theme/theme3.xml" ContentType="application/vnd.openxmlformats-officedocument.theme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40.xml" ContentType="application/vnd.openxmlformats-officedocument.presentationml.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notesSlides/notesSlide2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slides/slide38.xml" ContentType="application/vnd.openxmlformats-officedocument.presentationml.slide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08" r:id="rId4"/>
    <p:sldId id="262" r:id="rId5"/>
    <p:sldId id="263" r:id="rId6"/>
    <p:sldId id="264" r:id="rId7"/>
    <p:sldId id="267" r:id="rId8"/>
    <p:sldId id="307" r:id="rId9"/>
    <p:sldId id="305" r:id="rId10"/>
    <p:sldId id="306" r:id="rId11"/>
    <p:sldId id="265" r:id="rId12"/>
    <p:sldId id="268" r:id="rId13"/>
    <p:sldId id="269" r:id="rId14"/>
    <p:sldId id="272" r:id="rId15"/>
    <p:sldId id="273" r:id="rId16"/>
    <p:sldId id="274" r:id="rId17"/>
    <p:sldId id="275" r:id="rId18"/>
    <p:sldId id="309" r:id="rId19"/>
    <p:sldId id="276" r:id="rId20"/>
    <p:sldId id="277" r:id="rId21"/>
    <p:sldId id="278" r:id="rId22"/>
    <p:sldId id="279" r:id="rId23"/>
    <p:sldId id="280" r:id="rId24"/>
    <p:sldId id="282" r:id="rId25"/>
    <p:sldId id="312" r:id="rId26"/>
    <p:sldId id="285" r:id="rId27"/>
    <p:sldId id="310" r:id="rId28"/>
    <p:sldId id="286" r:id="rId29"/>
    <p:sldId id="311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296" r:id="rId38"/>
    <p:sldId id="297" r:id="rId39"/>
    <p:sldId id="292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vertBarState="maximized">
    <p:restoredLeft sz="34553" autoAdjust="0"/>
    <p:restoredTop sz="85681" autoAdjust="0"/>
  </p:normalViewPr>
  <p:slideViewPr>
    <p:cSldViewPr>
      <p:cViewPr varScale="1">
        <p:scale>
          <a:sx n="98" d="100"/>
          <a:sy n="98" d="100"/>
        </p:scale>
        <p:origin x="-568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4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C9DF6-1448-4C44-8031-1DEECA2A9D13}" type="datetimeFigureOut">
              <a:rPr lang="en-US" smtClean="0"/>
              <a:pPr/>
              <a:t>2/18/13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2583B-0FE7-9343-8460-42F6E44BDB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1094169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78451-F4BE-2441-882A-EFAA8355A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733489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81466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77347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22423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9991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9991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724222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525577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045020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04265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3822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915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818517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038042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830272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7046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468220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605820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30213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387735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124062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734967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99181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424313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066402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552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4243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4243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42431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4243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904326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8451-F4BE-2441-882A-EFAA8355A6B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58970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09600" y="1755775"/>
            <a:ext cx="1600200" cy="990600"/>
            <a:chOff x="288" y="240"/>
            <a:chExt cx="1008" cy="624"/>
          </a:xfrm>
        </p:grpSpPr>
        <p:sp>
          <p:nvSpPr>
            <p:cNvPr id="27651" name="Oval 3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2" name="Oval 4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3" name="Group 5"/>
          <p:cNvGrpSpPr>
            <a:grpSpLocks/>
          </p:cNvGrpSpPr>
          <p:nvPr/>
        </p:nvGrpSpPr>
        <p:grpSpPr bwMode="auto">
          <a:xfrm>
            <a:off x="3200400" y="1755775"/>
            <a:ext cx="1447800" cy="990600"/>
            <a:chOff x="1488" y="240"/>
            <a:chExt cx="912" cy="624"/>
          </a:xfrm>
        </p:grpSpPr>
        <p:sp>
          <p:nvSpPr>
            <p:cNvPr id="27654" name="Oval 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56" name="Group 8"/>
          <p:cNvGrpSpPr>
            <a:grpSpLocks/>
          </p:cNvGrpSpPr>
          <p:nvPr/>
        </p:nvGrpSpPr>
        <p:grpSpPr bwMode="auto">
          <a:xfrm>
            <a:off x="5715000" y="1755775"/>
            <a:ext cx="1295400" cy="990600"/>
            <a:chOff x="2688" y="240"/>
            <a:chExt cx="816" cy="624"/>
          </a:xfrm>
        </p:grpSpPr>
        <p:sp>
          <p:nvSpPr>
            <p:cNvPr id="27657" name="Oval 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58" name="Oval 1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7660" name="Rectangle 1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53200"/>
            <a:ext cx="2133600" cy="152400"/>
          </a:xfrm>
        </p:spPr>
        <p:txBody>
          <a:bodyPr anchor="ctr"/>
          <a:lstStyle>
            <a:lvl1pPr>
              <a:defRPr/>
            </a:lvl1pPr>
          </a:lstStyle>
          <a:p>
            <a:fld id="{1363CF6F-6C9F-C64C-A5B6-26946970AA83}" type="slidenum">
              <a:rPr lang="en-US"/>
              <a:pPr/>
              <a:t>‹#›</a:t>
            </a:fld>
            <a:endParaRPr lang="en-US" sz="1000"/>
          </a:p>
        </p:txBody>
      </p:sp>
      <p:sp>
        <p:nvSpPr>
          <p:cNvPr id="2766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09600" y="1881188"/>
            <a:ext cx="7772400" cy="762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766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4000500"/>
            <a:ext cx="6400800" cy="457200"/>
          </a:xfrm>
        </p:spPr>
        <p:txBody>
          <a:bodyPr anchor="ctr">
            <a:spAutoFit/>
          </a:bodyPr>
          <a:lstStyle>
            <a:lvl1pPr marL="0" indent="0">
              <a:buFont typeface="Wingdings" charset="2"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27663" name="Group 15"/>
          <p:cNvGrpSpPr>
            <a:grpSpLocks/>
          </p:cNvGrpSpPr>
          <p:nvPr/>
        </p:nvGrpSpPr>
        <p:grpSpPr bwMode="auto">
          <a:xfrm>
            <a:off x="1905000" y="3733800"/>
            <a:ext cx="1447800" cy="990600"/>
            <a:chOff x="1488" y="240"/>
            <a:chExt cx="912" cy="624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4419600" y="3733800"/>
            <a:ext cx="1295400" cy="990600"/>
            <a:chOff x="2688" y="240"/>
            <a:chExt cx="816" cy="624"/>
          </a:xfrm>
        </p:grpSpPr>
        <p:sp>
          <p:nvSpPr>
            <p:cNvPr id="27667" name="Oval 19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pic>
        <p:nvPicPr>
          <p:cNvPr id="27669" name="Picture 21" descr="logobug-nosq"/>
          <p:cNvPicPr>
            <a:picLocks noChangeAspect="1" noChangeArrowheads="1"/>
          </p:cNvPicPr>
          <p:nvPr/>
        </p:nvPicPr>
        <p:blipFill>
          <a:blip r:embed="rId3">
            <a:alphaModFix amt="80000"/>
          </a:blip>
          <a:srcRect/>
          <a:stretch>
            <a:fillRect/>
          </a:stretch>
        </p:blipFill>
        <p:spPr bwMode="auto">
          <a:xfrm>
            <a:off x="7315200" y="36576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322DE4-5838-CA4F-8177-8B7A1773F7FA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7350"/>
            <a:ext cx="2057400" cy="6013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7350"/>
            <a:ext cx="6019800" cy="6013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6247E0-C150-C143-973C-5287E6E4FBBE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80D000-37CF-E643-B58A-C730FE970F97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30732E-AF14-3F4C-8A3F-D77175FE4F06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300E92-C261-EE49-B583-82031BA49800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050E538C-035D-0F40-B434-FB24DD0558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00E1E1-C7EE-A244-B78D-85B1A5CDE75F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C9BD3-AACB-0046-9CEA-F1BFDA78106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40B8C5-0455-EE42-BE60-383348FC1EA8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EE25415-1684-5B44-A67B-D2B7115C8573}" type="slidenum">
              <a:rPr lang="en-US"/>
              <a:pPr/>
              <a:t>‹#›</a:t>
            </a:fld>
            <a:endParaRPr lang="en-US" sz="12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9DA9B2"/>
                </a:solidFill>
                <a:sym typeface="Symbol" charset="2"/>
              </a:defRPr>
            </a:lvl1pPr>
          </a:lstStyle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DA065A11-125A-6145-A121-681856F9E08D}" type="slidenum">
              <a:rPr lang="en-US"/>
              <a:pPr/>
              <a:t>‹#›</a:t>
            </a:fld>
            <a:endParaRPr lang="en-US" sz="1200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57200" y="228600"/>
            <a:ext cx="1600200" cy="990600"/>
            <a:chOff x="288" y="240"/>
            <a:chExt cx="1008" cy="624"/>
          </a:xfrm>
        </p:grpSpPr>
        <p:sp>
          <p:nvSpPr>
            <p:cNvPr id="26630" name="Oval 6"/>
            <p:cNvSpPr>
              <a:spLocks noChangeArrowheads="1"/>
            </p:cNvSpPr>
            <p:nvPr/>
          </p:nvSpPr>
          <p:spPr bwMode="hidden">
            <a:xfrm flipH="1">
              <a:off x="288" y="240"/>
              <a:ext cx="624" cy="624"/>
            </a:xfrm>
            <a:prstGeom prst="ellipse">
              <a:avLst/>
            </a:prstGeom>
            <a:noFill/>
            <a:ln w="952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hidden">
            <a:xfrm flipH="1">
              <a:off x="864" y="384"/>
              <a:ext cx="432" cy="384"/>
            </a:xfrm>
            <a:prstGeom prst="ellipse">
              <a:avLst/>
            </a:prstGeom>
            <a:noFill/>
            <a:ln w="952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2" name="Group 8"/>
          <p:cNvGrpSpPr>
            <a:grpSpLocks/>
          </p:cNvGrpSpPr>
          <p:nvPr/>
        </p:nvGrpSpPr>
        <p:grpSpPr bwMode="auto">
          <a:xfrm>
            <a:off x="3048000" y="228600"/>
            <a:ext cx="1447800" cy="990600"/>
            <a:chOff x="1488" y="240"/>
            <a:chExt cx="912" cy="624"/>
          </a:xfrm>
        </p:grpSpPr>
        <p:sp>
          <p:nvSpPr>
            <p:cNvPr id="26633" name="Oval 9"/>
            <p:cNvSpPr>
              <a:spLocks noChangeArrowheads="1"/>
            </p:cNvSpPr>
            <p:nvPr/>
          </p:nvSpPr>
          <p:spPr bwMode="hidden">
            <a:xfrm flipH="1">
              <a:off x="1488" y="240"/>
              <a:ext cx="624" cy="624"/>
            </a:xfrm>
            <a:prstGeom prst="ellipse">
              <a:avLst/>
            </a:prstGeom>
            <a:noFill/>
            <a:ln w="19050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hidden">
            <a:xfrm flipH="1">
              <a:off x="1968" y="384"/>
              <a:ext cx="432" cy="384"/>
            </a:xfrm>
            <a:prstGeom prst="ellipse">
              <a:avLst/>
            </a:prstGeom>
            <a:noFill/>
            <a:ln w="19050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grpSp>
        <p:nvGrpSpPr>
          <p:cNvPr id="26635" name="Group 11"/>
          <p:cNvGrpSpPr>
            <a:grpSpLocks/>
          </p:cNvGrpSpPr>
          <p:nvPr/>
        </p:nvGrpSpPr>
        <p:grpSpPr bwMode="auto">
          <a:xfrm>
            <a:off x="5562600" y="228600"/>
            <a:ext cx="1295400" cy="990600"/>
            <a:chOff x="2688" y="240"/>
            <a:chExt cx="816" cy="624"/>
          </a:xfrm>
        </p:grpSpPr>
        <p:sp>
          <p:nvSpPr>
            <p:cNvPr id="26636" name="Oval 12"/>
            <p:cNvSpPr>
              <a:spLocks noChangeArrowheads="1"/>
            </p:cNvSpPr>
            <p:nvPr/>
          </p:nvSpPr>
          <p:spPr bwMode="hidden">
            <a:xfrm flipH="1">
              <a:off x="2688" y="240"/>
              <a:ext cx="624" cy="624"/>
            </a:xfrm>
            <a:prstGeom prst="ellipse">
              <a:avLst/>
            </a:prstGeom>
            <a:noFill/>
            <a:ln w="28575">
              <a:solidFill>
                <a:srgbClr val="DF7828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hidden">
            <a:xfrm flipH="1">
              <a:off x="3072" y="384"/>
              <a:ext cx="432" cy="384"/>
            </a:xfrm>
            <a:prstGeom prst="ellipse">
              <a:avLst/>
            </a:prstGeom>
            <a:noFill/>
            <a:ln w="28575">
              <a:solidFill>
                <a:srgbClr val="EDAF24">
                  <a:alpha val="50000"/>
                </a:srgbClr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</p:grpSp>
      <p:sp>
        <p:nvSpPr>
          <p:cNvPr id="266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7350"/>
            <a:ext cx="82296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6639" name="Picture 15" descr="logobug-nosq"/>
          <p:cNvPicPr>
            <a:picLocks noChangeAspect="1" noChangeArrowheads="1"/>
          </p:cNvPicPr>
          <p:nvPr/>
        </p:nvPicPr>
        <p:blipFill>
          <a:blip r:embed="rId13">
            <a:alphaModFix amt="80000"/>
          </a:blip>
          <a:srcRect/>
          <a:stretch>
            <a:fillRect/>
          </a:stretch>
        </p:blipFill>
        <p:spPr bwMode="auto">
          <a:xfrm>
            <a:off x="7677150" y="152400"/>
            <a:ext cx="10096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3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 sz="21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Blip>
          <a:blip r:embed="rId14"/>
        </a:buBlip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mockito.org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Testing With JUnit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tests.undertest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import org.junit.Test;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undertest.Account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TestAccount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@Test 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testInitialBalance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(“Initial balance should be zero”,</a:t>
            </a:r>
            <a:br>
              <a:rPr lang="en-US" sz="1800" i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      0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, new Account().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@Test public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testOverdrawn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Account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acc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new Account();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i="1" dirty="0" smtClean="0">
                <a:latin typeface="Courier New" pitchFamily="49" charset="0"/>
                <a:cs typeface="Courier New" pitchFamily="49" charset="0"/>
              </a:rPr>
              <a:t>(0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acc.withdraw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(10));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US" sz="1800" i="1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(-35, </a:t>
            </a:r>
            <a:r>
              <a:rPr lang="en-US" sz="1800" i="1" dirty="0" err="1">
                <a:latin typeface="Courier New" pitchFamily="49" charset="0"/>
                <a:cs typeface="Courier New" pitchFamily="49" charset="0"/>
              </a:rPr>
              <a:t>acc.getBalance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0651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Assert.assertTrue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([String],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Assert.assertFalse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([String],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Assert.assertNull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([String], Object)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Assert.assertNotNull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([String], Object)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11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162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Equality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the contents of two arrays are equivalent</a:t>
            </a:r>
          </a:p>
          <a:p>
            <a:pPr lvl="1"/>
            <a:r>
              <a:rPr lang="en-US" dirty="0" smtClean="0"/>
              <a:t>Uses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.equals() </a:t>
            </a:r>
            <a:r>
              <a:rPr lang="en-US" dirty="0" smtClean="0"/>
              <a:t>test on each array element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Assert.assertArrayEquals([String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Many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Many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Also has a special form for testing arrays of floating point numbers with a rounding-error allowance</a:t>
            </a: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Assert.assertArrayEquals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([String], Floating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Floating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Floating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12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01526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two references are the same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Assert.assertSame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([String], Object, Object)</a:t>
            </a:r>
          </a:p>
          <a:p>
            <a:pPr lvl="1"/>
            <a:r>
              <a:rPr lang="en-US" dirty="0" smtClean="0"/>
              <a:t>This uses == test instead of .equals()</a:t>
            </a:r>
          </a:p>
          <a:p>
            <a:r>
              <a:rPr lang="en-US" dirty="0" smtClean="0"/>
              <a:t>Give up and print a failure message</a:t>
            </a:r>
          </a:p>
          <a:p>
            <a:pPr lvl="1"/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Assert.fail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([String])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Use this to indicate not-yet-implemented test</a:t>
            </a:r>
          </a:p>
          <a:p>
            <a:pPr lvl="1"/>
            <a:r>
              <a:rPr lang="en-US" dirty="0" smtClean="0"/>
              <a:t>Also to indicate “should not reach this point in test logic”</a:t>
            </a:r>
            <a:endParaRPr lang="en-US" dirty="0"/>
          </a:p>
          <a:p>
            <a:r>
              <a:rPr lang="en-US" dirty="0" smtClean="0"/>
              <a:t>Note, no need for “</a:t>
            </a:r>
            <a:r>
              <a:rPr lang="en-US" dirty="0" err="1" smtClean="0"/>
              <a:t>assertPass</a:t>
            </a:r>
            <a:r>
              <a:rPr lang="en-US" dirty="0" smtClean="0"/>
              <a:t>”—this is implied simply by not failing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13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82924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</a:t>
            </a:r>
            <a:r>
              <a:rPr lang="en-US" baseline="0" dirty="0" smtClean="0"/>
              <a:t>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Sometimes a test </a:t>
            </a:r>
            <a:r>
              <a:rPr lang="en-US" b="1" i="1" dirty="0" smtClean="0">
                <a:solidFill>
                  <a:srgbClr val="000000"/>
                </a:solidFill>
              </a:rPr>
              <a:t>should</a:t>
            </a:r>
            <a:r>
              <a:rPr lang="en-US" dirty="0" smtClean="0">
                <a:solidFill>
                  <a:srgbClr val="000000"/>
                </a:solidFill>
              </a:rPr>
              <a:t> throw an exception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This would normally be considered as a failure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“expected“ states that the exception should arise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If exception is </a:t>
            </a:r>
            <a:r>
              <a:rPr lang="en-US" b="1" i="1" dirty="0" smtClean="0">
                <a:solidFill>
                  <a:srgbClr val="000000"/>
                </a:solidFill>
              </a:rPr>
              <a:t>not</a:t>
            </a:r>
            <a:r>
              <a:rPr lang="en-US" dirty="0" smtClean="0">
                <a:solidFill>
                  <a:srgbClr val="000000"/>
                </a:solidFill>
              </a:rPr>
              <a:t> thrown, test fails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Must use throws construction on test method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Tests should test exactly one condition, so expected only allows one exception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@Test(expected=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SomeException.class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testOutOfRange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throws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SomeException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{ … }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14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4810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Some tests might deadlock or otherwise fail to return in a timely fashion</a:t>
            </a:r>
          </a:p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Use the timeout option to force a test to fail if it takes too long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Specify timeout in milliseconds</a:t>
            </a:r>
          </a:p>
          <a:p>
            <a:pPr lvl="0">
              <a:buClr>
                <a:srgbClr val="F27C14"/>
              </a:buClr>
            </a:pPr>
            <a:r>
              <a:rPr lang="en-US" b="1" i="1" dirty="0" smtClean="0">
                <a:solidFill>
                  <a:srgbClr val="000000"/>
                </a:solidFill>
              </a:rPr>
              <a:t>Do not use this for performance testing</a:t>
            </a:r>
            <a:endParaRPr lang="en-US" b="1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@Test(timeout=300)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…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15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28293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 and @After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Independent tests imply a new object under test for each test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Tests might all need the same setup and teardown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MyTests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@Before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void setup() { …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@After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public void clean () { …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@Test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 … }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@Test public 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 … }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16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7990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@BeforeClass and @AfterClass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>
                <a:solidFill>
                  <a:srgbClr val="000000"/>
                </a:solidFill>
              </a:rPr>
              <a:t>Independent tests </a:t>
            </a:r>
            <a:r>
              <a:rPr lang="en-US" dirty="0" smtClean="0">
                <a:solidFill>
                  <a:srgbClr val="000000"/>
                </a:solidFill>
              </a:rPr>
              <a:t>actually involve creating a new instance of the Test class for every test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Allows use of instance variables should you wish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Makes sharing data and configuration (not code) between tests deliberately difficult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Can use statics if necessary (try to avoid it!)</a:t>
            </a:r>
          </a:p>
          <a:p>
            <a:pPr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Class initialization and clean up is supported using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BeforeClass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AfterClass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annotations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17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5055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BeforeClass</a:t>
            </a:r>
            <a:r>
              <a:rPr lang="en-US" dirty="0" smtClean="0"/>
              <a:t> and @</a:t>
            </a:r>
            <a:r>
              <a:rPr lang="en-US" dirty="0" err="1" smtClean="0"/>
              <a:t>AfterClass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public class MyTests {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smtClean="0">
                <a:latin typeface="Courier New" pitchFamily="49" charset="0"/>
                <a:cs typeface="Courier New" pitchFamily="49" charset="0"/>
              </a:rPr>
              <a:t>@BeforeClass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public void setupClass() { …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i="1" smtClean="0">
                <a:latin typeface="Courier New" pitchFamily="49" charset="0"/>
                <a:cs typeface="Courier New" pitchFamily="49" charset="0"/>
              </a:rPr>
              <a:t>@AfterClass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public void cleanClass() { …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@Test public void testA() { …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	@Test public void testB() { … }</a:t>
            </a:r>
          </a:p>
          <a:p>
            <a:pPr marL="0" indent="0">
              <a:buNone/>
            </a:pPr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18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677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Might need to run one test method with multiple parameters</a:t>
            </a:r>
          </a:p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JUnit uses “Runner” classes to give detailed control of test execution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Parameterized runner class causes test to run multiple times with different initialization each time</a:t>
            </a:r>
          </a:p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Tag the test with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@</a:t>
            </a:r>
            <a:r>
              <a:rPr lang="en-US" dirty="0" err="1" smtClean="0">
                <a:solidFill>
                  <a:srgbClr val="000000"/>
                </a:solidFill>
                <a:latin typeface="Courier"/>
                <a:cs typeface="Courier"/>
              </a:rPr>
              <a:t>RunWith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annotation</a:t>
            </a:r>
          </a:p>
          <a:p>
            <a:pPr lvl="0">
              <a:buClr>
                <a:srgbClr val="F27C14"/>
              </a:buClr>
            </a:pPr>
            <a:endParaRPr lang="en-US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F27C14"/>
              </a:buCl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RunWith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(value=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Parameterized.class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ParameterizedTest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19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939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53"/>
            <a:ext cx="8229600" cy="677108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During this module you will learn:</a:t>
            </a:r>
          </a:p>
          <a:p>
            <a:pPr lvl="1"/>
            <a:r>
              <a:rPr lang="en-US" dirty="0" smtClean="0"/>
              <a:t>How to write and run tests using JUnit</a:t>
            </a:r>
          </a:p>
          <a:p>
            <a:pPr lvl="1"/>
            <a:r>
              <a:rPr lang="en-US" dirty="0" smtClean="0"/>
              <a:t>How to write tests for code that should throw an exception</a:t>
            </a:r>
          </a:p>
          <a:p>
            <a:pPr lvl="1"/>
            <a:r>
              <a:rPr lang="en-US" dirty="0" smtClean="0"/>
              <a:t>How to provide setup and cleanup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1095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>
                <a:solidFill>
                  <a:srgbClr val="000000"/>
                </a:solidFill>
              </a:rPr>
              <a:t>Parameterized </a:t>
            </a:r>
            <a:r>
              <a:rPr lang="en-US" dirty="0" smtClean="0">
                <a:solidFill>
                  <a:srgbClr val="000000"/>
                </a:solidFill>
              </a:rPr>
              <a:t>runner looks for parameters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Method returns a Collection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Each element of the collection is used to initialize a test case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Each element is an array of constructor parameters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@Parameters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static Collection&lt;Object[]&gt; data()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Object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[][] data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 new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Object[][] {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{ 1, 1 }, { 2, 3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{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3, 2 }, { 4, 99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return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Arrays.asList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(data);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20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4335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Constructor should configure the test instance using the provided parameters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Usually means storing the values in instance variables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private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number1, number2;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ParameterizedTest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p1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p2) {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this.number1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this.number2 =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21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6276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With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Then the test method accesses those variables to configure the actual test execution</a:t>
            </a:r>
          </a:p>
          <a:p>
            <a:pPr lvl="1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Parameters will usually be needed for both input values and expected results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@Test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pushTest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Assert.assertEquals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(number1,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new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UnitInTest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(number2));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22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4317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tests in NetBeans</a:t>
            </a:r>
          </a:p>
          <a:p>
            <a:pPr lvl="1"/>
            <a:r>
              <a:rPr lang="en-US" dirty="0" smtClean="0"/>
              <a:t>Test classes must be in </a:t>
            </a:r>
            <a:r>
              <a:rPr lang="en-US" b="1" dirty="0" smtClean="0"/>
              <a:t>Test Packages </a:t>
            </a:r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Right click test class or test suite &gt; Run File</a:t>
            </a:r>
          </a:p>
          <a:p>
            <a:r>
              <a:rPr lang="en-US" dirty="0" smtClean="0"/>
              <a:t>Test from a command line:</a:t>
            </a:r>
          </a:p>
          <a:p>
            <a:pPr lvl="1"/>
            <a:r>
              <a:rPr lang="en-US" sz="2400" dirty="0" smtClean="0"/>
              <a:t>JUnit 4.x:</a:t>
            </a:r>
          </a:p>
          <a:p>
            <a:pPr>
              <a:buNone/>
            </a:pPr>
            <a:r>
              <a:rPr lang="en-US" sz="2000" dirty="0" smtClean="0"/>
              <a:t>java -cp </a:t>
            </a:r>
            <a:r>
              <a:rPr lang="en-US" sz="2000" i="1" dirty="0" smtClean="0"/>
              <a:t>[path to test classes &amp; junit.jar]</a:t>
            </a:r>
            <a:r>
              <a:rPr lang="en-US" sz="2000" dirty="0" smtClean="0"/>
              <a:t>  </a:t>
            </a:r>
            <a:r>
              <a:rPr lang="en-US" sz="2000" dirty="0" err="1" smtClean="0"/>
              <a:t>org.junit.runner.JUnitCore</a:t>
            </a:r>
            <a:r>
              <a:rPr lang="en-US" sz="2000" dirty="0" smtClean="0"/>
              <a:t>  </a:t>
            </a:r>
            <a:r>
              <a:rPr lang="en-US" sz="2000" i="1" dirty="0" smtClean="0"/>
              <a:t>[test class name]</a:t>
            </a:r>
          </a:p>
          <a:p>
            <a:pPr lvl="1"/>
            <a:r>
              <a:rPr lang="en-US" sz="2400" dirty="0" smtClean="0">
                <a:cs typeface="Courier"/>
              </a:rPr>
              <a:t>JUnit 3.x:</a:t>
            </a:r>
          </a:p>
          <a:p>
            <a:pPr>
              <a:buNone/>
            </a:pPr>
            <a:r>
              <a:rPr lang="en-US" sz="2000" dirty="0" smtClean="0">
                <a:cs typeface="Courier"/>
              </a:rPr>
              <a:t>java -cp </a:t>
            </a:r>
            <a:r>
              <a:rPr lang="en-US" sz="2000" i="1" dirty="0" smtClean="0">
                <a:cs typeface="Courier"/>
              </a:rPr>
              <a:t>[path to test classes &amp; junit.jar]  </a:t>
            </a:r>
            <a:r>
              <a:rPr lang="en-US" sz="2000" dirty="0" err="1" smtClean="0">
                <a:cs typeface="Courier"/>
              </a:rPr>
              <a:t>junit.textui.TestRunner</a:t>
            </a:r>
            <a:r>
              <a:rPr lang="en-US" sz="2000" dirty="0" smtClean="0">
                <a:cs typeface="Courier"/>
              </a:rPr>
              <a:t>  </a:t>
            </a:r>
          </a:p>
          <a:p>
            <a:pPr>
              <a:buNone/>
            </a:pPr>
            <a:r>
              <a:rPr lang="en-US" sz="2000" i="1" dirty="0" smtClean="0">
                <a:cs typeface="Courier"/>
              </a:rPr>
              <a:t>	[test class name]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23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98114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During this module you learned:</a:t>
            </a:r>
          </a:p>
          <a:p>
            <a:r>
              <a:rPr lang="en-US" dirty="0" smtClean="0"/>
              <a:t>How </a:t>
            </a:r>
            <a:r>
              <a:rPr lang="en-US" dirty="0"/>
              <a:t>to write and run tests using JUnit</a:t>
            </a:r>
          </a:p>
          <a:p>
            <a:r>
              <a:rPr lang="en-US" dirty="0"/>
              <a:t>How to write tests for code that should throw an exception</a:t>
            </a:r>
          </a:p>
          <a:p>
            <a:r>
              <a:rPr lang="en-US" dirty="0" smtClean="0"/>
              <a:t>How </a:t>
            </a:r>
            <a:r>
              <a:rPr lang="en-US" dirty="0"/>
              <a:t>to provide setup and cleanup </a:t>
            </a:r>
            <a:r>
              <a:rPr lang="en-US" dirty="0" smtClean="0"/>
              <a:t>code</a:t>
            </a:r>
            <a:endParaRPr lang="en-US" dirty="0"/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0101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1877467"/>
            <a:ext cx="7772400" cy="769441"/>
          </a:xfrm>
        </p:spPr>
        <p:txBody>
          <a:bodyPr/>
          <a:lstStyle/>
          <a:p>
            <a:r>
              <a:rPr lang="en-US" dirty="0" smtClean="0"/>
              <a:t>Appendix: Mocking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Fakes, Doubles, Stubs &amp; Mocks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maintain the independence of our tests, we must avoid dependence on supporting objects</a:t>
            </a:r>
          </a:p>
          <a:p>
            <a:pPr lvl="1"/>
            <a:r>
              <a:rPr lang="en-US" sz="2000" dirty="0" smtClean="0"/>
              <a:t>This is something of a paradox, for example, how can we test something that processes results from a database, without using the database?</a:t>
            </a:r>
          </a:p>
          <a:p>
            <a:r>
              <a:rPr lang="en-US" sz="2400" dirty="0" smtClean="0"/>
              <a:t>Usual approach is to replace the supporting object with something else</a:t>
            </a:r>
          </a:p>
          <a:p>
            <a:pPr lvl="1"/>
            <a:r>
              <a:rPr lang="en-US" sz="2000" dirty="0" smtClean="0"/>
              <a:t>Must implement the same interface</a:t>
            </a:r>
          </a:p>
          <a:p>
            <a:pPr lvl="1"/>
            <a:r>
              <a:rPr lang="en-US" sz="2000" dirty="0" smtClean="0"/>
              <a:t>Unit under test must not hard-code the supporting object</a:t>
            </a:r>
          </a:p>
          <a:p>
            <a:pPr lvl="1"/>
            <a:r>
              <a:rPr lang="en-US" sz="2000" dirty="0" smtClean="0"/>
              <a:t>Unit under test must be coded to use supporting object by interface</a:t>
            </a:r>
          </a:p>
          <a:p>
            <a:r>
              <a:rPr lang="en-US" sz="2400" dirty="0" smtClean="0"/>
              <a:t>Replacement objects have various names fakes, doubles, stubs, or mocks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26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45396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Replacing Supporting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Doubles can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simply be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coded to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interfaces</a:t>
            </a:r>
          </a:p>
          <a:p>
            <a:pPr lvl="1"/>
            <a:r>
              <a:rPr lang="en-US" kern="1200" dirty="0" smtClean="0">
                <a:latin typeface="Arial" charset="0"/>
                <a:cs typeface="ＭＳ Ｐゴシック" charset="-128"/>
              </a:rPr>
              <a:t>Unit testing seeks to avoid untested test harnesses</a:t>
            </a:r>
            <a:endParaRPr lang="en-US" kern="1200" dirty="0"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Mocking tools have been created to allow a declarative approach to creating replacements</a:t>
            </a:r>
          </a:p>
          <a:p>
            <a:pPr lvl="1"/>
            <a:r>
              <a:rPr lang="en-US" kern="1200" dirty="0" smtClean="0">
                <a:latin typeface="Arial" charset="0"/>
              </a:rPr>
              <a:t>These tools seek to minimize chances of error</a:t>
            </a:r>
          </a:p>
          <a:p>
            <a:pPr lvl="1"/>
            <a:r>
              <a:rPr lang="en-US" kern="1200" dirty="0" smtClean="0">
                <a:latin typeface="Arial" charset="0"/>
              </a:rPr>
              <a:t>Syntax is intended to make the function of the mock “obvious”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27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5862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mocking tools exist</a:t>
            </a:r>
          </a:p>
          <a:p>
            <a:r>
              <a:rPr lang="en-US" dirty="0" err="1" smtClean="0"/>
              <a:t>Mockito</a:t>
            </a:r>
            <a:r>
              <a:rPr lang="en-US" dirty="0" smtClean="0"/>
              <a:t> is </a:t>
            </a:r>
            <a:r>
              <a:rPr lang="en-US" smtClean="0"/>
              <a:t>modern, popular </a:t>
            </a:r>
            <a:r>
              <a:rPr lang="en-US" dirty="0" smtClean="0"/>
              <a:t>and powerful</a:t>
            </a:r>
          </a:p>
          <a:p>
            <a:r>
              <a:rPr lang="en-US" dirty="0" smtClean="0"/>
              <a:t>Interoperates with JUnit, behaves simply as a library</a:t>
            </a:r>
          </a:p>
          <a:p>
            <a:r>
              <a:rPr lang="en-US" dirty="0" smtClean="0"/>
              <a:t>Download </a:t>
            </a:r>
            <a:r>
              <a:rPr lang="en-US" dirty="0"/>
              <a:t>from </a:t>
            </a:r>
            <a:r>
              <a:rPr lang="en-US" dirty="0">
                <a:hlinkClick r:id="rId3"/>
              </a:rPr>
              <a:t>http://mockito.org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/>
              <a:t>mockito</a:t>
            </a:r>
            <a:r>
              <a:rPr lang="en-US" dirty="0"/>
              <a:t>-all jar to build </a:t>
            </a:r>
            <a:r>
              <a:rPr lang="en-US" dirty="0" smtClean="0"/>
              <a:t>path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28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612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mocking, certain style is needed</a:t>
            </a:r>
          </a:p>
          <a:p>
            <a:pPr lvl="1"/>
            <a:r>
              <a:rPr lang="en-US" dirty="0" smtClean="0"/>
              <a:t>No hard-coded dependent objects</a:t>
            </a:r>
          </a:p>
          <a:p>
            <a:pPr lvl="1"/>
            <a:r>
              <a:rPr lang="en-US" dirty="0" smtClean="0"/>
              <a:t>Don’t do this:</a:t>
            </a:r>
          </a:p>
          <a:p>
            <a:pPr marL="5715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5715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MyDAO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MyDAO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 smtClean="0"/>
              <a:t>Instead do this</a:t>
            </a:r>
          </a:p>
          <a:p>
            <a:pPr marL="5715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15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MyDAOif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MyEntity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MyDAOif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d) {</a:t>
            </a:r>
          </a:p>
          <a:p>
            <a:pPr marL="57150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d;</a:t>
            </a:r>
            <a:endParaRPr lang="en-US" dirty="0"/>
          </a:p>
          <a:p>
            <a:pPr lvl="1"/>
            <a:r>
              <a:rPr lang="en-US" dirty="0" smtClean="0"/>
              <a:t>This allows test to provide a mock DAO and perform an isolated test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29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6085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tests test program components in isolation</a:t>
            </a:r>
          </a:p>
          <a:p>
            <a:pPr lvl="1"/>
            <a:r>
              <a:rPr lang="en-US" dirty="0" smtClean="0"/>
              <a:t>Errors in one unit do not corrupt test results for another</a:t>
            </a:r>
          </a:p>
          <a:p>
            <a:r>
              <a:rPr lang="en-US" dirty="0" smtClean="0"/>
              <a:t>Many simple, single-purpose tests</a:t>
            </a:r>
          </a:p>
          <a:p>
            <a:pPr lvl="1"/>
            <a:r>
              <a:rPr lang="en-US" dirty="0" smtClean="0"/>
              <a:t>Make it easier to determine what’s really broken</a:t>
            </a:r>
          </a:p>
          <a:p>
            <a:pPr lvl="1"/>
            <a:r>
              <a:rPr lang="en-US" dirty="0" smtClean="0"/>
              <a:t>Support changes/refactoring with confidence</a:t>
            </a:r>
          </a:p>
          <a:p>
            <a:pPr lvl="1"/>
            <a:r>
              <a:rPr lang="en-US" dirty="0" smtClean="0"/>
              <a:t>Serve as documentation of the API of the units</a:t>
            </a:r>
          </a:p>
          <a:p>
            <a:r>
              <a:rPr lang="en-US" dirty="0" smtClean="0"/>
              <a:t>Must have tests for everything</a:t>
            </a:r>
          </a:p>
          <a:p>
            <a:pPr lvl="1"/>
            <a:r>
              <a:rPr lang="en-US" dirty="0" smtClean="0"/>
              <a:t>Test Driven Development (TDD) insists that you do not write any code until you first have a broken test</a:t>
            </a:r>
          </a:p>
          <a:p>
            <a:pPr lvl="2"/>
            <a:r>
              <a:rPr lang="en-US" dirty="0" smtClean="0"/>
              <a:t>There’s merit in this approach!</a:t>
            </a:r>
          </a:p>
          <a:p>
            <a:pPr lvl="1"/>
            <a:r>
              <a:rPr lang="en-US" dirty="0" smtClean="0"/>
              <a:t>Tests improves </a:t>
            </a:r>
            <a:r>
              <a:rPr lang="en-US" b="1" i="1" dirty="0" smtClean="0"/>
              <a:t>both coding speed and code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4159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mocking approach generally requires the interface be designed first</a:t>
            </a:r>
          </a:p>
          <a:p>
            <a:pPr lvl="1"/>
            <a:r>
              <a:rPr lang="en-US" dirty="0" smtClean="0"/>
              <a:t>Actually mocking tools can work by </a:t>
            </a:r>
            <a:r>
              <a:rPr lang="en-US" dirty="0" err="1" smtClean="0"/>
              <a:t>subclassing</a:t>
            </a:r>
            <a:r>
              <a:rPr lang="en-US" dirty="0" smtClean="0"/>
              <a:t> too if necessary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DAOInterface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String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executeQuery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sqlQuery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throws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connect(String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dbName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30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9312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public class Data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private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DAOInterface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dataAccess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 public Data(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DAOInterface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dataAccess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 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this.dataAccess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dataAccess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 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 public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getAuthentic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(String name)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throws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dataAccess.connect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MyDB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String query = "SELECT * FROM AUTH_DATA WHERE name=\"" 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  + name + "\";";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String[]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dataAccess.executeQuery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(query);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  return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!= null &amp;&amp;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[1].equals("true");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  }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31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286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Creating the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Essence of the test</a:t>
            </a:r>
            <a:r>
              <a:rPr lang="en-US" dirty="0"/>
              <a:t> </a:t>
            </a:r>
            <a:r>
              <a:rPr lang="en-US" dirty="0" smtClean="0"/>
              <a:t>is in the assertion</a:t>
            </a:r>
            <a:br>
              <a:rPr lang="en-US" dirty="0" smtClean="0"/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assertEquals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(true,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dataObject.getAuthentic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(“Fred”));</a:t>
            </a:r>
          </a:p>
          <a:p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Preparing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for the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assertion requires:</a:t>
            </a:r>
          </a:p>
          <a:p>
            <a:pPr lvl="1"/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Create the mock</a:t>
            </a:r>
          </a:p>
          <a:p>
            <a:pPr lvl="1"/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Configure mock’s behavior</a:t>
            </a:r>
          </a:p>
          <a:p>
            <a:pPr lvl="1"/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Create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the object under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test with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mock as constructor argument</a:t>
            </a:r>
          </a:p>
          <a:p>
            <a:pPr lvl="1"/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Invoke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the method under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test</a:t>
            </a:r>
          </a:p>
          <a:p>
            <a:pPr lvl="1"/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Finally, verify </a:t>
            </a:r>
            <a:r>
              <a:rPr lang="en-US" kern="1200" dirty="0">
                <a:latin typeface="Arial" charset="0"/>
                <a:ea typeface="ＭＳ Ｐゴシック" charset="-128"/>
                <a:cs typeface="ＭＳ Ｐゴシック" charset="-128"/>
              </a:rPr>
              <a:t>the </a:t>
            </a:r>
            <a:r>
              <a:rPr lang="en-US" kern="1200" dirty="0" smtClean="0">
                <a:latin typeface="Arial" charset="0"/>
                <a:ea typeface="ＭＳ Ｐゴシック" charset="-128"/>
                <a:cs typeface="ＭＳ Ｐゴシック" charset="-128"/>
              </a:rPr>
              <a:t>assertion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32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83028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uses a static method as a factory for its mocks: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DAOInterface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Mockito.mock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DAOInterface.class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33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55680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Mockito</a:t>
            </a:r>
            <a:r>
              <a:rPr lang="en-US" dirty="0" smtClean="0"/>
              <a:t> uses when/</a:t>
            </a:r>
            <a:r>
              <a:rPr lang="en-US" dirty="0" err="1" smtClean="0"/>
              <a:t>thenReturn</a:t>
            </a:r>
            <a:r>
              <a:rPr lang="en-US" dirty="0" smtClean="0"/>
              <a:t> method calls to describe how the mock should behave</a:t>
            </a:r>
          </a:p>
          <a:p>
            <a:pPr lvl="1"/>
            <a:r>
              <a:rPr lang="en-US" dirty="0" err="1" smtClean="0"/>
              <a:t>Mockito.when</a:t>
            </a:r>
            <a:r>
              <a:rPr lang="en-US" dirty="0"/>
              <a:t>( some call on the </a:t>
            </a:r>
            <a:r>
              <a:rPr lang="en-US" dirty="0" smtClean="0"/>
              <a:t>mock )...</a:t>
            </a:r>
            <a:endParaRPr lang="en-US" dirty="0"/>
          </a:p>
          <a:p>
            <a:pPr lvl="1"/>
            <a:r>
              <a:rPr lang="en-US" dirty="0" smtClean="0"/>
              <a:t>...</a:t>
            </a:r>
            <a:r>
              <a:rPr lang="en-US" dirty="0"/>
              <a:t>when(...).</a:t>
            </a:r>
            <a:r>
              <a:rPr lang="en-US" dirty="0" err="1"/>
              <a:t>thenReturn</a:t>
            </a:r>
            <a:r>
              <a:rPr lang="en-US" dirty="0"/>
              <a:t>( return value for the call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Our test: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[] results = new String[] { "Fred", "true" 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THE_DATA WHERE name=\"Fred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\";";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dao.executeQuery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(query)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(results);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34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0070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An Exception From A 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occasion, you will need to have a mock throw an exception</a:t>
            </a:r>
          </a:p>
          <a:p>
            <a:pPr lvl="1"/>
            <a:r>
              <a:rPr lang="en-US" dirty="0" smtClean="0"/>
              <a:t>Unit testing is not complete unless all failure modes are tested too</a:t>
            </a:r>
          </a:p>
          <a:p>
            <a:pPr lvl="1"/>
            <a:r>
              <a:rPr lang="en-US" dirty="0" smtClean="0"/>
              <a:t>Basic form uses “</a:t>
            </a:r>
            <a:r>
              <a:rPr lang="en-US" dirty="0" err="1" smtClean="0"/>
              <a:t>thenThrow</a:t>
            </a:r>
            <a:r>
              <a:rPr lang="en-US" dirty="0" smtClean="0"/>
              <a:t>” in place of “</a:t>
            </a:r>
            <a:r>
              <a:rPr lang="en-US" dirty="0" err="1" smtClean="0"/>
              <a:t>thenReturn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(...).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thenThrow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(...)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35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5888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53"/>
            <a:ext cx="8229600" cy="677108"/>
          </a:xfrm>
        </p:spPr>
        <p:txBody>
          <a:bodyPr/>
          <a:lstStyle/>
          <a:p>
            <a:r>
              <a:rPr lang="en-US" dirty="0" smtClean="0"/>
              <a:t>Exceptions From void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Void methods do not return anything, so no return behavior needs to be specified</a:t>
            </a:r>
          </a:p>
          <a:p>
            <a:r>
              <a:rPr lang="en-US" dirty="0"/>
              <a:t>W</a:t>
            </a:r>
            <a:r>
              <a:rPr lang="en-US" dirty="0" smtClean="0"/>
              <a:t>ill need to throw exceptions on occasion</a:t>
            </a:r>
          </a:p>
          <a:p>
            <a:r>
              <a:rPr lang="en-US" dirty="0" smtClean="0"/>
              <a:t>But a method argument cannot be a </a:t>
            </a:r>
            <a:r>
              <a:rPr lang="en-US" dirty="0"/>
              <a:t>void </a:t>
            </a:r>
            <a:r>
              <a:rPr lang="en-US" dirty="0" smtClean="0"/>
              <a:t>expression so: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myMock.voidMethod</a:t>
            </a:r>
            <a:r>
              <a:rPr lang="en-US" sz="2000" b="1" i="1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/>
              <a:t>…</a:t>
            </a:r>
            <a:r>
              <a:rPr lang="en-US" dirty="0"/>
              <a:t> </a:t>
            </a:r>
            <a:r>
              <a:rPr lang="en-US" dirty="0" smtClean="0"/>
              <a:t>will not compile</a:t>
            </a:r>
            <a:endParaRPr lang="en-US" dirty="0"/>
          </a:p>
          <a:p>
            <a:r>
              <a:rPr lang="en-US" dirty="0" smtClean="0"/>
              <a:t>Alternative </a:t>
            </a:r>
            <a:r>
              <a:rPr lang="en-US" dirty="0"/>
              <a:t>syntax covers </a:t>
            </a:r>
            <a:r>
              <a:rPr lang="en-US" dirty="0" smtClean="0"/>
              <a:t>this: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doThrow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(exception).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when(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b="1" i="1" dirty="0" err="1">
                <a:latin typeface="Courier New" pitchFamily="49" charset="0"/>
                <a:cs typeface="Courier New" pitchFamily="49" charset="0"/>
              </a:rPr>
              <a:t>voidMethod</a:t>
            </a:r>
            <a:r>
              <a:rPr lang="en-US" sz="2000" b="1" i="1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36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7031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Mocking for Multiple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If a Mock might receive any of several arguments to a method call, these can be expressed: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dao.executeQuery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resultA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dao.executeQuery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queryB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resultB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37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8843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553"/>
            <a:ext cx="8229600" cy="677108"/>
          </a:xfrm>
        </p:spPr>
        <p:txBody>
          <a:bodyPr/>
          <a:lstStyle/>
          <a:p>
            <a:r>
              <a:rPr lang="en-US" dirty="0" smtClean="0"/>
              <a:t>Sequential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F27C14"/>
              </a:buClr>
            </a:pPr>
            <a:r>
              <a:rPr lang="en-US" dirty="0" smtClean="0">
                <a:solidFill>
                  <a:srgbClr val="000000"/>
                </a:solidFill>
              </a:rPr>
              <a:t>If sequential calls take indistinguishable arguments, we can specify a sequence of returns: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Mockito.when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mock.next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Eins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Zwei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thenReturn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Drei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</a:t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  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thenThrow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0" lvl="0" indent="0">
              <a:buClr>
                <a:srgbClr val="F27C14"/>
              </a:buCl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38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36415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</a:t>
            </a:r>
            <a:r>
              <a:rPr lang="en-US" dirty="0" smtClean="0"/>
              <a:t>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to check that the mock received a particular call</a:t>
            </a:r>
          </a:p>
          <a:p>
            <a:pPr lvl="1"/>
            <a:r>
              <a:rPr lang="en-US" dirty="0" smtClean="0"/>
              <a:t>Consider carefully what you’re testing and why</a:t>
            </a:r>
          </a:p>
          <a:p>
            <a:pPr lvl="1"/>
            <a:r>
              <a:rPr lang="en-US" dirty="0" smtClean="0"/>
              <a:t>If the implementation changes, will your test break?</a:t>
            </a:r>
          </a:p>
          <a:p>
            <a:pPr lvl="1"/>
            <a:r>
              <a:rPr lang="en-US" dirty="0" err="1" smtClean="0"/>
              <a:t>Mockist</a:t>
            </a:r>
            <a:r>
              <a:rPr lang="en-US" dirty="0" smtClean="0"/>
              <a:t> vs. Classicist “religious” debate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Mockito.verify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dao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).connect("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MyDB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39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52921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JUnit</a:t>
            </a:r>
            <a:r>
              <a:rPr lang="en-US" baseline="0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a framework for </a:t>
            </a:r>
            <a:r>
              <a:rPr lang="en-US" dirty="0" smtClean="0"/>
              <a:t>unit testing</a:t>
            </a:r>
          </a:p>
          <a:p>
            <a:pPr lvl="1"/>
            <a:r>
              <a:rPr lang="en-US" dirty="0" smtClean="0"/>
              <a:t>Shouldn’t be testing the testing framework in a live project</a:t>
            </a:r>
            <a:endParaRPr lang="en-US" sz="2300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are represented as special classes</a:t>
            </a:r>
          </a:p>
          <a:p>
            <a:pPr lvl="1"/>
            <a:r>
              <a:rPr lang="en-US" sz="2300" dirty="0" smtClean="0">
                <a:ea typeface="+mn-ea"/>
                <a:cs typeface="+mn-cs"/>
              </a:rPr>
              <a:t>Each test class typically</a:t>
            </a:r>
            <a:r>
              <a:rPr lang="en-US" sz="23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contains multiple test methods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@Test </a:t>
            </a:r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labels a test method</a:t>
            </a:r>
            <a:endParaRPr lang="en-US" dirty="0" smtClean="0">
              <a:effectLst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are coded as</a:t>
            </a:r>
            <a:r>
              <a:rPr lang="en-US" sz="28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“assertions”</a:t>
            </a:r>
          </a:p>
          <a:p>
            <a:pPr lvl="1"/>
            <a:r>
              <a:rPr lang="en-US" sz="2300" dirty="0" smtClean="0">
                <a:ea typeface="+mn-ea"/>
                <a:cs typeface="+mn-cs"/>
              </a:rPr>
              <a:t>JUnit pre-dates Java’s assertion mechanism (the </a:t>
            </a:r>
            <a:r>
              <a:rPr lang="en-US" sz="2300" dirty="0" smtClean="0">
                <a:latin typeface="Courier New" pitchFamily="49" charset="0"/>
                <a:ea typeface="+mn-ea"/>
                <a:cs typeface="Courier New" pitchFamily="49" charset="0"/>
              </a:rPr>
              <a:t>assert</a:t>
            </a:r>
            <a:r>
              <a:rPr lang="en-US" sz="2300" dirty="0" smtClean="0">
                <a:ea typeface="+mn-ea"/>
                <a:cs typeface="+mn-cs"/>
              </a:rPr>
              <a:t> keyword)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Provides a series of special assertion tests</a:t>
            </a:r>
            <a:endParaRPr lang="en-US" sz="23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28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(normally) pass if no exceptions arise</a:t>
            </a:r>
            <a:endParaRPr lang="en-US" dirty="0" smtClean="0">
              <a:effectLst/>
            </a:endParaRPr>
          </a:p>
          <a:p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4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79563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</a:t>
            </a:r>
            <a:r>
              <a:rPr lang="en-US" dirty="0" smtClean="0"/>
              <a:t>Methods Were Called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that a method call occurred </a:t>
            </a:r>
          </a:p>
          <a:p>
            <a:pPr marL="40005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verify(mock[,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Mockito.times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)]).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aMethod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/>
              <a:t>Provide ranges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Mockito.atLeast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Mockito.atMost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(5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   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V</a:t>
            </a:r>
            <a:r>
              <a:rPr lang="en-US" dirty="0" smtClean="0"/>
              <a:t>erify </a:t>
            </a:r>
            <a:r>
              <a:rPr lang="en-US" dirty="0"/>
              <a:t>that a method was not called on a </a:t>
            </a:r>
            <a:r>
              <a:rPr lang="en-US" dirty="0" smtClean="0"/>
              <a:t>mock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Mockito.never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40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53125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Sequence Of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sequence using</a:t>
            </a:r>
            <a:r>
              <a:rPr lang="en-US" dirty="0"/>
              <a:t> </a:t>
            </a:r>
            <a:r>
              <a:rPr lang="en-US" dirty="0" err="1" smtClean="0"/>
              <a:t>InOrder</a:t>
            </a:r>
            <a:endParaRPr lang="en-US" dirty="0" smtClean="0"/>
          </a:p>
          <a:p>
            <a:pPr marL="40005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Mockito.inOrder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(mock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inOrder.verify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(mock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 smtClean="0"/>
              <a:t>Sequence across multiple mocks</a:t>
            </a:r>
          </a:p>
          <a:p>
            <a:pPr lvl="1">
              <a:buNone/>
            </a:pP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inOrder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kern="1200" dirty="0" err="1" smtClean="0">
                <a:latin typeface="Courier New" pitchFamily="49" charset="0"/>
                <a:cs typeface="Courier New" pitchFamily="49" charset="0"/>
              </a:rPr>
              <a:t>Mockito.inOrder</a:t>
            </a:r>
            <a:r>
              <a:rPr lang="en-US" sz="2000" kern="1200" dirty="0" smtClean="0">
                <a:latin typeface="Courier New" pitchFamily="49" charset="0"/>
                <a:cs typeface="Courier New" pitchFamily="49" charset="0"/>
              </a:rPr>
              <a:t>(mock1, mock2);</a:t>
            </a:r>
            <a:endParaRPr lang="en-US" sz="2000" dirty="0" smtClean="0"/>
          </a:p>
          <a:p>
            <a:r>
              <a:rPr lang="en-US" dirty="0" smtClean="0"/>
              <a:t>Verifying no more interactions</a:t>
            </a:r>
            <a:endParaRPr lang="en-US" dirty="0"/>
          </a:p>
          <a:p>
            <a:pPr marL="400050" lvl="1" indent="0">
              <a:buNone/>
            </a:pPr>
            <a:r>
              <a:rPr lang="en-US" sz="2000" kern="1200" dirty="0" err="1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inOrder.verifyNoMoreInteractions</a:t>
            </a:r>
            <a:r>
              <a:rPr lang="en-US" sz="2000" kern="1200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>();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kern="1200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  <a:t/>
            </a:r>
            <a:br>
              <a:rPr lang="en-US" sz="2000" kern="1200" dirty="0" smtClean="0">
                <a:latin typeface="Courier New" pitchFamily="49" charset="0"/>
                <a:ea typeface="ＭＳ Ｐゴシック" charset="-128"/>
                <a:cs typeface="Courier New" pitchFamily="49" charset="0"/>
              </a:rPr>
            </a:b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41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8612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@Test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1 in creating a test is to create a test class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Parallel to your class under test</a:t>
            </a:r>
          </a:p>
          <a:p>
            <a:pPr lvl="1"/>
            <a:r>
              <a:rPr lang="en-US" dirty="0" smtClean="0">
                <a:ea typeface="+mn-ea"/>
                <a:cs typeface="+mn-cs"/>
              </a:rPr>
              <a:t>Usually in a separate, but parallel, package tree</a:t>
            </a:r>
            <a:endParaRPr lang="en-US" sz="23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2000" b="0" i="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import org.junit.Test;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[…]</a:t>
            </a:r>
            <a:endParaRPr lang="en-US" sz="2000" b="0" i="0" dirty="0" smtClean="0"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0" i="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@Test </a:t>
            </a:r>
          </a:p>
          <a:p>
            <a:pPr marL="0" indent="0">
              <a:buNone/>
            </a:pPr>
            <a:r>
              <a:rPr lang="en-US" sz="2000" b="0" i="0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public void testSomething() { … }</a:t>
            </a:r>
          </a:p>
          <a:p>
            <a:pPr marL="0" indent="0"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@Test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testSomethingElse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 … }</a:t>
            </a:r>
          </a:p>
          <a:p>
            <a:pPr marL="0" indent="0">
              <a:buNone/>
            </a:pPr>
            <a:endParaRPr lang="en-US" sz="2000" b="0" i="0" dirty="0" smtClean="0"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b="0" i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2800" b="0" i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5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3165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the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the tests using JUnit assertions</a:t>
            </a:r>
          </a:p>
          <a:p>
            <a:pPr lvl="1"/>
            <a:r>
              <a:rPr lang="en-US" dirty="0" smtClean="0"/>
              <a:t>JUnit provides myriad assertions as static methods in the </a:t>
            </a:r>
            <a:r>
              <a:rPr lang="en-US" dirty="0" err="1" smtClean="0">
                <a:latin typeface="Courier"/>
                <a:cs typeface="Courier"/>
              </a:rPr>
              <a:t>org.junit.Assert</a:t>
            </a:r>
            <a:r>
              <a:rPr lang="en-US" dirty="0" smtClean="0"/>
              <a:t> class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([String],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Many examples/documentation use the static import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import static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org.junit.Assert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[…]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assertTrue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([String],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2538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Assertion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test is for an expected value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Assert.assertEquals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([String],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expected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actual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 smtClean="0"/>
              <a:t>First argument is optional description text</a:t>
            </a:r>
          </a:p>
          <a:p>
            <a:pPr lvl="1"/>
            <a:r>
              <a:rPr lang="en-US" dirty="0" smtClean="0"/>
              <a:t>Second argument is usually literal value</a:t>
            </a:r>
          </a:p>
          <a:p>
            <a:pPr lvl="1"/>
            <a:r>
              <a:rPr lang="en-US" dirty="0" smtClean="0"/>
              <a:t>Third argument is computed value under test</a:t>
            </a:r>
          </a:p>
          <a:p>
            <a:r>
              <a:rPr lang="en-US" dirty="0" smtClean="0"/>
              <a:t>Test is performed using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.equals()</a:t>
            </a:r>
            <a:r>
              <a:rPr lang="en-US" dirty="0" smtClean="0"/>
              <a:t> method</a:t>
            </a:r>
          </a:p>
          <a:p>
            <a:pPr lvl="1"/>
            <a:r>
              <a:rPr lang="en-US" dirty="0" smtClean="0"/>
              <a:t>Ensure your objects under test provide proper equality comparison</a:t>
            </a:r>
          </a:p>
          <a:p>
            <a:pPr lvl="1"/>
            <a:r>
              <a:rPr lang="en-US" dirty="0" smtClean="0"/>
              <a:t>Strings and primitives (wrappers) provide proper equality comparisons</a:t>
            </a:r>
          </a:p>
          <a:p>
            <a:r>
              <a:rPr lang="en-US" dirty="0" smtClean="0"/>
              <a:t>Overloads exist covering myriad types for expected/actual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61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 of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of floating point types may be done with a degree of acceptable variation</a:t>
            </a:r>
          </a:p>
          <a:p>
            <a:pPr lvl="1"/>
            <a:r>
              <a:rPr lang="en-US" dirty="0" smtClean="0"/>
              <a:t>Usually intended to ensure test does not fail because of rounding errors</a:t>
            </a:r>
          </a:p>
          <a:p>
            <a:pPr marL="0" indent="0">
              <a:buNone/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Assert.assertEquals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([String], double expect, double actual, 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double variation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Assert.assertEquals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22.0/7.0, 0.01) // passes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3382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Class Under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undertest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public class Account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private long balance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static final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CHARGE = 35;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long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getBalance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balance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public long withdraw(long amount)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newBalance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balance - amount;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newBalance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balance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newBalance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amount;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balance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-=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CHARGE;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 DevelopIntelligence http://www.DevelopIntelligence.com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80D000-37CF-E643-B58A-C730FE970F97}" type="slidenum">
              <a:rPr lang="en-US" smtClean="0"/>
              <a:pPr/>
              <a:t>9</a:t>
            </a:fld>
            <a:endParaRPr lang="en-US" sz="120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53877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-preso">
  <a:themeElements>
    <a:clrScheme name="">
      <a:dk1>
        <a:srgbClr val="000000"/>
      </a:dk1>
      <a:lt1>
        <a:srgbClr val="FFFFFF"/>
      </a:lt1>
      <a:dk2>
        <a:srgbClr val="AC4509"/>
      </a:dk2>
      <a:lt2>
        <a:srgbClr val="5F5F5F"/>
      </a:lt2>
      <a:accent1>
        <a:srgbClr val="F27C14"/>
      </a:accent1>
      <a:accent2>
        <a:srgbClr val="F09B60"/>
      </a:accent2>
      <a:accent3>
        <a:srgbClr val="FFFFFF"/>
      </a:accent3>
      <a:accent4>
        <a:srgbClr val="000000"/>
      </a:accent4>
      <a:accent5>
        <a:srgbClr val="F7BFAA"/>
      </a:accent5>
      <a:accent6>
        <a:srgbClr val="D98C56"/>
      </a:accent6>
      <a:hlink>
        <a:srgbClr val="B33709"/>
      </a:hlink>
      <a:folHlink>
        <a:srgbClr val="CC4013"/>
      </a:folHlink>
    </a:clrScheme>
    <a:fontScheme name="di-pres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di-pres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-preso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-preso 10">
        <a:dk1>
          <a:srgbClr val="000000"/>
        </a:dk1>
        <a:lt1>
          <a:srgbClr val="FFFFFF"/>
        </a:lt1>
        <a:dk2>
          <a:srgbClr val="AC4509"/>
        </a:dk2>
        <a:lt2>
          <a:srgbClr val="5F5F5F"/>
        </a:lt2>
        <a:accent1>
          <a:srgbClr val="FF8315"/>
        </a:accent1>
        <a:accent2>
          <a:srgbClr val="F09B60"/>
        </a:accent2>
        <a:accent3>
          <a:srgbClr val="FFFFFF"/>
        </a:accent3>
        <a:accent4>
          <a:srgbClr val="000000"/>
        </a:accent4>
        <a:accent5>
          <a:srgbClr val="FFC1AA"/>
        </a:accent5>
        <a:accent6>
          <a:srgbClr val="D98C56"/>
        </a:accent6>
        <a:hlink>
          <a:srgbClr val="B33709"/>
        </a:hlink>
        <a:folHlink>
          <a:srgbClr val="CC40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i-preso 10">
    <a:dk1>
      <a:srgbClr val="000000"/>
    </a:dk1>
    <a:lt1>
      <a:srgbClr val="FFFFFF"/>
    </a:lt1>
    <a:dk2>
      <a:srgbClr val="AC4509"/>
    </a:dk2>
    <a:lt2>
      <a:srgbClr val="5F5F5F"/>
    </a:lt2>
    <a:accent1>
      <a:srgbClr val="FF8315"/>
    </a:accent1>
    <a:accent2>
      <a:srgbClr val="F09B60"/>
    </a:accent2>
    <a:accent3>
      <a:srgbClr val="FFFFFF"/>
    </a:accent3>
    <a:accent4>
      <a:srgbClr val="000000"/>
    </a:accent4>
    <a:accent5>
      <a:srgbClr val="FFC1AA"/>
    </a:accent5>
    <a:accent6>
      <a:srgbClr val="D98C56"/>
    </a:accent6>
    <a:hlink>
      <a:srgbClr val="B33709"/>
    </a:hlink>
    <a:folHlink>
      <a:srgbClr val="CC401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DI-preso</Template>
  <TotalTime>1922</TotalTime>
  <Words>2922</Words>
  <Application>Microsoft Macintosh PowerPoint</Application>
  <PresentationFormat>On-screen Show (4:3)</PresentationFormat>
  <Paragraphs>427</Paragraphs>
  <Slides>41</Slides>
  <Notes>31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DI-preso</vt:lpstr>
      <vt:lpstr>Unit Testing With JUnit</vt:lpstr>
      <vt:lpstr>Objectives</vt:lpstr>
      <vt:lpstr>About Unit Testing</vt:lpstr>
      <vt:lpstr>JUnit Overview</vt:lpstr>
      <vt:lpstr>@Test Annotation</vt:lpstr>
      <vt:lpstr>Importing the Assertions</vt:lpstr>
      <vt:lpstr>Equality Assertion</vt:lpstr>
      <vt:lpstr>Equality of Floating Point</vt:lpstr>
      <vt:lpstr>Example: Class Under Test</vt:lpstr>
      <vt:lpstr>Example: Test Class</vt:lpstr>
      <vt:lpstr>More Assertions</vt:lpstr>
      <vt:lpstr>Array Equality Tests</vt:lpstr>
      <vt:lpstr>More Assertions</vt:lpstr>
      <vt:lpstr>Expected Exceptions</vt:lpstr>
      <vt:lpstr>Timeout</vt:lpstr>
      <vt:lpstr>@Before and @After</vt:lpstr>
      <vt:lpstr>@BeforeClass and @AfterClass</vt:lpstr>
      <vt:lpstr>@BeforeClass and @AfterClass</vt:lpstr>
      <vt:lpstr>Running With Parameters</vt:lpstr>
      <vt:lpstr>Running With Parameters</vt:lpstr>
      <vt:lpstr>Running With Parameters</vt:lpstr>
      <vt:lpstr>Running With Parameters</vt:lpstr>
      <vt:lpstr>Running Tests</vt:lpstr>
      <vt:lpstr>Module Learning Objectives</vt:lpstr>
      <vt:lpstr>Appendix: Mocking</vt:lpstr>
      <vt:lpstr>Fakes, Doubles, Stubs &amp; Mocks</vt:lpstr>
      <vt:lpstr>Replacing Supporting Objects</vt:lpstr>
      <vt:lpstr>Mockito</vt:lpstr>
      <vt:lpstr>Mocking Process</vt:lpstr>
      <vt:lpstr>Mocking Example</vt:lpstr>
      <vt:lpstr>Example: Class Under Test</vt:lpstr>
      <vt:lpstr>Example: Creating the Test</vt:lpstr>
      <vt:lpstr>Creating the Mock</vt:lpstr>
      <vt:lpstr>Specifying Behavior</vt:lpstr>
      <vt:lpstr>Throwing An Exception From A Mock</vt:lpstr>
      <vt:lpstr>Exceptions From void Methods</vt:lpstr>
      <vt:lpstr>Mocking for Multiple Calls</vt:lpstr>
      <vt:lpstr>Sequential Calls</vt:lpstr>
      <vt:lpstr>Verifying Invocations</vt:lpstr>
      <vt:lpstr>Verifying Methods Were Called</vt:lpstr>
      <vt:lpstr>Verify Sequence Of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With JUnit</dc:title>
  <dc:creator>Simon</dc:creator>
  <cp:lastModifiedBy>kelby zorgdrager</cp:lastModifiedBy>
  <cp:revision>42</cp:revision>
  <dcterms:created xsi:type="dcterms:W3CDTF">2013-02-18T20:04:01Z</dcterms:created>
  <dcterms:modified xsi:type="dcterms:W3CDTF">2013-02-18T20:04:47Z</dcterms:modified>
</cp:coreProperties>
</file>