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>
      <p:cViewPr>
        <p:scale>
          <a:sx n="70" d="100"/>
          <a:sy n="70" d="100"/>
        </p:scale>
        <p:origin x="-1376" y="-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20" Type="http://schemas.openxmlformats.org/officeDocument/2006/relationships/slide" Target="slides/slide25.xml"/><Relationship Id="rId21" Type="http://schemas.openxmlformats.org/officeDocument/2006/relationships/slide" Target="slides/slide26.xml"/><Relationship Id="rId22" Type="http://schemas.openxmlformats.org/officeDocument/2006/relationships/slide" Target="slides/slide28.xml"/><Relationship Id="rId23" Type="http://schemas.openxmlformats.org/officeDocument/2006/relationships/slide" Target="slides/slide29.xml"/><Relationship Id="rId24" Type="http://schemas.openxmlformats.org/officeDocument/2006/relationships/slide" Target="slides/slide30.xml"/><Relationship Id="rId10" Type="http://schemas.openxmlformats.org/officeDocument/2006/relationships/slide" Target="slides/slide11.xml"/><Relationship Id="rId11" Type="http://schemas.openxmlformats.org/officeDocument/2006/relationships/slide" Target="slides/slide12.xml"/><Relationship Id="rId12" Type="http://schemas.openxmlformats.org/officeDocument/2006/relationships/slide" Target="slides/slide14.xml"/><Relationship Id="rId13" Type="http://schemas.openxmlformats.org/officeDocument/2006/relationships/slide" Target="slides/slide15.xml"/><Relationship Id="rId14" Type="http://schemas.openxmlformats.org/officeDocument/2006/relationships/slide" Target="slides/slide16.xml"/><Relationship Id="rId15" Type="http://schemas.openxmlformats.org/officeDocument/2006/relationships/slide" Target="slides/slide18.xml"/><Relationship Id="rId16" Type="http://schemas.openxmlformats.org/officeDocument/2006/relationships/slide" Target="slides/slide20.xml"/><Relationship Id="rId17" Type="http://schemas.openxmlformats.org/officeDocument/2006/relationships/slide" Target="slides/slide21.xml"/><Relationship Id="rId18" Type="http://schemas.openxmlformats.org/officeDocument/2006/relationships/slide" Target="slides/slide22.xml"/><Relationship Id="rId19" Type="http://schemas.openxmlformats.org/officeDocument/2006/relationships/slide" Target="slides/slide24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C9DF6-1448-4C44-8031-1DEECA2A9D13}" type="datetimeFigureOut">
              <a:rPr lang="en-US" smtClean="0"/>
              <a:pPr/>
              <a:t>9/24/12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2583B-0FE7-9343-8460-42F6E44BD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2925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678451-F4BE-2441-882A-EFAA8355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9666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©2003. </a:t>
            </a:r>
            <a:r>
              <a:rPr lang="en-US" dirty="0" err="1"/>
              <a:t>WestLake</a:t>
            </a:r>
            <a:r>
              <a:rPr lang="en-US" dirty="0"/>
              <a:t> Internet Training</a:t>
            </a:r>
            <a:endParaRPr lang="en-US" dirty="0">
              <a:latin typeface="Times New Roman" pitchFamily="-1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OOD Introduction 1-</a:t>
            </a:r>
            <a:fld id="{F2274144-4598-6B49-BF30-AC185D1B8FEE}" type="slidenum">
              <a:rPr lang="en-US"/>
              <a:pPr/>
              <a:t>1</a:t>
            </a:fld>
            <a:endParaRPr lang="en-US" sz="1400" dirty="0"/>
          </a:p>
        </p:txBody>
      </p:sp>
      <p:sp>
        <p:nvSpPr>
          <p:cNvPr id="862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©2003. </a:t>
            </a:r>
            <a:r>
              <a:rPr lang="en-US" dirty="0" err="1"/>
              <a:t>WestLake</a:t>
            </a:r>
            <a:r>
              <a:rPr lang="en-US" dirty="0"/>
              <a:t> Internet Training</a:t>
            </a:r>
            <a:endParaRPr lang="en-US" dirty="0">
              <a:latin typeface="Times New Roman" pitchFamily="-1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OOD Introduction 1-</a:t>
            </a:r>
            <a:fld id="{10E90D53-DA64-7344-86E4-E60D807D17C9}" type="slidenum">
              <a:rPr lang="en-US"/>
              <a:pPr/>
              <a:t>2</a:t>
            </a:fld>
            <a:endParaRPr lang="en-US" sz="1400" dirty="0"/>
          </a:p>
        </p:txBody>
      </p:sp>
      <p:sp>
        <p:nvSpPr>
          <p:cNvPr id="98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09600" y="1755775"/>
            <a:ext cx="1600200" cy="990600"/>
            <a:chOff x="288" y="240"/>
            <a:chExt cx="1008" cy="624"/>
          </a:xfrm>
        </p:grpSpPr>
        <p:sp>
          <p:nvSpPr>
            <p:cNvPr id="27651" name="Oval 3"/>
            <p:cNvSpPr>
              <a:spLocks noChangeArrowheads="1"/>
            </p:cNvSpPr>
            <p:nvPr/>
          </p:nvSpPr>
          <p:spPr bwMode="hidden">
            <a:xfrm flipH="1">
              <a:off x="288" y="240"/>
              <a:ext cx="624" cy="624"/>
            </a:xfrm>
            <a:prstGeom prst="ellipse">
              <a:avLst/>
            </a:prstGeom>
            <a:noFill/>
            <a:ln w="952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52" name="Oval 4"/>
            <p:cNvSpPr>
              <a:spLocks noChangeArrowheads="1"/>
            </p:cNvSpPr>
            <p:nvPr/>
          </p:nvSpPr>
          <p:spPr bwMode="hidden">
            <a:xfrm flipH="1">
              <a:off x="864" y="384"/>
              <a:ext cx="432" cy="384"/>
            </a:xfrm>
            <a:prstGeom prst="ellipse">
              <a:avLst/>
            </a:prstGeom>
            <a:noFill/>
            <a:ln w="952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3200400" y="1755775"/>
            <a:ext cx="1447800" cy="990600"/>
            <a:chOff x="1488" y="240"/>
            <a:chExt cx="912" cy="624"/>
          </a:xfrm>
        </p:grpSpPr>
        <p:sp>
          <p:nvSpPr>
            <p:cNvPr id="27654" name="Oval 6"/>
            <p:cNvSpPr>
              <a:spLocks noChangeArrowheads="1"/>
            </p:cNvSpPr>
            <p:nvPr/>
          </p:nvSpPr>
          <p:spPr bwMode="hidden">
            <a:xfrm flipH="1">
              <a:off x="1488" y="240"/>
              <a:ext cx="624" cy="624"/>
            </a:xfrm>
            <a:prstGeom prst="ellipse">
              <a:avLst/>
            </a:prstGeom>
            <a:noFill/>
            <a:ln w="19050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hidden">
            <a:xfrm flipH="1">
              <a:off x="1968" y="384"/>
              <a:ext cx="432" cy="384"/>
            </a:xfrm>
            <a:prstGeom prst="ellipse">
              <a:avLst/>
            </a:prstGeom>
            <a:noFill/>
            <a:ln w="19050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5715000" y="1755775"/>
            <a:ext cx="1295400" cy="990600"/>
            <a:chOff x="2688" y="240"/>
            <a:chExt cx="816" cy="624"/>
          </a:xfrm>
        </p:grpSpPr>
        <p:sp>
          <p:nvSpPr>
            <p:cNvPr id="27657" name="Oval 9"/>
            <p:cNvSpPr>
              <a:spLocks noChangeArrowheads="1"/>
            </p:cNvSpPr>
            <p:nvPr/>
          </p:nvSpPr>
          <p:spPr bwMode="hidden">
            <a:xfrm flipH="1">
              <a:off x="2688" y="240"/>
              <a:ext cx="624" cy="624"/>
            </a:xfrm>
            <a:prstGeom prst="ellipse">
              <a:avLst/>
            </a:prstGeom>
            <a:noFill/>
            <a:ln w="2857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hidden">
            <a:xfrm flipH="1">
              <a:off x="3072" y="384"/>
              <a:ext cx="432" cy="384"/>
            </a:xfrm>
            <a:prstGeom prst="ellipse">
              <a:avLst/>
            </a:prstGeom>
            <a:noFill/>
            <a:ln w="2857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 anchor="ctr"/>
          <a:lstStyle>
            <a:lvl1pPr>
              <a:defRPr/>
            </a:lvl1pPr>
          </a:lstStyle>
          <a:p>
            <a:fld id="{1363CF6F-6C9F-C64C-A5B6-26946970AA83}" type="slidenum">
              <a:rPr lang="en-US"/>
              <a:pPr/>
              <a:t>‹#›</a:t>
            </a:fld>
            <a:endParaRPr lang="en-US" sz="1000"/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09600" y="1881188"/>
            <a:ext cx="7772400" cy="762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6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4000500"/>
            <a:ext cx="6400800" cy="457200"/>
          </a:xfrm>
        </p:spPr>
        <p:txBody>
          <a:bodyPr anchor="ctr">
            <a:spAutoFit/>
          </a:bodyPr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1905000" y="3733800"/>
            <a:ext cx="1447800" cy="990600"/>
            <a:chOff x="1488" y="240"/>
            <a:chExt cx="912" cy="624"/>
          </a:xfrm>
        </p:grpSpPr>
        <p:sp>
          <p:nvSpPr>
            <p:cNvPr id="27664" name="Oval 16"/>
            <p:cNvSpPr>
              <a:spLocks noChangeArrowheads="1"/>
            </p:cNvSpPr>
            <p:nvPr/>
          </p:nvSpPr>
          <p:spPr bwMode="hidden">
            <a:xfrm flipH="1">
              <a:off x="1488" y="240"/>
              <a:ext cx="624" cy="624"/>
            </a:xfrm>
            <a:prstGeom prst="ellipse">
              <a:avLst/>
            </a:prstGeom>
            <a:noFill/>
            <a:ln w="19050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hidden">
            <a:xfrm flipH="1">
              <a:off x="1968" y="384"/>
              <a:ext cx="432" cy="384"/>
            </a:xfrm>
            <a:prstGeom prst="ellipse">
              <a:avLst/>
            </a:prstGeom>
            <a:noFill/>
            <a:ln w="19050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4419600" y="3733800"/>
            <a:ext cx="1295400" cy="990600"/>
            <a:chOff x="2688" y="240"/>
            <a:chExt cx="816" cy="624"/>
          </a:xfrm>
        </p:grpSpPr>
        <p:sp>
          <p:nvSpPr>
            <p:cNvPr id="27667" name="Oval 19"/>
            <p:cNvSpPr>
              <a:spLocks noChangeArrowheads="1"/>
            </p:cNvSpPr>
            <p:nvPr/>
          </p:nvSpPr>
          <p:spPr bwMode="hidden">
            <a:xfrm flipH="1">
              <a:off x="2688" y="240"/>
              <a:ext cx="624" cy="624"/>
            </a:xfrm>
            <a:prstGeom prst="ellipse">
              <a:avLst/>
            </a:prstGeom>
            <a:noFill/>
            <a:ln w="2857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hidden">
            <a:xfrm flipH="1">
              <a:off x="3072" y="384"/>
              <a:ext cx="432" cy="384"/>
            </a:xfrm>
            <a:prstGeom prst="ellipse">
              <a:avLst/>
            </a:prstGeom>
            <a:noFill/>
            <a:ln w="2857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pic>
        <p:nvPicPr>
          <p:cNvPr id="27669" name="Picture 21" descr="logobug-nosq"/>
          <p:cNvPicPr>
            <a:picLocks noChangeAspect="1" noChangeArrowheads="1"/>
          </p:cNvPicPr>
          <p:nvPr/>
        </p:nvPicPr>
        <p:blipFill>
          <a:blip r:embed="rId3">
            <a:alphaModFix amt="80000"/>
          </a:blip>
          <a:srcRect/>
          <a:stretch>
            <a:fillRect/>
          </a:stretch>
        </p:blipFill>
        <p:spPr bwMode="auto">
          <a:xfrm>
            <a:off x="7315200" y="3657600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322DE4-5838-CA4F-8177-8B7A1773F7FA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7350"/>
            <a:ext cx="2057400" cy="6013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7350"/>
            <a:ext cx="6019800" cy="6013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6247E0-C150-C143-973C-5287E6E4FBBE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80D000-37CF-E643-B58A-C730FE970F97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30732E-AF14-3F4C-8A3F-D77175FE4F06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300E92-C261-EE49-B583-82031BA49800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50E538C-035D-0F40-B434-FB24DD055868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00E1E1-C7EE-A244-B78D-85B1A5CDE75F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9C9BD3-AACB-0046-9CEA-F1BFDA781068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40B8C5-0455-EE42-BE60-383348FC1EA8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EE25415-1684-5B44-A67B-D2B7115C8573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9DA9B2"/>
                </a:solidFill>
                <a:sym typeface="Symbol" charset="2"/>
              </a:defRPr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DA065A11-125A-6145-A121-681856F9E08D}" type="slidenum">
              <a:rPr lang="en-US"/>
              <a:pPr/>
              <a:t>‹#›</a:t>
            </a:fld>
            <a:endParaRPr lang="en-US" sz="1200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57200" y="228600"/>
            <a:ext cx="1600200" cy="990600"/>
            <a:chOff x="288" y="240"/>
            <a:chExt cx="1008" cy="624"/>
          </a:xfrm>
        </p:grpSpPr>
        <p:sp>
          <p:nvSpPr>
            <p:cNvPr id="26630" name="Oval 6"/>
            <p:cNvSpPr>
              <a:spLocks noChangeArrowheads="1"/>
            </p:cNvSpPr>
            <p:nvPr/>
          </p:nvSpPr>
          <p:spPr bwMode="hidden">
            <a:xfrm flipH="1">
              <a:off x="288" y="240"/>
              <a:ext cx="624" cy="624"/>
            </a:xfrm>
            <a:prstGeom prst="ellipse">
              <a:avLst/>
            </a:prstGeom>
            <a:noFill/>
            <a:ln w="952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hidden">
            <a:xfrm flipH="1">
              <a:off x="864" y="384"/>
              <a:ext cx="432" cy="384"/>
            </a:xfrm>
            <a:prstGeom prst="ellipse">
              <a:avLst/>
            </a:prstGeom>
            <a:noFill/>
            <a:ln w="952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3048000" y="228600"/>
            <a:ext cx="1447800" cy="990600"/>
            <a:chOff x="1488" y="240"/>
            <a:chExt cx="912" cy="624"/>
          </a:xfrm>
        </p:grpSpPr>
        <p:sp>
          <p:nvSpPr>
            <p:cNvPr id="26633" name="Oval 9"/>
            <p:cNvSpPr>
              <a:spLocks noChangeArrowheads="1"/>
            </p:cNvSpPr>
            <p:nvPr/>
          </p:nvSpPr>
          <p:spPr bwMode="hidden">
            <a:xfrm flipH="1">
              <a:off x="1488" y="240"/>
              <a:ext cx="624" cy="624"/>
            </a:xfrm>
            <a:prstGeom prst="ellipse">
              <a:avLst/>
            </a:prstGeom>
            <a:noFill/>
            <a:ln w="19050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hidden">
            <a:xfrm flipH="1">
              <a:off x="1968" y="384"/>
              <a:ext cx="432" cy="384"/>
            </a:xfrm>
            <a:prstGeom prst="ellipse">
              <a:avLst/>
            </a:prstGeom>
            <a:noFill/>
            <a:ln w="19050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6635" name="Group 11"/>
          <p:cNvGrpSpPr>
            <a:grpSpLocks/>
          </p:cNvGrpSpPr>
          <p:nvPr/>
        </p:nvGrpSpPr>
        <p:grpSpPr bwMode="auto">
          <a:xfrm>
            <a:off x="5562600" y="228600"/>
            <a:ext cx="1295400" cy="990600"/>
            <a:chOff x="2688" y="240"/>
            <a:chExt cx="816" cy="624"/>
          </a:xfrm>
        </p:grpSpPr>
        <p:sp>
          <p:nvSpPr>
            <p:cNvPr id="26636" name="Oval 12"/>
            <p:cNvSpPr>
              <a:spLocks noChangeArrowheads="1"/>
            </p:cNvSpPr>
            <p:nvPr/>
          </p:nvSpPr>
          <p:spPr bwMode="hidden">
            <a:xfrm flipH="1">
              <a:off x="2688" y="240"/>
              <a:ext cx="624" cy="624"/>
            </a:xfrm>
            <a:prstGeom prst="ellipse">
              <a:avLst/>
            </a:prstGeom>
            <a:noFill/>
            <a:ln w="2857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hidden">
            <a:xfrm flipH="1">
              <a:off x="3072" y="384"/>
              <a:ext cx="432" cy="384"/>
            </a:xfrm>
            <a:prstGeom prst="ellipse">
              <a:avLst/>
            </a:prstGeom>
            <a:noFill/>
            <a:ln w="2857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sp>
        <p:nvSpPr>
          <p:cNvPr id="266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8229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6639" name="Picture 15" descr="logobug-nosq"/>
          <p:cNvPicPr>
            <a:picLocks noChangeAspect="1" noChangeArrowheads="1"/>
          </p:cNvPicPr>
          <p:nvPr/>
        </p:nvPicPr>
        <p:blipFill>
          <a:blip r:embed="rId13">
            <a:alphaModFix amt="80000"/>
          </a:blip>
          <a:srcRect/>
          <a:stretch>
            <a:fillRect/>
          </a:stretch>
        </p:blipFill>
        <p:spPr bwMode="auto">
          <a:xfrm>
            <a:off x="7677150" y="152400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 sz="23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 sz="21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Arial" pitchFamily="-1" charset="0"/>
                <a:cs typeface="Arial" pitchFamily="-1" charset="0"/>
              </a:rPr>
              <a:t>Creating, Filling &amp; Printing Collections Example</a:t>
            </a:r>
            <a:endParaRPr lang="en-US">
              <a:ea typeface="Courier New" pitchFamily="-1" charset="0"/>
              <a:cs typeface="Courier New" pitchFamily="-1" charset="0"/>
            </a:endParaRPr>
          </a:p>
        </p:txBody>
      </p:sp>
      <p:sp>
        <p:nvSpPr>
          <p:cNvPr id="986118" name="Rectangle 6"/>
          <p:cNvSpPr>
            <a:spLocks noChangeArrowheads="1"/>
          </p:cNvSpPr>
          <p:nvPr/>
        </p:nvSpPr>
        <p:spPr bwMode="auto">
          <a:xfrm>
            <a:off x="152400" y="1771650"/>
            <a:ext cx="8686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import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java.util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.*;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// This is a utility class that provides a method for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//  filling a collection -- any collection because it only uses 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//  the methods in the collection interface. This shows the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//  use of the Collections type as a general type for passing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// as an argument.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class Fill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static Collection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init(Collection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,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slots)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for (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0;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&lt; slots;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++)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c.add("Test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Value " +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 return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10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Arial" pitchFamily="-1" charset="0"/>
                <a:cs typeface="Arial" pitchFamily="-1" charset="0"/>
              </a:rPr>
              <a:t>Creating, Filling and Printing Collections (cont.)</a:t>
            </a:r>
            <a:endParaRPr lang="en-US">
              <a:ea typeface="Courier New" pitchFamily="-1" charset="0"/>
              <a:cs typeface="Courier New" pitchFamily="-1" charset="0"/>
            </a:endParaRPr>
          </a:p>
        </p:txBody>
      </p:sp>
      <p:sp>
        <p:nvSpPr>
          <p:cNvPr id="1014787" name="Rectangle 3"/>
          <p:cNvSpPr>
            <a:spLocks noChangeArrowheads="1"/>
          </p:cNvSpPr>
          <p:nvPr/>
        </p:nvSpPr>
        <p:spPr bwMode="auto">
          <a:xfrm>
            <a:off x="152400" y="137160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public class </a:t>
            </a:r>
            <a:r>
              <a:rPr lang="en-US" sz="1600" dirty="0" err="1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UseSomeCollections</a:t>
            </a: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public static void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main(String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[]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args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Collection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Collection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Collection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Collection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linkList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LinkedList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Fill.init(arrayList,5);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Fill.init(hashSet,5);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Fill.init(treeSet,5);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linkList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Fill.init(linkList,5);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System.out.println("ArrayList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System.out.println("HashSet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System.out.println("TreeSet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System.out.println("LinkedList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System.out.println(linkList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11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Arial" pitchFamily="-1" charset="0"/>
                <a:cs typeface="Arial" pitchFamily="-1" charset="0"/>
              </a:rPr>
              <a:t>Creating, Filling and Printing Collections Output</a:t>
            </a:r>
            <a:endParaRPr lang="en-US">
              <a:ea typeface="Courier New" pitchFamily="-1" charset="0"/>
              <a:cs typeface="Courier New" pitchFamily="-1" charset="0"/>
            </a:endParaRPr>
          </a:p>
        </p:txBody>
      </p:sp>
      <p:sp>
        <p:nvSpPr>
          <p:cNvPr id="1013763" name="Rectangle 3"/>
          <p:cNvSpPr>
            <a:spLocks noChangeArrowheads="1"/>
          </p:cNvSpPr>
          <p:nvPr/>
        </p:nvSpPr>
        <p:spPr bwMode="auto">
          <a:xfrm>
            <a:off x="152400" y="1698625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// </a:t>
            </a: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Output is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ArrayList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[Test Value 0, Test Value 1, Test Value 2, Test Value 3, Test Value 4]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HashSet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[Test Value 2, Test Value 3, Test Value 1, Test Value 0, Test Value 4]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TreeSet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[Test Value 0, Test Value 1, Test Value 2, Test Value 3, Test Value 4]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LinkedList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[Test Value 0, Test Value 1, Test Value 2, Test Value 3, Test Value 4]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12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Iterator Interface API</a:t>
            </a:r>
            <a:endParaRPr lang="en-US"/>
          </a:p>
        </p:txBody>
      </p:sp>
      <p:sp>
        <p:nvSpPr>
          <p:cNvPr id="1025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Both java.util.Collection and java.util.Map provide a mechanism to iterate over the contained values</a:t>
            </a:r>
          </a:p>
          <a:p>
            <a:r>
              <a:rPr lang="en-US" smtClean="0"/>
              <a:t>Iterator is an interface describing how to Iterator over the collection</a:t>
            </a:r>
          </a:p>
          <a:p>
            <a:r>
              <a:rPr lang="en-US" smtClean="0"/>
              <a:t>Each implementation class will provide its own Iterator implementation</a:t>
            </a:r>
            <a:endParaRPr lang="en-US"/>
          </a:p>
        </p:txBody>
      </p:sp>
      <p:sp>
        <p:nvSpPr>
          <p:cNvPr id="1025028" name="Rectangle 1028"/>
          <p:cNvSpPr>
            <a:spLocks noChangeArrowheads="1"/>
          </p:cNvSpPr>
          <p:nvPr/>
        </p:nvSpPr>
        <p:spPr bwMode="auto">
          <a:xfrm>
            <a:off x="609600" y="4737100"/>
            <a:ext cx="7239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8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public interface </a:t>
            </a:r>
            <a:r>
              <a:rPr lang="en-US" sz="18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Iterator</a:t>
            </a:r>
            <a:r>
              <a:rPr lang="en-US" sz="18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8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8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8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8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hasNext</a:t>
            </a:r>
            <a:r>
              <a:rPr lang="en-US" sz="18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8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Object next();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8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void remove();    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8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13</a:t>
            </a:fld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Arial" pitchFamily="-1" charset="0"/>
                <a:cs typeface="Arial" pitchFamily="-1" charset="0"/>
              </a:rPr>
              <a:t>Iteration Example</a:t>
            </a:r>
            <a:endParaRPr lang="en-US">
              <a:ea typeface="Times New Roman" pitchFamily="-1" charset="0"/>
              <a:cs typeface="Times New Roman" pitchFamily="-1" charset="0"/>
            </a:endParaRPr>
          </a:p>
        </p:txBody>
      </p:sp>
      <p:sp>
        <p:nvSpPr>
          <p:cNvPr id="1003527" name="Rectangle 7"/>
          <p:cNvSpPr>
            <a:spLocks noChangeArrowheads="1"/>
          </p:cNvSpPr>
          <p:nvPr/>
        </p:nvSpPr>
        <p:spPr bwMode="auto">
          <a:xfrm>
            <a:off x="228600" y="1143000"/>
            <a:ext cx="8686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import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java.util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.*;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// Now we have added a generic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Iterator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method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class Fill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  static Collection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init(Collection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,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slots)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  for (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0;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&lt; slots;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++)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c.add("Test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Value " +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  return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  static void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deleteSecond(Collection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Iterator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c.iterator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even = false;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  while (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itr.hasNext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itr.next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  if (even)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itr.remove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	  even = !even;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14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Arial" pitchFamily="-1" charset="0"/>
                <a:cs typeface="Arial" pitchFamily="-1" charset="0"/>
              </a:rPr>
              <a:t>Iteration Example (cont.)</a:t>
            </a:r>
          </a:p>
        </p:txBody>
      </p:sp>
      <p:sp>
        <p:nvSpPr>
          <p:cNvPr id="990217" name="Rectangle 9"/>
          <p:cNvSpPr>
            <a:spLocks noChangeArrowheads="1"/>
          </p:cNvSpPr>
          <p:nvPr/>
        </p:nvSpPr>
        <p:spPr bwMode="auto">
          <a:xfrm>
            <a:off x="609600" y="1219200"/>
            <a:ext cx="88392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public static void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main(String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[]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args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Collection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Collection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Collection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Collection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linkList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LinkedList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Fill.init(arrayList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, 5);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Fill.init(hashSet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, 5);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Fill.init(treeSet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, 5);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linkList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Fill.init(linkList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, 5);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System.out.println("ArrayList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Fill.deleteSecond(arrayList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System.out.println("HashSet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Fill.deleteSecond(hashSet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System.out.println(hashSet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System.out.println("TreeSet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Fill.deleteSecond(treeSet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System.out.println(treeSet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System.out.println("LinkedList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Fill.deleteSecond(linkList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System.out.println(linkList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	</a:t>
            </a: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}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15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Arial" pitchFamily="-1" charset="0"/>
                <a:cs typeface="Arial" pitchFamily="-1" charset="0"/>
              </a:rPr>
              <a:t>Iteration Example Output</a:t>
            </a:r>
          </a:p>
        </p:txBody>
      </p:sp>
      <p:sp>
        <p:nvSpPr>
          <p:cNvPr id="993287" name="Rectangle 7"/>
          <p:cNvSpPr>
            <a:spLocks noChangeArrowheads="1"/>
          </p:cNvSpPr>
          <p:nvPr/>
        </p:nvSpPr>
        <p:spPr bwMode="auto">
          <a:xfrm>
            <a:off x="152400" y="1516062"/>
            <a:ext cx="8839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//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Output is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ArrayList</a:t>
            </a: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b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[Test Value 0, Test Value 2, Test Value 4]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HashSet</a:t>
            </a: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b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[Test Value 2, Test Value 1, Test Value 4]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TreeSet</a:t>
            </a: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b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[Test Value 0, Test Value 2, Test Value 4]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LinkedList</a:t>
            </a: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b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[Test Value 0, Test Value 2, Test Value 4]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16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Interface</a:t>
            </a:r>
          </a:p>
        </p:txBody>
      </p:sp>
      <p:sp>
        <p:nvSpPr>
          <p:cNvPr id="10260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set is a collection that contains no duplicates </a:t>
            </a:r>
          </a:p>
          <a:p>
            <a:r>
              <a:rPr lang="en-US" dirty="0" smtClean="0"/>
              <a:t>A </a:t>
            </a:r>
            <a:r>
              <a:rPr lang="en-US" dirty="0"/>
              <a:t>sub-interface of </a:t>
            </a:r>
            <a:r>
              <a:rPr lang="en-US" dirty="0" err="1" smtClean="0">
                <a:latin typeface="Courier New" pitchFamily="-1" charset="0"/>
              </a:rPr>
              <a:t>java.util.Collection</a:t>
            </a:r>
            <a:endParaRPr lang="en-US" dirty="0">
              <a:latin typeface="Courier New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17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Interface Example</a:t>
            </a:r>
            <a:endParaRPr lang="en-US"/>
          </a:p>
        </p:txBody>
      </p:sp>
      <p:sp>
        <p:nvSpPr>
          <p:cNvPr id="994311" name="Rectangle 7"/>
          <p:cNvSpPr>
            <a:spLocks noChangeArrowheads="1"/>
          </p:cNvSpPr>
          <p:nvPr/>
        </p:nvSpPr>
        <p:spPr bwMode="auto">
          <a:xfrm>
            <a:off x="152400" y="1366422"/>
            <a:ext cx="8763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4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import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java.util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.*;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class Test{}  // something to put in the Set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public class </a:t>
            </a:r>
            <a:r>
              <a:rPr lang="en-US" sz="1400" dirty="0" err="1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TestASet</a:t>
            </a:r>
            <a:r>
              <a:rPr lang="en-US" sz="14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public static void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main(String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[]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args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 {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Set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new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HashSet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  // create the set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Test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new Test();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s.add(t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s.add(t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     // duplicate entry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s.add("One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s.add("Two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s.add("One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s.add("One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s.add("Three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s.add("Four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s.add("Four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s.add("Four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");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s.add(new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Test());  /// not a duplicate</a:t>
            </a:r>
            <a:b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4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System.out.println(s</a:t>
            </a: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 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// Output is: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4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[Test@107077e, Test@11a698a, Four, Three, Two, One]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18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Interface</a:t>
            </a:r>
            <a:endParaRPr lang="en-US"/>
          </a:p>
        </p:txBody>
      </p:sp>
      <p:sp>
        <p:nvSpPr>
          <p:cNvPr id="102707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ordered collection, or sequence </a:t>
            </a:r>
          </a:p>
          <a:p>
            <a:r>
              <a:rPr lang="en-US" dirty="0" smtClean="0"/>
              <a:t>A sub-interface of </a:t>
            </a:r>
            <a:r>
              <a:rPr lang="en-US" dirty="0" err="1" smtClean="0">
                <a:latin typeface="Courier"/>
                <a:cs typeface="Courier"/>
              </a:rPr>
              <a:t>java.util.Collection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May contain duplicate elements </a:t>
            </a:r>
          </a:p>
          <a:p>
            <a:r>
              <a:rPr lang="en-US" dirty="0" smtClean="0"/>
              <a:t>Implementations typically allow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r>
              <a:rPr lang="en-US" dirty="0" smtClean="0"/>
              <a:t>Supports positional access for insertion and retrieval (based on index)</a:t>
            </a:r>
          </a:p>
          <a:p>
            <a:r>
              <a:rPr lang="en-US" dirty="0" smtClean="0"/>
              <a:t>Has a special type of </a:t>
            </a:r>
            <a:r>
              <a:rPr lang="en-US" dirty="0" err="1" smtClean="0">
                <a:latin typeface="Courier"/>
                <a:cs typeface="Courier"/>
              </a:rPr>
              <a:t>Iterator</a:t>
            </a:r>
            <a:r>
              <a:rPr lang="en-US" dirty="0" smtClean="0"/>
              <a:t>, </a:t>
            </a:r>
            <a:r>
              <a:rPr lang="en-US" dirty="0" err="1" smtClean="0">
                <a:latin typeface="Courier"/>
                <a:cs typeface="Courier"/>
              </a:rPr>
              <a:t>ListIterator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lvl="1"/>
            <a:r>
              <a:rPr lang="en-US" dirty="0" smtClean="0"/>
              <a:t>Allows insertion and replacement while iterating over the collection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>
                <a:latin typeface="Courier"/>
                <a:cs typeface="Courier"/>
              </a:rPr>
              <a:t>Iterator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interface operations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19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Objectives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At the end of this module you should be able to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Times New Roman" pitchFamily="-1" charset="0"/>
                <a:cs typeface="Times New Roman" pitchFamily="-1" charset="0"/>
              </a:rPr>
              <a:t>Describe the Collections Framework architecture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Times New Roman" pitchFamily="-1" charset="0"/>
                <a:cs typeface="Times New Roman" pitchFamily="-1" charset="0"/>
              </a:rPr>
              <a:t>Use an </a:t>
            </a:r>
            <a:r>
              <a:rPr lang="en-US" dirty="0">
                <a:latin typeface="Courier New" pitchFamily="-1" charset="0"/>
                <a:ea typeface="Times New Roman" pitchFamily="-1" charset="0"/>
                <a:cs typeface="Times New Roman" pitchFamily="-1" charset="0"/>
              </a:rPr>
              <a:t>Iterator</a:t>
            </a:r>
            <a:endParaRPr lang="en-US" dirty="0">
              <a:ea typeface="Times New Roman" pitchFamily="-1" charset="0"/>
              <a:cs typeface="Times New Roman" pitchFamily="-1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Times New Roman" pitchFamily="-1" charset="0"/>
                <a:cs typeface="Times New Roman" pitchFamily="-1" charset="0"/>
              </a:rPr>
              <a:t>Use a </a:t>
            </a:r>
            <a:r>
              <a:rPr lang="en-US" dirty="0">
                <a:latin typeface="Courier New" pitchFamily="-1" charset="0"/>
                <a:ea typeface="Times New Roman" pitchFamily="-1" charset="0"/>
                <a:cs typeface="Times New Roman" pitchFamily="-1" charset="0"/>
              </a:rPr>
              <a:t>Set</a:t>
            </a:r>
            <a:endParaRPr lang="en-US" dirty="0">
              <a:ea typeface="Times New Roman" pitchFamily="-1" charset="0"/>
              <a:cs typeface="Times New Roman" pitchFamily="-1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Times New Roman" pitchFamily="-1" charset="0"/>
                <a:cs typeface="Times New Roman" pitchFamily="-1" charset="0"/>
              </a:rPr>
              <a:t>Use a </a:t>
            </a:r>
            <a:r>
              <a:rPr lang="en-US" dirty="0">
                <a:latin typeface="Courier New" pitchFamily="-1" charset="0"/>
                <a:ea typeface="Times New Roman" pitchFamily="-1" charset="0"/>
                <a:cs typeface="Times New Roman" pitchFamily="-1" charset="0"/>
              </a:rPr>
              <a:t>List</a:t>
            </a:r>
            <a:endParaRPr lang="en-US" dirty="0">
              <a:ea typeface="Times New Roman" pitchFamily="-1" charset="0"/>
              <a:cs typeface="Times New Roman" pitchFamily="-1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Times New Roman" pitchFamily="-1" charset="0"/>
                <a:cs typeface="Times New Roman" pitchFamily="-1" charset="0"/>
              </a:rPr>
              <a:t>Use a </a:t>
            </a:r>
            <a:r>
              <a:rPr lang="en-US" dirty="0">
                <a:latin typeface="Courier New" pitchFamily="-1" charset="0"/>
                <a:ea typeface="Times New Roman" pitchFamily="-1" charset="0"/>
                <a:cs typeface="Times New Roman" pitchFamily="-1" charset="0"/>
              </a:rPr>
              <a:t>Map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Times New Roman" pitchFamily="-1" charset="0"/>
                <a:cs typeface="Times New Roman" pitchFamily="-1" charset="0"/>
              </a:rPr>
              <a:t>Use collection algorithms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Times New Roman" pitchFamily="-1" charset="0"/>
                <a:cs typeface="Times New Roman" pitchFamily="-1" charset="0"/>
              </a:rPr>
              <a:t>Use wrappers 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 API</a:t>
            </a:r>
            <a:endParaRPr lang="en-US" dirty="0"/>
          </a:p>
        </p:txBody>
      </p:sp>
      <p:sp>
        <p:nvSpPr>
          <p:cNvPr id="1007621" name="Rectangle 5"/>
          <p:cNvSpPr>
            <a:spLocks noChangeArrowheads="1"/>
          </p:cNvSpPr>
          <p:nvPr/>
        </p:nvSpPr>
        <p:spPr bwMode="auto">
          <a:xfrm>
            <a:off x="228600" y="1495425"/>
            <a:ext cx="86868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public interface List extends Collection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// Positional Access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Object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get(int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index);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Object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set(int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index, Object element);            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void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add(int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index, Object element);              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Object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remove(int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index);                         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abstract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addAll(int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index, Collection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 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b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// Search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indexOf(Object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o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lastIndexOf(Object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o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b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// Iteration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ListIterator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listIterator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ListIterator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listIterator(int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index);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b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// Range-view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List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subList(int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from,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to);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20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itchFamily="-1" charset="0"/>
                <a:cs typeface="Times New Roman" pitchFamily="-1" charset="0"/>
              </a:rPr>
              <a:t>List </a:t>
            </a:r>
            <a:r>
              <a:rPr lang="en-US" dirty="0" smtClean="0">
                <a:ea typeface="Times New Roman" pitchFamily="-1" charset="0"/>
                <a:cs typeface="Times New Roman" pitchFamily="-1" charset="0"/>
              </a:rPr>
              <a:t>Iterator</a:t>
            </a:r>
            <a:r>
              <a:rPr lang="en-US" dirty="0" smtClean="0">
                <a:ea typeface="Arial" pitchFamily="-1" charset="0"/>
                <a:cs typeface="Arial" pitchFamily="-1" charset="0"/>
              </a:rPr>
              <a:t> </a:t>
            </a:r>
            <a:r>
              <a:rPr lang="en-US" dirty="0">
                <a:ea typeface="Arial" pitchFamily="-1" charset="0"/>
                <a:cs typeface="Arial" pitchFamily="-1" charset="0"/>
              </a:rPr>
              <a:t>API</a:t>
            </a:r>
          </a:p>
        </p:txBody>
      </p:sp>
      <p:sp>
        <p:nvSpPr>
          <p:cNvPr id="995358" name="Rectangle 30"/>
          <p:cNvSpPr>
            <a:spLocks noChangeArrowheads="1"/>
          </p:cNvSpPr>
          <p:nvPr/>
        </p:nvSpPr>
        <p:spPr bwMode="auto">
          <a:xfrm>
            <a:off x="533400" y="1454150"/>
            <a:ext cx="78486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public interface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ListIterator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extends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Iterator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hasNext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Object next();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hasPrevious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Object previous();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nextIndex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previousIndex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  <a:b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void remove();          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void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set(Object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o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     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void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add(Object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o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     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21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Arial" pitchFamily="-1" charset="0"/>
                <a:cs typeface="Arial" pitchFamily="-1" charset="0"/>
              </a:rPr>
              <a:t>List Example</a:t>
            </a: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533400" y="1142999"/>
            <a:ext cx="5486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import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java.util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.*;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public class </a:t>
            </a:r>
            <a:r>
              <a:rPr lang="en-US" sz="1600" dirty="0" err="1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TestAList</a:t>
            </a: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public static void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main(String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[]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args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List L =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LinkedList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for (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0;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&lt; 10;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++)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L.add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("" +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System.out.println("List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created");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System.out.println(L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L.add(4, "10");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System.out.println(L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L.set(5, "11");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System.out.println(L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ListIterator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itl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L.listIterator(4);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System.out.println("L[4]=" + L.get(4));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itl.previous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itl.remove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System.out.println(L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/>
          </a:p>
        </p:txBody>
      </p:sp>
      <p:sp>
        <p:nvSpPr>
          <p:cNvPr id="1008646" name="Rectangle 6"/>
          <p:cNvSpPr>
            <a:spLocks noChangeArrowheads="1"/>
          </p:cNvSpPr>
          <p:nvPr/>
        </p:nvSpPr>
        <p:spPr bwMode="auto">
          <a:xfrm>
            <a:off x="5105400" y="4953000"/>
            <a:ext cx="3505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200" i="1">
                <a:latin typeface="Courier New" pitchFamily="-1" charset="0"/>
                <a:ea typeface="Courier New" pitchFamily="-1" charset="0"/>
                <a:cs typeface="Courier New" pitchFamily="-1" charset="0"/>
              </a:rPr>
              <a:t>// output</a:t>
            </a:r>
            <a:endParaRPr lang="en-US" sz="120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r>
              <a:rPr lang="en-US" sz="1200" i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List created                        </a:t>
            </a:r>
          </a:p>
          <a:p>
            <a:r>
              <a:rPr lang="en-US" sz="1200" i="1">
                <a:latin typeface="Courier New" pitchFamily="-1" charset="0"/>
                <a:ea typeface="Courier New" pitchFamily="-1" charset="0"/>
                <a:cs typeface="Courier New" pitchFamily="-1" charset="0"/>
              </a:rPr>
              <a:t>[0, 1, 2, 3, 4, 5, 6, 7, 8, 9]       </a:t>
            </a:r>
          </a:p>
          <a:p>
            <a:r>
              <a:rPr lang="en-US" sz="1200" i="1">
                <a:latin typeface="Courier New" pitchFamily="-1" charset="0"/>
                <a:ea typeface="Courier New" pitchFamily="-1" charset="0"/>
                <a:cs typeface="Courier New" pitchFamily="-1" charset="0"/>
              </a:rPr>
              <a:t>[0, 1, 2, 3, 10, 4, 5, 6, 7, 8, 9]  </a:t>
            </a:r>
          </a:p>
          <a:p>
            <a:r>
              <a:rPr lang="en-US" sz="1200" i="1">
                <a:latin typeface="Courier New" pitchFamily="-1" charset="0"/>
                <a:ea typeface="Courier New" pitchFamily="-1" charset="0"/>
                <a:cs typeface="Courier New" pitchFamily="-1" charset="0"/>
              </a:rPr>
              <a:t>[0, 1, 2, 3, 10, 11, 5, 6, 7, 8, 9]  </a:t>
            </a:r>
          </a:p>
          <a:p>
            <a:r>
              <a:rPr lang="en-US" sz="1200" i="1">
                <a:latin typeface="Courier New" pitchFamily="-1" charset="0"/>
                <a:ea typeface="Courier New" pitchFamily="-1" charset="0"/>
                <a:cs typeface="Courier New" pitchFamily="-1" charset="0"/>
              </a:rPr>
              <a:t>L[4]=10                             </a:t>
            </a:r>
          </a:p>
          <a:p>
            <a:r>
              <a:rPr lang="en-US" sz="1200" i="1">
                <a:latin typeface="Courier New" pitchFamily="-1" charset="0"/>
                <a:ea typeface="Courier New" pitchFamily="-1" charset="0"/>
                <a:cs typeface="Courier New" pitchFamily="-1" charset="0"/>
              </a:rPr>
              <a:t>[0, 1, 2, 10, 11, 5, 6, 7, 8, 9]</a:t>
            </a:r>
            <a:r>
              <a:rPr lang="en-US" sz="120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</a:t>
            </a:r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22</a:t>
            </a:fld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 Interface</a:t>
            </a:r>
            <a:endParaRPr lang="en-US"/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Maps keys to values</a:t>
            </a:r>
          </a:p>
          <a:p>
            <a:pPr lvl="1"/>
            <a:r>
              <a:rPr lang="en-US" dirty="0" smtClean="0"/>
              <a:t>Like a micro-database, two columns, key and data</a:t>
            </a:r>
          </a:p>
          <a:p>
            <a:r>
              <a:rPr lang="en-US" dirty="0" smtClean="0"/>
              <a:t>Contains no duplicate keys, values may be duplicates</a:t>
            </a:r>
          </a:p>
          <a:p>
            <a:r>
              <a:rPr lang="en-US" dirty="0" smtClean="0"/>
              <a:t>No direct Iterator functionality</a:t>
            </a:r>
          </a:p>
          <a:p>
            <a:r>
              <a:rPr lang="en-US" dirty="0" smtClean="0"/>
              <a:t>Provides three views of data that allow us to obtain Iterators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Values </a:t>
            </a:r>
          </a:p>
          <a:p>
            <a:pPr lvl="1"/>
            <a:r>
              <a:rPr lang="en-US" dirty="0" smtClean="0"/>
              <a:t>Entry set (key-value mappings)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23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" charset="0"/>
                <a:cs typeface="Times New Roman" pitchFamily="-1" charset="0"/>
              </a:rPr>
              <a:t>Map Interface</a:t>
            </a:r>
            <a:r>
              <a:rPr lang="en-US">
                <a:ea typeface="Arial" pitchFamily="-1" charset="0"/>
                <a:cs typeface="Arial" pitchFamily="-1" charset="0"/>
              </a:rPr>
              <a:t> API</a:t>
            </a:r>
          </a:p>
        </p:txBody>
      </p:sp>
      <p:sp>
        <p:nvSpPr>
          <p:cNvPr id="1009669" name="Rectangle 5"/>
          <p:cNvSpPr>
            <a:spLocks noChangeArrowheads="1"/>
          </p:cNvSpPr>
          <p:nvPr/>
        </p:nvSpPr>
        <p:spPr bwMode="auto">
          <a:xfrm>
            <a:off x="533400" y="1295400"/>
            <a:ext cx="69342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public interface Map </a:t>
            </a: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Object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put(Object key, Object value);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Object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get(Object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key);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Object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remove(Object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key);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containsKey(Object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key);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containsValue(Object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value);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size();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isEmpty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 smtClean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void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putAll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(Map t);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void clear();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b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public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Set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keySet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public Collection values();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public Set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entrySet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b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public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interface Entry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Object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getKey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Object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getValue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Object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setValue(Object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value);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Times New Roman" pitchFamily="-1" charset="0"/>
                <a:cs typeface="Times New Roman" pitchFamily="-1" charset="0"/>
              </a:rPr>
              <a:t>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>
              <a:latin typeface="Courier New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24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Arial" pitchFamily="-1" charset="0"/>
                <a:cs typeface="Arial" pitchFamily="-1" charset="0"/>
              </a:rPr>
              <a:t>Map Example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533400" y="1406525"/>
            <a:ext cx="7924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public class </a:t>
            </a:r>
            <a:r>
              <a:rPr lang="en-US" sz="1600" dirty="0" err="1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TestAMap</a:t>
            </a: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public static void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main(String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[]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args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Map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custs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HashMap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custs.put("982098",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Customer("Bill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White"));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custs.put("116201",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Customer("Bob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Green"));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custs.put("983611",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Customer("Saj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Black"));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custs.put("661109",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Customer("Sharon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Brown"));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System.out.println(custs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 smtClean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custs.remove("116201");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custs.put("761102",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Customer("Simone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Blanc"));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System.out.println(custs.get("661109"));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System.out.println(custs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. . .		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25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Example (cont.)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0745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" charset="0"/>
              </a:rPr>
              <a:t/>
            </a:r>
            <a:br>
              <a:rPr lang="en-US" sz="1600" dirty="0">
                <a:latin typeface="Courier New" pitchFamily="-1" charset="0"/>
              </a:rPr>
            </a:br>
            <a:r>
              <a:rPr lang="en-US" sz="1600" dirty="0">
                <a:latin typeface="Courier New" pitchFamily="-1" charset="0"/>
              </a:rPr>
              <a:t>   // Now </a:t>
            </a:r>
            <a:r>
              <a:rPr lang="en-US" sz="1600" dirty="0" smtClean="0">
                <a:latin typeface="Courier New" pitchFamily="-1" charset="0"/>
              </a:rPr>
              <a:t>walk </a:t>
            </a:r>
            <a:r>
              <a:rPr lang="en-US" sz="1600" dirty="0">
                <a:latin typeface="Courier New" pitchFamily="-1" charset="0"/>
              </a:rPr>
              <a:t>through the entries</a:t>
            </a:r>
            <a:br>
              <a:rPr lang="en-US" sz="1600" dirty="0">
                <a:latin typeface="Courier New" pitchFamily="-1" charset="0"/>
              </a:rPr>
            </a:br>
            <a:r>
              <a:rPr lang="en-US" sz="1600" dirty="0">
                <a:latin typeface="Courier New" pitchFamily="-1" charset="0"/>
              </a:rPr>
              <a:t>   Set entries = </a:t>
            </a:r>
            <a:r>
              <a:rPr lang="en-US" sz="1600" dirty="0" err="1">
                <a:latin typeface="Courier New" pitchFamily="-1" charset="0"/>
              </a:rPr>
              <a:t>custs.entrySet</a:t>
            </a:r>
            <a:r>
              <a:rPr lang="en-US" sz="1600" dirty="0">
                <a:latin typeface="Courier New" pitchFamily="-1" charset="0"/>
              </a:rPr>
              <a:t>();</a:t>
            </a:r>
            <a:br>
              <a:rPr lang="en-US" sz="1600" dirty="0">
                <a:latin typeface="Courier New" pitchFamily="-1" charset="0"/>
              </a:rPr>
            </a:br>
            <a:r>
              <a:rPr lang="en-US" sz="1600" dirty="0">
                <a:latin typeface="Courier New" pitchFamily="-1" charset="0"/>
              </a:rPr>
              <a:t>   Iterator </a:t>
            </a:r>
            <a:r>
              <a:rPr lang="en-US" sz="1600" dirty="0" err="1">
                <a:latin typeface="Courier New" pitchFamily="-1" charset="0"/>
              </a:rPr>
              <a:t>iter</a:t>
            </a:r>
            <a:r>
              <a:rPr lang="en-US" sz="1600" dirty="0">
                <a:latin typeface="Courier New" pitchFamily="-1" charset="0"/>
              </a:rPr>
              <a:t> = </a:t>
            </a:r>
            <a:r>
              <a:rPr lang="en-US" sz="1600" dirty="0" err="1">
                <a:latin typeface="Courier New" pitchFamily="-1" charset="0"/>
              </a:rPr>
              <a:t>entries.iterator</a:t>
            </a:r>
            <a:r>
              <a:rPr lang="en-US" sz="1600" dirty="0">
                <a:latin typeface="Courier New" pitchFamily="-1" charset="0"/>
              </a:rPr>
              <a:t>();</a:t>
            </a:r>
            <a:br>
              <a:rPr lang="en-US" sz="1600" dirty="0">
                <a:latin typeface="Courier New" pitchFamily="-1" charset="0"/>
              </a:rPr>
            </a:br>
            <a:r>
              <a:rPr lang="en-US" sz="1600" dirty="0">
                <a:latin typeface="Courier New" pitchFamily="-1" charset="0"/>
              </a:rPr>
              <a:t>   while (</a:t>
            </a:r>
            <a:r>
              <a:rPr lang="en-US" sz="1600" dirty="0" err="1">
                <a:latin typeface="Courier New" pitchFamily="-1" charset="0"/>
              </a:rPr>
              <a:t>iter.hasNext</a:t>
            </a:r>
            <a:r>
              <a:rPr lang="en-US" sz="1600" dirty="0">
                <a:latin typeface="Courier New" pitchFamily="-1" charset="0"/>
              </a:rPr>
              <a:t>()) {</a:t>
            </a:r>
            <a:br>
              <a:rPr lang="en-US" sz="1600" dirty="0">
                <a:latin typeface="Courier New" pitchFamily="-1" charset="0"/>
              </a:rPr>
            </a:br>
            <a:r>
              <a:rPr lang="en-US" sz="1600" dirty="0">
                <a:latin typeface="Courier New" pitchFamily="-1" charset="0"/>
              </a:rPr>
              <a:t>     </a:t>
            </a:r>
            <a:r>
              <a:rPr lang="en-US" sz="1600" dirty="0" err="1">
                <a:latin typeface="Courier New" pitchFamily="-1" charset="0"/>
              </a:rPr>
              <a:t>Map.Entry</a:t>
            </a:r>
            <a:r>
              <a:rPr lang="en-US" sz="1600" dirty="0">
                <a:latin typeface="Courier New" pitchFamily="-1" charset="0"/>
              </a:rPr>
              <a:t> entry = (</a:t>
            </a:r>
            <a:r>
              <a:rPr lang="en-US" sz="1600" dirty="0" err="1">
                <a:latin typeface="Courier New" pitchFamily="-1" charset="0"/>
              </a:rPr>
              <a:t>Map.Entry</a:t>
            </a:r>
            <a:r>
              <a:rPr lang="en-US" sz="1600" dirty="0">
                <a:latin typeface="Courier New" pitchFamily="-1" charset="0"/>
              </a:rPr>
              <a:t>) </a:t>
            </a:r>
            <a:r>
              <a:rPr lang="en-US" sz="1600" dirty="0" err="1">
                <a:latin typeface="Courier New" pitchFamily="-1" charset="0"/>
              </a:rPr>
              <a:t>iter.next</a:t>
            </a:r>
            <a:r>
              <a:rPr lang="en-US" sz="1600" dirty="0">
                <a:latin typeface="Courier New" pitchFamily="-1" charset="0"/>
              </a:rPr>
              <a:t>();</a:t>
            </a:r>
            <a:br>
              <a:rPr lang="en-US" sz="1600" dirty="0">
                <a:latin typeface="Courier New" pitchFamily="-1" charset="0"/>
              </a:rPr>
            </a:br>
            <a:r>
              <a:rPr lang="en-US" sz="1600" dirty="0">
                <a:latin typeface="Courier New" pitchFamily="-1" charset="0"/>
              </a:rPr>
              <a:t>     Object key = </a:t>
            </a:r>
            <a:r>
              <a:rPr lang="en-US" sz="1600" dirty="0" err="1">
                <a:latin typeface="Courier New" pitchFamily="-1" charset="0"/>
              </a:rPr>
              <a:t>entry.getKey</a:t>
            </a:r>
            <a:r>
              <a:rPr lang="en-US" sz="1600" dirty="0">
                <a:latin typeface="Courier New" pitchFamily="-1" charset="0"/>
              </a:rPr>
              <a:t>();</a:t>
            </a:r>
            <a:br>
              <a:rPr lang="en-US" sz="1600" dirty="0">
                <a:latin typeface="Courier New" pitchFamily="-1" charset="0"/>
              </a:rPr>
            </a:br>
            <a:r>
              <a:rPr lang="en-US" sz="1600" dirty="0">
                <a:latin typeface="Courier New" pitchFamily="-1" charset="0"/>
              </a:rPr>
              <a:t>     Object value = </a:t>
            </a:r>
            <a:r>
              <a:rPr lang="en-US" sz="1600" dirty="0" err="1">
                <a:latin typeface="Courier New" pitchFamily="-1" charset="0"/>
              </a:rPr>
              <a:t>entry.getValue</a:t>
            </a:r>
            <a:r>
              <a:rPr lang="en-US" sz="1600" dirty="0">
                <a:latin typeface="Courier New" pitchFamily="-1" charset="0"/>
              </a:rPr>
              <a:t>();</a:t>
            </a:r>
            <a:br>
              <a:rPr lang="en-US" sz="1600" dirty="0">
                <a:latin typeface="Courier New" pitchFamily="-1" charset="0"/>
              </a:rPr>
            </a:br>
            <a:r>
              <a:rPr lang="en-US" sz="1600" dirty="0">
                <a:latin typeface="Courier New" pitchFamily="-1" charset="0"/>
              </a:rPr>
              <a:t>     </a:t>
            </a:r>
            <a:r>
              <a:rPr lang="en-US" sz="1600" dirty="0" err="1">
                <a:latin typeface="Courier New" pitchFamily="-1" charset="0"/>
              </a:rPr>
              <a:t>System.out.println</a:t>
            </a:r>
            <a:r>
              <a:rPr lang="en-US" sz="1600" dirty="0">
                <a:latin typeface="Courier New" pitchFamily="-1" charset="0"/>
              </a:rPr>
              <a:t>("key=" + key + ", value=" + value);</a:t>
            </a:r>
            <a:br>
              <a:rPr lang="en-US" sz="1600" dirty="0">
                <a:latin typeface="Courier New" pitchFamily="-1" charset="0"/>
              </a:rPr>
            </a:br>
            <a:r>
              <a:rPr lang="en-US" sz="1600" dirty="0">
                <a:latin typeface="Courier New" pitchFamily="-1" charset="0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" charset="0"/>
              </a:rPr>
              <a:t>	 } //end main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" charset="0"/>
              </a:rPr>
              <a:t>  } //end class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Courier New" pitchFamily="-1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Courier New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26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java.util.Collections</a:t>
            </a:r>
            <a:endParaRPr lang="en-US"/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 utility class that provides</a:t>
            </a:r>
          </a:p>
          <a:p>
            <a:pPr lvl="1"/>
            <a:r>
              <a:rPr lang="en-US" sz="2000" dirty="0" smtClean="0"/>
              <a:t>Algorithms</a:t>
            </a:r>
          </a:p>
          <a:p>
            <a:pPr lvl="1"/>
            <a:r>
              <a:rPr lang="en-US" sz="2000" dirty="0" smtClean="0"/>
              <a:t>Wrappers</a:t>
            </a:r>
          </a:p>
          <a:p>
            <a:r>
              <a:rPr lang="en-US" sz="2400" dirty="0" smtClean="0"/>
              <a:t>Static methods for common algorithms for things like</a:t>
            </a:r>
          </a:p>
          <a:p>
            <a:pPr lvl="1"/>
            <a:r>
              <a:rPr lang="en-US" sz="2000" dirty="0" smtClean="0"/>
              <a:t>Binary search</a:t>
            </a:r>
          </a:p>
          <a:p>
            <a:pPr lvl="1"/>
            <a:r>
              <a:rPr lang="en-US" sz="2000" dirty="0" smtClean="0"/>
              <a:t>Reversing</a:t>
            </a:r>
          </a:p>
          <a:p>
            <a:pPr lvl="1"/>
            <a:r>
              <a:rPr lang="en-US" sz="2000" dirty="0" smtClean="0"/>
              <a:t>Shuffling</a:t>
            </a:r>
          </a:p>
          <a:p>
            <a:pPr lvl="1"/>
            <a:r>
              <a:rPr lang="en-US" sz="2000" dirty="0" smtClean="0"/>
              <a:t>Sorting</a:t>
            </a:r>
          </a:p>
          <a:p>
            <a:r>
              <a:rPr lang="en-US" sz="2400" dirty="0" smtClean="0"/>
              <a:t>Wrappers for creating</a:t>
            </a:r>
          </a:p>
          <a:p>
            <a:pPr lvl="1"/>
            <a:r>
              <a:rPr lang="en-US" sz="2000" dirty="0" smtClean="0"/>
              <a:t>Singletons</a:t>
            </a:r>
          </a:p>
          <a:p>
            <a:pPr lvl="1"/>
            <a:r>
              <a:rPr lang="en-US" sz="2000" dirty="0" smtClean="0"/>
              <a:t>Synchronized collections</a:t>
            </a:r>
          </a:p>
          <a:p>
            <a:pPr lvl="1"/>
            <a:r>
              <a:rPr lang="en-US" sz="2000" dirty="0" err="1" smtClean="0"/>
              <a:t>Unmodifiable</a:t>
            </a:r>
            <a:r>
              <a:rPr lang="en-US" sz="2000" dirty="0" smtClean="0"/>
              <a:t> collections</a:t>
            </a:r>
          </a:p>
          <a:p>
            <a:r>
              <a:rPr lang="en-US" sz="2500" dirty="0" smtClean="0"/>
              <a:t>See also </a:t>
            </a:r>
            <a:r>
              <a:rPr lang="en-US" sz="2500" dirty="0" err="1" smtClean="0">
                <a:latin typeface="Courier"/>
                <a:cs typeface="Courier"/>
              </a:rPr>
              <a:t>java.util.Arrays</a:t>
            </a:r>
            <a:r>
              <a:rPr lang="en-US" sz="2500" dirty="0" smtClean="0"/>
              <a:t> class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27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Arial" pitchFamily="-1" charset="0"/>
                <a:cs typeface="Arial" pitchFamily="-1" charset="0"/>
              </a:rPr>
              <a:t>Collections Example</a:t>
            </a:r>
            <a:endParaRPr lang="en-US" dirty="0">
              <a:ea typeface="Arial" pitchFamily="-1" charset="0"/>
              <a:cs typeface="Arial" pitchFamily="-1" charset="0"/>
            </a:endParaRPr>
          </a:p>
        </p:txBody>
      </p:sp>
      <p:sp>
        <p:nvSpPr>
          <p:cNvPr id="1011717" name="Rectangle 5"/>
          <p:cNvSpPr>
            <a:spLocks noChangeArrowheads="1"/>
          </p:cNvSpPr>
          <p:nvPr/>
        </p:nvSpPr>
        <p:spPr bwMode="auto">
          <a:xfrm>
            <a:off x="228600" y="1404937"/>
            <a:ext cx="8686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public class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TestCollectionsUtils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public static void main(String[]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args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List numbers = new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ArrayList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(12);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for (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= 1;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&lt;= 12;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++)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numbers.add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(new Integer(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("Starting List\n" + numbers</a:t>
            </a: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Collections.shuffle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(numbers); // Randomize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("Shuffled List\n" + numbers</a:t>
            </a: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Collections.sort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(numbers); // Sort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System.out.println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("Sorted List\n" + numbers</a:t>
            </a:r>
            <a:r>
              <a:rPr lang="en-US" sz="1600" dirty="0" smtClean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numbers =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Collections.unmodifiableList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(numbers);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   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Collections.shuffle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(numbers); // woops!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}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28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Example </a:t>
            </a:r>
            <a:r>
              <a:rPr lang="en-US" dirty="0"/>
              <a:t>(cont.)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" charset="0"/>
              </a:rPr>
              <a:t>Starting 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" charset="0"/>
              </a:rPr>
              <a:t>[1, 2, 3, 4, 5, 6, 7, 8, 9, 10, 11, 12]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" charset="0"/>
              </a:rPr>
              <a:t>Shuffled 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1" charset="0"/>
              </a:rPr>
              <a:t>[</a:t>
            </a:r>
            <a:r>
              <a:rPr lang="en-US" sz="1600" dirty="0">
                <a:latin typeface="Courier New" pitchFamily="-1" charset="0"/>
              </a:rPr>
              <a:t>7, 10, 4, 1, 9, 11, 12, 8, 5, 2, 3, 6]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" charset="0"/>
              </a:rPr>
              <a:t>Sorted 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" charset="0"/>
              </a:rPr>
              <a:t>[1, 2, 3, 4, 5, 6, 7, 8, 9, 10, 11, 12]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latin typeface="Courier New" pitchFamily="-1" charset="0"/>
              </a:rPr>
              <a:t>Exception in thread "main" </a:t>
            </a:r>
            <a:r>
              <a:rPr lang="en-US" sz="1600" dirty="0" err="1">
                <a:latin typeface="Courier New" pitchFamily="-1" charset="0"/>
              </a:rPr>
              <a:t>java.lang.UnsupportedOperationException</a:t>
            </a:r>
            <a:endParaRPr lang="en-US" sz="1600" dirty="0">
              <a:latin typeface="Courier New" pitchFamily="-1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" charset="0"/>
              </a:rPr>
              <a:t>	at </a:t>
            </a:r>
            <a:r>
              <a:rPr lang="en-US" sz="1600" dirty="0" err="1">
                <a:latin typeface="Courier New" pitchFamily="-1" charset="0"/>
              </a:rPr>
              <a:t>java.util.Collections$UnmodifiableList.set</a:t>
            </a:r>
            <a:r>
              <a:rPr lang="en-US" sz="1600" dirty="0">
                <a:latin typeface="Courier New" pitchFamily="-1" charset="0"/>
              </a:rPr>
              <a:t>(Collections.java:1156</a:t>
            </a:r>
            <a:r>
              <a:rPr lang="en-US" sz="1600" dirty="0" smtClean="0">
                <a:latin typeface="Courier New" pitchFamily="-1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1" charset="0"/>
              </a:rPr>
              <a:t>[...]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1" charset="0"/>
              </a:rPr>
              <a:t>	at </a:t>
            </a:r>
            <a:r>
              <a:rPr lang="en-US" sz="1600" dirty="0" err="1">
                <a:latin typeface="Courier New" pitchFamily="-1" charset="0"/>
              </a:rPr>
              <a:t>tests.TestCollectionsUtils.main</a:t>
            </a:r>
            <a:r>
              <a:rPr lang="en-US" sz="1600" dirty="0">
                <a:latin typeface="Courier New" pitchFamily="-1" charset="0"/>
              </a:rPr>
              <a:t>(TestCollectionsUtils.java:24)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29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</a:t>
            </a:r>
          </a:p>
        </p:txBody>
      </p:sp>
      <p:sp>
        <p:nvSpPr>
          <p:cNvPr id="10188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Times New Roman" pitchFamily="-1" charset="0"/>
                <a:cs typeface="Times New Roman" pitchFamily="-1" charset="0"/>
              </a:rPr>
              <a:t>A collection is </a:t>
            </a:r>
            <a:r>
              <a:rPr lang="en-US" dirty="0" smtClean="0">
                <a:ea typeface="Times New Roman" pitchFamily="-1" charset="0"/>
                <a:cs typeface="Times New Roman" pitchFamily="-1" charset="0"/>
              </a:rPr>
              <a:t>a </a:t>
            </a:r>
            <a:r>
              <a:rPr lang="en-US" dirty="0">
                <a:ea typeface="Times New Roman" pitchFamily="-1" charset="0"/>
                <a:cs typeface="Times New Roman" pitchFamily="-1" charset="0"/>
              </a:rPr>
              <a:t>container for other objects </a:t>
            </a:r>
          </a:p>
          <a:p>
            <a:r>
              <a:rPr lang="en-US" dirty="0"/>
              <a:t>Arrays are </a:t>
            </a:r>
            <a:r>
              <a:rPr lang="en-US" dirty="0" smtClean="0"/>
              <a:t>a basic type of collection</a:t>
            </a:r>
          </a:p>
          <a:p>
            <a:r>
              <a:rPr lang="en-US" dirty="0" smtClean="0"/>
              <a:t>Java provides several collection types, e.g.:</a:t>
            </a:r>
            <a:endParaRPr lang="en-US" dirty="0"/>
          </a:p>
          <a:p>
            <a:pPr lvl="1"/>
            <a:r>
              <a:rPr lang="en-US" dirty="0" smtClean="0"/>
              <a:t>Bag</a:t>
            </a:r>
          </a:p>
          <a:p>
            <a:pPr lvl="1"/>
            <a:r>
              <a:rPr lang="en-US" dirty="0" smtClean="0"/>
              <a:t>List</a:t>
            </a:r>
            <a:endParaRPr lang="en-US" dirty="0"/>
          </a:p>
          <a:p>
            <a:pPr lvl="1"/>
            <a:r>
              <a:rPr lang="en-US" dirty="0" smtClean="0"/>
              <a:t>Set</a:t>
            </a:r>
            <a:endParaRPr lang="en-US" dirty="0"/>
          </a:p>
          <a:p>
            <a:pPr lvl="1"/>
            <a:r>
              <a:rPr lang="en-US" dirty="0" smtClean="0"/>
              <a:t>Map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/>
              <a:t>We covered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" charset="0"/>
                <a:cs typeface="Times New Roman" pitchFamily="-1" charset="0"/>
              </a:rPr>
              <a:t>Describing the Collections Framework architecture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" charset="0"/>
                <a:cs typeface="Times New Roman" pitchFamily="-1" charset="0"/>
              </a:rPr>
              <a:t>Using an </a:t>
            </a:r>
            <a:r>
              <a:rPr lang="en-US">
                <a:latin typeface="Courier New" pitchFamily="-1" charset="0"/>
                <a:ea typeface="Times New Roman" pitchFamily="-1" charset="0"/>
                <a:cs typeface="Times New Roman" pitchFamily="-1" charset="0"/>
              </a:rPr>
              <a:t>Iterator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" charset="0"/>
                <a:cs typeface="Times New Roman" pitchFamily="-1" charset="0"/>
              </a:rPr>
              <a:t>Using a </a:t>
            </a:r>
            <a:r>
              <a:rPr lang="en-US">
                <a:latin typeface="Courier New" pitchFamily="-1" charset="0"/>
                <a:ea typeface="Times New Roman" pitchFamily="-1" charset="0"/>
                <a:cs typeface="Times New Roman" pitchFamily="-1" charset="0"/>
              </a:rPr>
              <a:t>Set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" charset="0"/>
                <a:cs typeface="Times New Roman" pitchFamily="-1" charset="0"/>
              </a:rPr>
              <a:t>Using a </a:t>
            </a:r>
            <a:r>
              <a:rPr lang="en-US">
                <a:latin typeface="Courier New" pitchFamily="-1" charset="0"/>
                <a:ea typeface="Times New Roman" pitchFamily="-1" charset="0"/>
                <a:cs typeface="Times New Roman" pitchFamily="-1" charset="0"/>
              </a:rPr>
              <a:t>List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" charset="0"/>
                <a:cs typeface="Times New Roman" pitchFamily="-1" charset="0"/>
              </a:rPr>
              <a:t>Using a </a:t>
            </a:r>
            <a:r>
              <a:rPr lang="en-US">
                <a:latin typeface="Courier New" pitchFamily="-1" charset="0"/>
                <a:ea typeface="Times New Roman" pitchFamily="-1" charset="0"/>
                <a:cs typeface="Times New Roman" pitchFamily="-1" charset="0"/>
              </a:rPr>
              <a:t>Map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" charset="0"/>
                <a:cs typeface="Times New Roman" pitchFamily="-1" charset="0"/>
              </a:rPr>
              <a:t>Using an algorithm</a:t>
            </a:r>
          </a:p>
          <a:p>
            <a:pPr>
              <a:lnSpc>
                <a:spcPct val="90000"/>
              </a:lnSpc>
            </a:pPr>
            <a:r>
              <a:rPr lang="en-US">
                <a:ea typeface="Times New Roman" pitchFamily="-1" charset="0"/>
                <a:cs typeface="Times New Roman" pitchFamily="-1" charset="0"/>
              </a:rPr>
              <a:t>Using wrappers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30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Collections Framework</a:t>
            </a:r>
            <a:endParaRPr lang="en-US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Collections API has three key elements</a:t>
            </a:r>
          </a:p>
          <a:p>
            <a:pPr lvl="1"/>
            <a:r>
              <a:rPr lang="en-US" dirty="0" smtClean="0"/>
              <a:t>Interfaces  </a:t>
            </a:r>
          </a:p>
          <a:p>
            <a:pPr lvl="2"/>
            <a:r>
              <a:rPr lang="en-US" dirty="0" smtClean="0"/>
              <a:t>Expose the functionality of collections</a:t>
            </a:r>
          </a:p>
          <a:p>
            <a:pPr lvl="2"/>
            <a:r>
              <a:rPr lang="en-US" dirty="0" smtClean="0"/>
              <a:t>Underlying container is manipulated through the interface</a:t>
            </a:r>
          </a:p>
          <a:p>
            <a:pPr lvl="2"/>
            <a:r>
              <a:rPr lang="en-US" dirty="0" smtClean="0"/>
              <a:t>Client is not coded to the implementation</a:t>
            </a:r>
          </a:p>
          <a:p>
            <a:pPr lvl="2"/>
            <a:r>
              <a:rPr lang="en-US" dirty="0" smtClean="0"/>
              <a:t>Trivializes changing implementations</a:t>
            </a:r>
          </a:p>
          <a:p>
            <a:pPr lvl="1"/>
            <a:r>
              <a:rPr lang="en-US" dirty="0" smtClean="0"/>
              <a:t>Implementations</a:t>
            </a:r>
          </a:p>
          <a:p>
            <a:pPr lvl="2"/>
            <a:r>
              <a:rPr lang="en-US" dirty="0" smtClean="0"/>
              <a:t>The data structure mechanisms themselves</a:t>
            </a:r>
          </a:p>
          <a:p>
            <a:pPr lvl="2"/>
            <a:r>
              <a:rPr lang="en-US" dirty="0" smtClean="0"/>
              <a:t>Possibly add more, specific, functionality</a:t>
            </a:r>
          </a:p>
          <a:p>
            <a:pPr lvl="1"/>
            <a:r>
              <a:rPr lang="en-US" dirty="0" smtClean="0"/>
              <a:t>Algorithms and Wrappers </a:t>
            </a:r>
          </a:p>
          <a:p>
            <a:pPr lvl="2"/>
            <a:r>
              <a:rPr lang="en-US" dirty="0" smtClean="0"/>
              <a:t>Reusable external functionality</a:t>
            </a:r>
          </a:p>
          <a:p>
            <a:pPr lvl="2"/>
            <a:r>
              <a:rPr lang="en-US" dirty="0" smtClean="0"/>
              <a:t>Sorting and searching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4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" charset="0"/>
                <a:cs typeface="Times New Roman" pitchFamily="-1" charset="0"/>
              </a:rPr>
              <a:t>The Java Collections Framework Architecture</a:t>
            </a:r>
            <a:r>
              <a:rPr lang="en-US">
                <a:ea typeface="Arial" pitchFamily="-1" charset="0"/>
                <a:cs typeface="Arial" pitchFamily="-1" charset="0"/>
              </a:rPr>
              <a:t> 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57300" y="1782762"/>
            <a:ext cx="6629400" cy="4618038"/>
            <a:chOff x="792" y="576"/>
            <a:chExt cx="4176" cy="2909"/>
          </a:xfrm>
        </p:grpSpPr>
        <p:pic>
          <p:nvPicPr>
            <p:cNvPr id="882693" name="Picture 5" descr="Figure11-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40" y="576"/>
              <a:ext cx="4080" cy="2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2694" name="Rectangle 6"/>
            <p:cNvSpPr>
              <a:spLocks noChangeArrowheads="1"/>
            </p:cNvSpPr>
            <p:nvPr/>
          </p:nvSpPr>
          <p:spPr bwMode="auto">
            <a:xfrm>
              <a:off x="792" y="3312"/>
              <a:ext cx="41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-1" charset="0"/>
                  <a:ea typeface="Times New Roman" pitchFamily="-1" charset="0"/>
                  <a:cs typeface="Times New Roman" pitchFamily="-1" charset="0"/>
                </a:rPr>
                <a:t>Part </a:t>
              </a:r>
              <a:r>
                <a:rPr lang="en-US" sz="1200" b="1" dirty="0">
                  <a:latin typeface="Arial" pitchFamily="-1" charset="0"/>
                  <a:ea typeface="Times New Roman" pitchFamily="-1" charset="0"/>
                  <a:cs typeface="Times New Roman" pitchFamily="-1" charset="0"/>
                </a:rPr>
                <a:t>of the Collections Framework architecture</a:t>
              </a:r>
              <a:r>
                <a:rPr lang="en-US" sz="1200" dirty="0">
                  <a:latin typeface="Arial" pitchFamily="-1" charset="0"/>
                </a:rPr>
                <a:t> 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5</a:t>
            </a:fld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Types</a:t>
            </a:r>
          </a:p>
        </p:txBody>
      </p:sp>
      <p:sp>
        <p:nvSpPr>
          <p:cNvPr id="10229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Two main categories of collections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ourier New" pitchFamily="-1" charset="0"/>
              </a:rPr>
              <a:t>java.util.Collection</a:t>
            </a:r>
            <a:endParaRPr lang="en-US" sz="2400" dirty="0">
              <a:latin typeface="Courier New" pitchFamily="-1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Root interface in the </a:t>
            </a:r>
            <a:r>
              <a:rPr lang="en-US" sz="2000" i="1" dirty="0"/>
              <a:t>collection hierarchy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May contain duplicates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May be ordered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Useful only through </a:t>
            </a:r>
            <a:r>
              <a:rPr lang="en-US" sz="2000" dirty="0" smtClean="0"/>
              <a:t>implementations </a:t>
            </a:r>
            <a:r>
              <a:rPr lang="en-US" sz="2000" dirty="0"/>
              <a:t>like</a:t>
            </a:r>
          </a:p>
          <a:p>
            <a:pPr lvl="2">
              <a:lnSpc>
                <a:spcPct val="90000"/>
              </a:lnSpc>
            </a:pPr>
            <a:r>
              <a:rPr lang="en-US" sz="2000" dirty="0" err="1">
                <a:latin typeface="Courier New" pitchFamily="-1" charset="0"/>
              </a:rPr>
              <a:t>ArrayList</a:t>
            </a:r>
            <a:endParaRPr lang="en-US" sz="2000" dirty="0">
              <a:latin typeface="Courier New" pitchFamily="-1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 err="1">
                <a:latin typeface="Courier New" pitchFamily="-1" charset="0"/>
              </a:rPr>
              <a:t>HashSet</a:t>
            </a:r>
            <a:endParaRPr lang="en-US" sz="2000" dirty="0">
              <a:latin typeface="Courier New" pitchFamily="-1" charset="0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ourier New" pitchFamily="-1" charset="0"/>
              </a:rPr>
              <a:t>java.util.Map</a:t>
            </a:r>
            <a:endParaRPr lang="en-US" sz="2400" dirty="0">
              <a:latin typeface="Courier New" pitchFamily="-1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An object that maps keys to values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Cannot contain duplicate keys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key can map to at most one value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Useful only through </a:t>
            </a:r>
            <a:r>
              <a:rPr lang="en-US" sz="2000" dirty="0" smtClean="0"/>
              <a:t>implementations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err="1">
                <a:latin typeface="Courier New" pitchFamily="-1" charset="0"/>
              </a:rPr>
              <a:t>TreeMap</a:t>
            </a:r>
            <a:endParaRPr lang="en-US" sz="2000" dirty="0">
              <a:latin typeface="Courier New" pitchFamily="-1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 err="1">
                <a:latin typeface="Courier New" pitchFamily="-1" charset="0"/>
              </a:rPr>
              <a:t>HashMap</a:t>
            </a:r>
            <a:endParaRPr lang="en-US" sz="2000" dirty="0">
              <a:latin typeface="Courier New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6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1" charset="0"/>
                <a:cs typeface="Times New Roman" pitchFamily="-1" charset="0"/>
              </a:rPr>
              <a:t>The Collections Interfaces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76400" y="1782762"/>
            <a:ext cx="5410200" cy="3703638"/>
            <a:chOff x="1056" y="576"/>
            <a:chExt cx="3408" cy="2333"/>
          </a:xfrm>
        </p:grpSpPr>
        <p:pic>
          <p:nvPicPr>
            <p:cNvPr id="883719" name="Picture 7" descr="Figure11-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6" y="576"/>
              <a:ext cx="3312" cy="202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83721" name="Rectangle 9"/>
            <p:cNvSpPr>
              <a:spLocks noChangeArrowheads="1"/>
            </p:cNvSpPr>
            <p:nvPr/>
          </p:nvSpPr>
          <p:spPr bwMode="auto">
            <a:xfrm>
              <a:off x="1056" y="2736"/>
              <a:ext cx="3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 smtClean="0">
                  <a:latin typeface="Arial" pitchFamily="-1" charset="0"/>
                  <a:ea typeface="Arial" pitchFamily="-1" charset="0"/>
                  <a:cs typeface="Arial" pitchFamily="-1" charset="0"/>
                </a:rPr>
                <a:t>Frameworks </a:t>
              </a:r>
              <a:r>
                <a:rPr lang="en-US" sz="1200" b="1" dirty="0">
                  <a:latin typeface="Arial" pitchFamily="-1" charset="0"/>
                  <a:ea typeface="Arial" pitchFamily="-1" charset="0"/>
                  <a:cs typeface="Arial" pitchFamily="-1" charset="0"/>
                </a:rPr>
                <a:t>Interface Hierarchy</a:t>
              </a:r>
              <a:endParaRPr lang="en-US" sz="1200" dirty="0">
                <a:latin typeface="Arial" pitchFamily="-1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7</a:t>
            </a:fld>
            <a:endParaRPr lang="en-US" sz="12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 pitchFamily="-1" charset="0"/>
                <a:cs typeface="Arial" pitchFamily="-1" charset="0"/>
              </a:rPr>
              <a:t>Collection Interface API</a:t>
            </a:r>
          </a:p>
        </p:txBody>
      </p:sp>
      <p:sp>
        <p:nvSpPr>
          <p:cNvPr id="985092" name="Rectangle 4"/>
          <p:cNvSpPr>
            <a:spLocks noChangeArrowheads="1"/>
          </p:cNvSpPr>
          <p:nvPr/>
        </p:nvSpPr>
        <p:spPr bwMode="auto">
          <a:xfrm>
            <a:off x="228600" y="1495425"/>
            <a:ext cx="86868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0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public interface Collection {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// Basic Operations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int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size();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isEmpty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contains(Object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element);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add(Object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element);    	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remove(Object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element); 	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Iterator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iterator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  <a:b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// Bulk Operations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containsAll(Collection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addAll(Collection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    	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removeAll(Collection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 	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boolean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retainAll(Collection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c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); 	// Optional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void clear();                    	// Optional        </a:t>
            </a:r>
            <a:b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</a:b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</a:t>
            </a:r>
            <a:r>
              <a:rPr lang="en-US" sz="1600" i="1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// Array Operations</a:t>
            </a:r>
            <a:endParaRPr lang="en-US" sz="1600" dirty="0">
              <a:latin typeface="Courier New" pitchFamily="-1" charset="0"/>
              <a:ea typeface="Courier New" pitchFamily="-1" charset="0"/>
              <a:cs typeface="Courier New" pitchFamily="-1" charset="0"/>
            </a:endParaRP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Object[]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toArray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();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   	Object[] </a:t>
            </a:r>
            <a:r>
              <a:rPr lang="en-US" sz="1600" dirty="0" err="1">
                <a:latin typeface="Courier New" pitchFamily="-1" charset="0"/>
                <a:ea typeface="Courier New" pitchFamily="-1" charset="0"/>
                <a:cs typeface="Courier New" pitchFamily="-1" charset="0"/>
              </a:rPr>
              <a:t>toArray(Object</a:t>
            </a: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a[]);</a:t>
            </a:r>
          </a:p>
          <a:p>
            <a:pPr>
              <a:tabLst>
                <a:tab pos="571500" algn="l"/>
                <a:tab pos="800100" algn="l"/>
                <a:tab pos="1028700" algn="l"/>
                <a:tab pos="1257300" algn="l"/>
                <a:tab pos="1485900" algn="l"/>
              </a:tabLst>
            </a:pPr>
            <a:r>
              <a:rPr lang="en-US" sz="1600" dirty="0">
                <a:latin typeface="Courier New" pitchFamily="-1" charset="0"/>
                <a:ea typeface="Courier New" pitchFamily="-1" charset="0"/>
                <a:cs typeface="Courier New" pitchFamily="-1" charset="0"/>
              </a:rPr>
              <a:t> 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8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Collections Framework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>
              <a:buFontTx/>
              <a:buNone/>
            </a:pPr>
            <a:r>
              <a:rPr lang="en-US"/>
              <a:t>Basic steps for using collections framework</a:t>
            </a:r>
          </a:p>
          <a:p>
            <a:pPr marL="495300" indent="-495300">
              <a:buSzPct val="80000"/>
              <a:buFontTx/>
              <a:buAutoNum type="arabicPeriod"/>
            </a:pPr>
            <a:r>
              <a:rPr lang="en-US"/>
              <a:t>Select the interface appropriate for the application</a:t>
            </a:r>
          </a:p>
          <a:p>
            <a:pPr marL="495300" indent="-495300">
              <a:buSzPct val="80000"/>
              <a:buFontTx/>
              <a:buAutoNum type="arabicPeriod"/>
            </a:pPr>
            <a:r>
              <a:rPr lang="en-US"/>
              <a:t>Select the desired data structure implementation</a:t>
            </a:r>
          </a:p>
          <a:p>
            <a:pPr marL="495300" indent="-495300">
              <a:buSzPct val="80000"/>
              <a:buFontTx/>
              <a:buAutoNum type="arabicPeriod"/>
            </a:pPr>
            <a:r>
              <a:rPr lang="en-US"/>
              <a:t>Instantiate the implementation</a:t>
            </a:r>
          </a:p>
          <a:p>
            <a:pPr marL="495300" indent="-495300">
              <a:buSzPct val="80000"/>
              <a:buFontTx/>
              <a:buAutoNum type="arabicPeriod"/>
            </a:pPr>
            <a:r>
              <a:rPr lang="en-US"/>
              <a:t>Manipulate the data structure using the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9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-preso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di-pres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di-pres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-preso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-preso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-preso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10">
        <a:dk1>
          <a:srgbClr val="000000"/>
        </a:dk1>
        <a:lt1>
          <a:srgbClr val="FFFFFF"/>
        </a:lt1>
        <a:dk2>
          <a:srgbClr val="AC4509"/>
        </a:dk2>
        <a:lt2>
          <a:srgbClr val="5F5F5F"/>
        </a:lt2>
        <a:accent1>
          <a:srgbClr val="FF8315"/>
        </a:accent1>
        <a:accent2>
          <a:srgbClr val="F09B60"/>
        </a:accent2>
        <a:accent3>
          <a:srgbClr val="FFFFFF"/>
        </a:accent3>
        <a:accent4>
          <a:srgbClr val="000000"/>
        </a:accent4>
        <a:accent5>
          <a:srgbClr val="FFC1AA"/>
        </a:accent5>
        <a:accent6>
          <a:srgbClr val="D98C56"/>
        </a:accent6>
        <a:hlink>
          <a:srgbClr val="B33709"/>
        </a:hlink>
        <a:folHlink>
          <a:srgbClr val="CC40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i-preso 10">
    <a:dk1>
      <a:srgbClr val="000000"/>
    </a:dk1>
    <a:lt1>
      <a:srgbClr val="FFFFFF"/>
    </a:lt1>
    <a:dk2>
      <a:srgbClr val="AC4509"/>
    </a:dk2>
    <a:lt2>
      <a:srgbClr val="5F5F5F"/>
    </a:lt2>
    <a:accent1>
      <a:srgbClr val="FF8315"/>
    </a:accent1>
    <a:accent2>
      <a:srgbClr val="F09B60"/>
    </a:accent2>
    <a:accent3>
      <a:srgbClr val="FFFFFF"/>
    </a:accent3>
    <a:accent4>
      <a:srgbClr val="000000"/>
    </a:accent4>
    <a:accent5>
      <a:srgbClr val="FFC1AA"/>
    </a:accent5>
    <a:accent6>
      <a:srgbClr val="D98C56"/>
    </a:accent6>
    <a:hlink>
      <a:srgbClr val="B33709"/>
    </a:hlink>
    <a:folHlink>
      <a:srgbClr val="CC401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DI-preso.potx</Template>
  <TotalTime>156</TotalTime>
  <Words>3056</Words>
  <Application>Microsoft Macintosh PowerPoint</Application>
  <PresentationFormat>On-screen Show (4:3)</PresentationFormat>
  <Paragraphs>425</Paragraphs>
  <Slides>30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DI-preso</vt:lpstr>
      <vt:lpstr>Collections</vt:lpstr>
      <vt:lpstr> Objectives</vt:lpstr>
      <vt:lpstr>Collections</vt:lpstr>
      <vt:lpstr>Collections Framework</vt:lpstr>
      <vt:lpstr>The Java Collections Framework Architecture </vt:lpstr>
      <vt:lpstr>Collection Types</vt:lpstr>
      <vt:lpstr>The Collections Interfaces </vt:lpstr>
      <vt:lpstr>Collection Interface API</vt:lpstr>
      <vt:lpstr>Using the Collections Framework</vt:lpstr>
      <vt:lpstr>Creating, Filling &amp; Printing Collections Example</vt:lpstr>
      <vt:lpstr>Creating, Filling and Printing Collections (cont.)</vt:lpstr>
      <vt:lpstr>Creating, Filling and Printing Collections Output</vt:lpstr>
      <vt:lpstr>Iterator Interface API</vt:lpstr>
      <vt:lpstr>Iteration Example</vt:lpstr>
      <vt:lpstr>Iteration Example (cont.)</vt:lpstr>
      <vt:lpstr>Iteration Example Output</vt:lpstr>
      <vt:lpstr>Set Interface</vt:lpstr>
      <vt:lpstr>Set Interface Example</vt:lpstr>
      <vt:lpstr>List Interface</vt:lpstr>
      <vt:lpstr>List Interface API</vt:lpstr>
      <vt:lpstr>List Iterator API</vt:lpstr>
      <vt:lpstr>List Example</vt:lpstr>
      <vt:lpstr>Map Interface</vt:lpstr>
      <vt:lpstr>Map Interface API</vt:lpstr>
      <vt:lpstr>Map Example</vt:lpstr>
      <vt:lpstr>Map Example (cont.)</vt:lpstr>
      <vt:lpstr>java.util.Collections</vt:lpstr>
      <vt:lpstr>Collections Example</vt:lpstr>
      <vt:lpstr>Collections Example (cont.)</vt:lpstr>
      <vt:lpstr>Summary</vt:lpstr>
    </vt:vector>
  </TitlesOfParts>
  <Company>DevelopIntelligence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kelby zorgdrager</dc:creator>
  <cp:lastModifiedBy>kelby zorgdrager</cp:lastModifiedBy>
  <cp:revision>22</cp:revision>
  <dcterms:created xsi:type="dcterms:W3CDTF">2012-09-24T22:29:10Z</dcterms:created>
  <dcterms:modified xsi:type="dcterms:W3CDTF">2012-09-24T22:29:29Z</dcterms:modified>
</cp:coreProperties>
</file>