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70" r:id="rId12"/>
    <p:sldId id="266" r:id="rId13"/>
    <p:sldId id="269" r:id="rId14"/>
    <p:sldId id="267" r:id="rId15"/>
    <p:sldId id="268" r:id="rId16"/>
    <p:sldId id="272" r:id="rId17"/>
    <p:sldId id="273" r:id="rId18"/>
    <p:sldId id="280" r:id="rId19"/>
    <p:sldId id="279" r:id="rId20"/>
    <p:sldId id="281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-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C9DF6-1448-4C44-8031-1DEECA2A9D13}" type="datetimeFigureOut">
              <a:rPr lang="en-US" smtClean="0"/>
              <a:pPr/>
              <a:t>8/23/12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583B-0FE7-9343-8460-42F6E44BD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78451-F4BE-2441-882A-EFAA8355A6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228600"/>
            <a:ext cx="2946400" cy="22098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6553200" cy="13970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228600"/>
            <a:ext cx="2946400" cy="22098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6553200" cy="13970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09600" y="1755775"/>
            <a:ext cx="1600200" cy="990600"/>
            <a:chOff x="288" y="240"/>
            <a:chExt cx="1008" cy="624"/>
          </a:xfrm>
        </p:grpSpPr>
        <p:sp>
          <p:nvSpPr>
            <p:cNvPr id="27651" name="Oval 3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2" name="Oval 4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3200400" y="1755775"/>
            <a:ext cx="1447800" cy="990600"/>
            <a:chOff x="1488" y="240"/>
            <a:chExt cx="912" cy="624"/>
          </a:xfrm>
        </p:grpSpPr>
        <p:sp>
          <p:nvSpPr>
            <p:cNvPr id="27654" name="Oval 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715000" y="1755775"/>
            <a:ext cx="1295400" cy="990600"/>
            <a:chOff x="2688" y="240"/>
            <a:chExt cx="816" cy="62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 anchor="ctr"/>
          <a:lstStyle>
            <a:lvl1pPr>
              <a:defRPr/>
            </a:lvl1pPr>
          </a:lstStyle>
          <a:p>
            <a:fld id="{1363CF6F-6C9F-C64C-A5B6-26946970AA83}" type="slidenum">
              <a:rPr lang="en-US"/>
              <a:pPr/>
              <a:t>‹#›</a:t>
            </a:fld>
            <a:endParaRPr lang="en-US" sz="1000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09600" y="1881188"/>
            <a:ext cx="77724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000500"/>
            <a:ext cx="6400800" cy="457200"/>
          </a:xfrm>
        </p:spPr>
        <p:txBody>
          <a:bodyPr anchor="ctr">
            <a:spAutoFit/>
          </a:bodyPr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1905000" y="3733800"/>
            <a:ext cx="1447800" cy="990600"/>
            <a:chOff x="1488" y="240"/>
            <a:chExt cx="912" cy="624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4419600" y="3733800"/>
            <a:ext cx="1295400" cy="990600"/>
            <a:chOff x="2688" y="240"/>
            <a:chExt cx="816" cy="624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pic>
        <p:nvPicPr>
          <p:cNvPr id="27669" name="Picture 21" descr="logobug-nosq"/>
          <p:cNvPicPr>
            <a:picLocks noChangeAspect="1" noChangeArrowheads="1"/>
          </p:cNvPicPr>
          <p:nvPr/>
        </p:nvPicPr>
        <p:blipFill>
          <a:blip r:embed="rId3">
            <a:alphaModFix amt="80000"/>
          </a:blip>
          <a:srcRect/>
          <a:stretch>
            <a:fillRect/>
          </a:stretch>
        </p:blipFill>
        <p:spPr bwMode="auto">
          <a:xfrm>
            <a:off x="7315200" y="36576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322DE4-5838-CA4F-8177-8B7A1773F7FA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7350"/>
            <a:ext cx="2057400" cy="601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7350"/>
            <a:ext cx="6019800" cy="601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6247E0-C150-C143-973C-5287E6E4FBBE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80D000-37CF-E643-B58A-C730FE970F97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30732E-AF14-3F4C-8A3F-D77175FE4F06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300E92-C261-EE49-B583-82031BA49800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0E538C-035D-0F40-B434-FB24DD0558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00E1E1-C7EE-A244-B78D-85B1A5CDE75F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C9BD3-AACB-0046-9CEA-F1BFDA7810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40B8C5-0455-EE42-BE60-383348FC1EA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E25415-1684-5B44-A67B-D2B7115C8573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9DA9B2"/>
                </a:solidFill>
                <a:sym typeface="Symbol" charset="2"/>
              </a:defRPr>
            </a:lvl1pPr>
          </a:lstStyle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DA065A11-125A-6145-A121-681856F9E08D}" type="slidenum">
              <a:rPr lang="en-US"/>
              <a:pPr/>
              <a:t>‹#›</a:t>
            </a:fld>
            <a:endParaRPr lang="en-US" sz="1200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57200" y="228600"/>
            <a:ext cx="1600200" cy="990600"/>
            <a:chOff x="288" y="240"/>
            <a:chExt cx="1008" cy="624"/>
          </a:xfrm>
        </p:grpSpPr>
        <p:sp>
          <p:nvSpPr>
            <p:cNvPr id="26630" name="Oval 6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3048000" y="228600"/>
            <a:ext cx="1447800" cy="990600"/>
            <a:chOff x="1488" y="240"/>
            <a:chExt cx="912" cy="624"/>
          </a:xfrm>
        </p:grpSpPr>
        <p:sp>
          <p:nvSpPr>
            <p:cNvPr id="26633" name="Oval 9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5562600" y="228600"/>
            <a:ext cx="1295400" cy="990600"/>
            <a:chOff x="2688" y="240"/>
            <a:chExt cx="816" cy="624"/>
          </a:xfrm>
        </p:grpSpPr>
        <p:sp>
          <p:nvSpPr>
            <p:cNvPr id="26636" name="Oval 12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8229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6639" name="Picture 15" descr="logobug-nosq"/>
          <p:cNvPicPr>
            <a:picLocks noChangeAspect="1" noChangeArrowheads="1"/>
          </p:cNvPicPr>
          <p:nvPr/>
        </p:nvPicPr>
        <p:blipFill>
          <a:blip r:embed="rId13">
            <a:alphaModFix amt="80000"/>
          </a:blip>
          <a:srcRect/>
          <a:stretch>
            <a:fillRect/>
          </a:stretch>
        </p:blipFill>
        <p:spPr bwMode="auto">
          <a:xfrm>
            <a:off x="7677150" y="1524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3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1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developer/technicalArticles/J2SE/Desktop/script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Java 6 &amp; 7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Improvements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5, 6, and 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228600"/>
          </a:xfrm>
        </p:spPr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5 – 747 new classes or APIs</a:t>
            </a:r>
          </a:p>
          <a:p>
            <a:r>
              <a:rPr lang="en-US" dirty="0" smtClean="0"/>
              <a:t>Java 6 – 567 new classes or APIs</a:t>
            </a:r>
          </a:p>
          <a:p>
            <a:r>
              <a:rPr lang="en-US" dirty="0" smtClean="0"/>
              <a:t>Java 7 – 292 new classes or APIs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Strings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java.lang.String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Better support for </a:t>
            </a:r>
            <a:r>
              <a:rPr lang="en-US" dirty="0" err="1" smtClean="0">
                <a:latin typeface="Courier"/>
                <a:cs typeface="Courier"/>
              </a:rPr>
              <a:t>CharSequence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Built-in support for </a:t>
            </a:r>
            <a:r>
              <a:rPr lang="en-US" dirty="0" smtClean="0">
                <a:latin typeface="Courier"/>
                <a:cs typeface="Courier"/>
              </a:rPr>
              <a:t>format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>
                <a:latin typeface="Courier"/>
                <a:cs typeface="Courier"/>
              </a:rPr>
              <a:t>()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java.lang.StringBuilder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More efficient implementation of </a:t>
            </a:r>
            <a:r>
              <a:rPr lang="en-US" dirty="0" err="1" smtClean="0">
                <a:latin typeface="Courier"/>
                <a:cs typeface="Courier"/>
              </a:rPr>
              <a:t>StringBuffer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Arial"/>
              </a:rPr>
              <a:t>Mutable String 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 methods in Thread</a:t>
            </a:r>
          </a:p>
          <a:p>
            <a:r>
              <a:rPr lang="en-US" dirty="0" err="1" smtClean="0">
                <a:latin typeface="Courier"/>
                <a:cs typeface="Courier"/>
              </a:rPr>
              <a:t>getStackTrace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getAllStackTraces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getId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getState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set/</a:t>
            </a:r>
            <a:r>
              <a:rPr lang="en-US" dirty="0" err="1" smtClean="0">
                <a:latin typeface="Courier"/>
                <a:cs typeface="Courier"/>
              </a:rPr>
              <a:t>getDefaultExceptionHandler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set/</a:t>
            </a:r>
            <a:r>
              <a:rPr lang="en-US" dirty="0" err="1" smtClean="0">
                <a:latin typeface="Courier"/>
                <a:cs typeface="Courier"/>
              </a:rPr>
              <a:t>getUncaughtExceptionHandler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java.util.Arrays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 methods in </a:t>
            </a:r>
            <a:r>
              <a:rPr lang="en-US" dirty="0" smtClean="0">
                <a:latin typeface="Courier"/>
                <a:cs typeface="Courier"/>
              </a:rPr>
              <a:t>Arrays </a:t>
            </a:r>
            <a:r>
              <a:rPr lang="en-US" dirty="0" smtClean="0"/>
              <a:t>to provide same functionality </a:t>
            </a:r>
            <a:r>
              <a:rPr lang="en-US" dirty="0" smtClean="0">
                <a:latin typeface="Courier"/>
                <a:cs typeface="Courier"/>
              </a:rPr>
              <a:t>Arrays </a:t>
            </a:r>
            <a:r>
              <a:rPr lang="en-US" dirty="0" smtClean="0"/>
              <a:t>have in other languages</a:t>
            </a:r>
          </a:p>
          <a:p>
            <a:r>
              <a:rPr lang="en-US" dirty="0" err="1" smtClean="0">
                <a:latin typeface="Courier"/>
                <a:cs typeface="Courier"/>
              </a:rPr>
              <a:t>deepHashCode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deepEquals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toString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deepToString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java.util.Collections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 methods in Collections:</a:t>
            </a:r>
          </a:p>
          <a:p>
            <a:r>
              <a:rPr lang="en-US" dirty="0" err="1" smtClean="0">
                <a:latin typeface="Courier"/>
                <a:cs typeface="Courier"/>
              </a:rPr>
              <a:t>checkCollection</a:t>
            </a:r>
            <a:r>
              <a:rPr lang="en-US" dirty="0" smtClean="0">
                <a:latin typeface="Courier"/>
                <a:cs typeface="Courier"/>
              </a:rPr>
              <a:t>/Set/List…</a:t>
            </a:r>
          </a:p>
          <a:p>
            <a:r>
              <a:rPr lang="en-US" dirty="0" err="1" smtClean="0">
                <a:latin typeface="Courier"/>
                <a:cs typeface="Courier"/>
              </a:rPr>
              <a:t>emptySet</a:t>
            </a:r>
            <a:r>
              <a:rPr lang="en-US" dirty="0" smtClean="0">
                <a:latin typeface="Courier"/>
                <a:cs typeface="Courier"/>
              </a:rPr>
              <a:t>/List/Map</a:t>
            </a:r>
          </a:p>
          <a:p>
            <a:r>
              <a:rPr lang="en-US" dirty="0" err="1" smtClean="0">
                <a:latin typeface="Courier"/>
                <a:cs typeface="Courier"/>
              </a:rPr>
              <a:t>reverseOrder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frequency</a:t>
            </a:r>
          </a:p>
          <a:p>
            <a:r>
              <a:rPr lang="en-US" dirty="0" smtClean="0">
                <a:latin typeface="Courier"/>
                <a:cs typeface="Courier"/>
              </a:rPr>
              <a:t>disjoint</a:t>
            </a:r>
          </a:p>
          <a:p>
            <a:r>
              <a:rPr lang="en-US" dirty="0" err="1" smtClean="0">
                <a:latin typeface="Courier"/>
                <a:cs typeface="Courier"/>
              </a:rPr>
              <a:t>newSetFromMap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asLifoQueue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46113"/>
          </a:xfrm>
        </p:spPr>
        <p:txBody>
          <a:bodyPr/>
          <a:lstStyle/>
          <a:p>
            <a:r>
              <a:rPr lang="en-US" sz="3600" dirty="0" smtClean="0"/>
              <a:t>Collections Framework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New set of collection interfaces</a:t>
            </a:r>
          </a:p>
          <a:p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Deque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BlockingDeque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500" dirty="0" smtClean="0">
                <a:ea typeface="Courier New" charset="0"/>
                <a:cs typeface="Courier New" charset="0"/>
              </a:rPr>
              <a:t>– double ended queue</a:t>
            </a:r>
          </a:p>
          <a:p>
            <a:pPr lvl="1"/>
            <a:r>
              <a:rPr lang="en-US" sz="2000" dirty="0" smtClean="0">
                <a:ea typeface="Courier New" charset="0"/>
                <a:cs typeface="Courier New" charset="0"/>
              </a:rPr>
              <a:t>Head operations: add / get / remove / peek</a:t>
            </a:r>
          </a:p>
          <a:p>
            <a:pPr lvl="1"/>
            <a:r>
              <a:rPr lang="en-US" sz="2000" dirty="0" smtClean="0">
                <a:ea typeface="Courier New" charset="0"/>
                <a:cs typeface="Courier New" charset="0"/>
              </a:rPr>
              <a:t>Tail operations: add / get / remove / peek</a:t>
            </a:r>
          </a:p>
          <a:p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BlockingDeque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500" dirty="0" smtClean="0">
                <a:ea typeface="Courier New" charset="0"/>
                <a:cs typeface="Courier New" charset="0"/>
              </a:rPr>
              <a:t>– </a:t>
            </a:r>
            <a:r>
              <a:rPr lang="en-US" sz="2500" dirty="0" err="1" smtClean="0">
                <a:ea typeface="Courier New" charset="0"/>
                <a:cs typeface="Courier New" charset="0"/>
              </a:rPr>
              <a:t>deque</a:t>
            </a:r>
            <a:r>
              <a:rPr lang="en-US" sz="2500" dirty="0" smtClean="0">
                <a:ea typeface="Courier New" charset="0"/>
                <a:cs typeface="Courier New" charset="0"/>
              </a:rPr>
              <a:t> with blocking</a:t>
            </a:r>
            <a:endParaRPr lang="en-US" sz="25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NavigableSet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NavigableMap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ConcurrentNavigableMap</a:t>
            </a:r>
            <a:endParaRPr lang="en-US" sz="25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000" dirty="0" smtClean="0">
                <a:ea typeface="Courier New" charset="0"/>
                <a:cs typeface="Courier New" charset="0"/>
              </a:rPr>
              <a:t>Sorted Collection with better navigation methods</a:t>
            </a:r>
          </a:p>
          <a:p>
            <a:pPr lvl="1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Lower, floor, ceiling, higher</a:t>
            </a:r>
          </a:p>
          <a:p>
            <a:pPr lvl="1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headSet/headMap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tailSet/tailMap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subSet/subMap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 DevelopIntelligence http://www.DevelopIntelligence.com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AA9083-F4EE-7349-ACEF-26E5638546BC}" type="slidenum">
              <a:rPr lang="en-US" smtClean="0"/>
              <a:pPr/>
              <a:t>16</a:t>
            </a:fld>
            <a:endParaRPr lang="en-US" sz="12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46113"/>
          </a:xfrm>
        </p:spPr>
        <p:txBody>
          <a:bodyPr/>
          <a:lstStyle/>
          <a:p>
            <a:r>
              <a:rPr lang="en-US" sz="3600" dirty="0" smtClean="0"/>
              <a:t>Collections Framework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New concrete implementations</a:t>
            </a:r>
          </a:p>
          <a:p>
            <a:pPr lvl="1"/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ArrayDeque</a:t>
            </a:r>
          </a:p>
          <a:p>
            <a:pPr lvl="1"/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ConcurrentSkipListSet</a:t>
            </a:r>
          </a:p>
          <a:p>
            <a:pPr lvl="1"/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ConcurrentSkipListMap</a:t>
            </a:r>
          </a:p>
          <a:p>
            <a:pPr lvl="1"/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LinkedBlockingDeque</a:t>
            </a:r>
          </a:p>
          <a:p>
            <a:r>
              <a:rPr lang="en-US" sz="2500" smtClean="0">
                <a:ea typeface="Courier New" charset="0"/>
                <a:cs typeface="Courier New" charset="0"/>
              </a:rPr>
              <a:t>A Skip List </a:t>
            </a:r>
          </a:p>
          <a:p>
            <a:pPr lvl="1"/>
            <a:r>
              <a:rPr lang="en-US" sz="2000" smtClean="0">
                <a:ea typeface="Courier New" charset="0"/>
                <a:cs typeface="Courier New" charset="0"/>
              </a:rPr>
              <a:t>Data structure for storing a sorted list</a:t>
            </a:r>
          </a:p>
          <a:p>
            <a:pPr lvl="1"/>
            <a:r>
              <a:rPr lang="en-US" sz="2000" smtClean="0">
                <a:ea typeface="Courier New" charset="0"/>
                <a:cs typeface="Courier New" charset="0"/>
              </a:rPr>
              <a:t>Uses a hierarchy of linked lists</a:t>
            </a:r>
          </a:p>
          <a:p>
            <a:pPr lvl="1"/>
            <a:r>
              <a:rPr lang="en-US" sz="2000" smtClean="0">
                <a:ea typeface="Courier New" charset="0"/>
                <a:cs typeface="Courier New" charset="0"/>
              </a:rPr>
              <a:t>Lookup is log n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 DevelopIntelligence http://www.DevelopIntelligence.com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22DF0D-8C0C-0047-AAA9-45CB113DC322}" type="slidenum">
              <a:rPr lang="en-US" smtClean="0"/>
              <a:pPr/>
              <a:t>17</a:t>
            </a:fld>
            <a:endParaRPr lang="en-US" sz="12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java.net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 classes in 1.6</a:t>
            </a:r>
          </a:p>
          <a:p>
            <a:r>
              <a:rPr lang="en-US" dirty="0" err="1" smtClean="0">
                <a:latin typeface="Courier"/>
                <a:cs typeface="Courier"/>
              </a:rPr>
              <a:t>java.net.CookieManager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java.net.CookiePolicy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java.net.CookieStore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java.net.HttpCookie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java.net.IDN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java.net.InMemoryCookieStore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java.net.InterfaceAddress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java.net.NetworkInterface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java.nio.file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New Package in 1.7</a:t>
            </a:r>
          </a:p>
          <a:p>
            <a:r>
              <a:rPr lang="en-US" dirty="0" smtClean="0"/>
              <a:t>Contains ~36 classes like</a:t>
            </a:r>
          </a:p>
          <a:p>
            <a:r>
              <a:rPr lang="en-US" dirty="0" err="1" smtClean="0">
                <a:latin typeface="Courier"/>
                <a:cs typeface="Courier"/>
              </a:rPr>
              <a:t>java.nio.file.Path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java.nio.file.Filesystem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err="1" smtClean="0">
                <a:latin typeface="Courier"/>
                <a:cs typeface="Courier"/>
              </a:rPr>
              <a:t>java.nio.file.attribute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err="1" smtClean="0">
                <a:latin typeface="Courier"/>
                <a:cs typeface="Courier"/>
              </a:rPr>
              <a:t>java.nio.file.Files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Java.nio.file.WatchService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Presentation Topics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/>
              <a:t>In this presentation, we will cover:</a:t>
            </a:r>
            <a:endParaRPr lang="en-US" dirty="0" smtClean="0"/>
          </a:p>
          <a:p>
            <a:pPr eaLnBrk="1" hangingPunct="1"/>
            <a:r>
              <a:rPr lang="en-US" dirty="0" smtClean="0"/>
              <a:t>Language Features</a:t>
            </a:r>
          </a:p>
          <a:p>
            <a:pPr eaLnBrk="1" hangingPunct="1"/>
            <a:r>
              <a:rPr lang="en-US" dirty="0" smtClean="0"/>
              <a:t>API Additions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 DevelopIntelligence http://www.DevelopIntelligence.com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DB6125-CC67-0E4A-902A-42073FA761E8}" type="slidenum">
              <a:rPr lang="en-US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java.util.concurrent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13 New classes for 1.7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java.util.concurrent.ConcurrentLinkedDeque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java.util.concurrent.ForkJoinPool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java.util.concurrent.ForkJoinTask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java.util.concurrent.ForkJoinWorkerThread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java.util.concurrent.LinkedTransferQueue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java.util.concurrent.locks/AbstractQueuedLongSynchronizer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java.util.concurrent.locks/AbstractQueuedSynchronizer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java.util.concurrent.Phaser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java.util.concurrent.RecursiveAction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java.util.concurrent.RecursiveTask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java.util.concurrent.ScheduledThreadPoolExecutor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java.util.concurrent.ThreadLocalRandom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java.util.concurrent.TransferQueue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Platform – Scripting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/>
          <a:lstStyle/>
          <a:p>
            <a:r>
              <a:rPr lang="en-US" smtClean="0"/>
              <a:t>JSR 223 – Scripting for the Java Platform</a:t>
            </a:r>
          </a:p>
          <a:p>
            <a:pPr lvl="1"/>
            <a:r>
              <a:rPr lang="en-US" smtClean="0"/>
              <a:t>Java Applications can host scripting engines</a:t>
            </a:r>
          </a:p>
          <a:p>
            <a:pPr lvl="1"/>
            <a:r>
              <a:rPr lang="en-US" smtClean="0"/>
              <a:t>Defined as a service</a:t>
            </a:r>
          </a:p>
          <a:p>
            <a:pPr lvl="2"/>
            <a:r>
              <a:rPr lang="en-US" smtClean="0"/>
              <a:t>Scripting engines can be discovered through “service discovery” mechanism</a:t>
            </a:r>
          </a:p>
          <a:p>
            <a:pPr lvl="2"/>
            <a:r>
              <a:rPr lang="en-US" smtClean="0"/>
              <a:t>Scripting engine should be contained as a JAR</a:t>
            </a:r>
          </a:p>
          <a:p>
            <a:pPr lvl="2"/>
            <a:r>
              <a:rPr lang="en-US" smtClean="0"/>
              <a:t>Includes Mozilla Rhino as its JavaScript engine</a:t>
            </a:r>
          </a:p>
          <a:p>
            <a:r>
              <a:rPr lang="en-US" smtClean="0"/>
              <a:t>Currently implementations include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 DevelopIntelligence http://www.DevelopIntelligence.com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B6AF3F-452B-814D-88D0-C6F5939A9CFB}" type="slidenum">
              <a:rPr lang="en-US" smtClean="0"/>
              <a:pPr/>
              <a:t>21</a:t>
            </a:fld>
            <a:endParaRPr lang="en-US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4724400"/>
            <a:ext cx="6400800" cy="1569660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 </a:t>
            </a:r>
            <a:r>
              <a:rPr lang="en-US" sz="2100" dirty="0">
                <a:latin typeface="+mn-lt"/>
                <a:ea typeface="ＭＳ Ｐゴシック" charset="-128"/>
              </a:rPr>
              <a:t>AWK</a:t>
            </a:r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</a:t>
            </a:r>
            <a:r>
              <a:rPr lang="en-US" dirty="0" err="1"/>
              <a:t>BeanShell</a:t>
            </a:r>
            <a:endParaRPr lang="en-US" dirty="0"/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</a:t>
            </a:r>
            <a:r>
              <a:rPr lang="en-US" dirty="0" err="1"/>
              <a:t>FreeMarker</a:t>
            </a:r>
            <a:endParaRPr lang="en-US" dirty="0"/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Groovy</a:t>
            </a:r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JavaScript</a:t>
            </a:r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</a:t>
            </a:r>
            <a:r>
              <a:rPr lang="en-US" dirty="0" err="1"/>
              <a:t>Jython</a:t>
            </a:r>
            <a:endParaRPr lang="en-US" dirty="0"/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/>
              <a:t> </a:t>
            </a:r>
            <a:r>
              <a:rPr lang="en-US" dirty="0" err="1"/>
              <a:t>Jruby</a:t>
            </a:r>
            <a:endParaRPr lang="en-US" dirty="0" smtClean="0"/>
          </a:p>
          <a:p>
            <a:pPr lvl="2">
              <a:buSzPct val="100000"/>
              <a:buFont typeface="Wingdings" charset="2"/>
              <a:buChar char="§"/>
              <a:defRPr/>
            </a:pPr>
            <a:r>
              <a:rPr lang="en-US" dirty="0" smtClean="0"/>
              <a:t> and </a:t>
            </a:r>
            <a:r>
              <a:rPr lang="en-US" dirty="0"/>
              <a:t>more…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Example – Embedded JS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 DevelopIntelligence http://www.DevelopIntelligence.com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7C1B4E-A745-0E48-8277-8973550752F0}" type="slidenum">
              <a:rPr lang="en-US" smtClean="0"/>
              <a:pPr/>
              <a:t>22</a:t>
            </a:fld>
            <a:endParaRPr lang="en-US" sz="12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8" y="1905000"/>
            <a:ext cx="8335962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Platform – Scripting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Scripting support is full featured</a:t>
            </a:r>
          </a:p>
          <a:p>
            <a:pPr lvl="1"/>
            <a:r>
              <a:rPr lang="en-US" smtClean="0"/>
              <a:t>Embedded – like example</a:t>
            </a:r>
          </a:p>
          <a:p>
            <a:pPr lvl="1"/>
            <a:r>
              <a:rPr lang="en-US" smtClean="0"/>
              <a:t>External file – load in file and have engine evaluate it</a:t>
            </a:r>
          </a:p>
          <a:p>
            <a:pPr lvl="1"/>
            <a:r>
              <a:rPr lang="en-US" smtClean="0"/>
              <a:t>Variables, functions, and methods</a:t>
            </a:r>
          </a:p>
          <a:p>
            <a:pPr lvl="1"/>
            <a:r>
              <a:rPr lang="en-US" smtClean="0"/>
              <a:t>Java constructs including classes and interfaces</a:t>
            </a:r>
          </a:p>
          <a:p>
            <a:r>
              <a:rPr lang="en-US" smtClean="0"/>
              <a:t>For more information see:</a:t>
            </a:r>
          </a:p>
          <a:p>
            <a:pPr lvl="1"/>
            <a:r>
              <a:rPr lang="en-US" smtClean="0">
                <a:hlinkClick r:id="rId2"/>
              </a:rPr>
              <a:t>http://java.sun.com/developer/technicalArticles/J2SE/Desktop/scripting/</a:t>
            </a:r>
            <a:endParaRPr lang="en-US" smtClean="0"/>
          </a:p>
          <a:p>
            <a:pPr lvl="1"/>
            <a:r>
              <a:rPr lang="en-US" smtClean="0"/>
              <a:t>http://java.sun.com/javase/6/docs/technotes/guides/scripting/programmer_guide/index.html</a:t>
            </a:r>
          </a:p>
          <a:p>
            <a:pPr lvl="1"/>
            <a:r>
              <a:rPr lang="en-US" smtClean="0"/>
              <a:t>http://jcp.org/en/jsr/detail?id=223</a:t>
            </a:r>
            <a:endParaRPr lang="en-US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 DevelopIntelligence http://www.DevelopIntelligence.com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17FF1A-B44A-484E-BF67-34241535AB75}" type="slidenum">
              <a:rPr lang="en-US" smtClean="0"/>
              <a:pPr/>
              <a:t>23</a:t>
            </a:fld>
            <a:endParaRPr lang="en-US" sz="1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/>
              <a:t>When we are done, you should be:</a:t>
            </a:r>
          </a:p>
          <a:p>
            <a:pPr eaLnBrk="1" hangingPunct="1"/>
            <a:r>
              <a:rPr lang="en-US" dirty="0"/>
              <a:t>Familiar with current state of Java</a:t>
            </a:r>
          </a:p>
          <a:p>
            <a:pPr eaLnBrk="1" hangingPunct="1"/>
            <a:r>
              <a:rPr lang="en-US" dirty="0"/>
              <a:t>Aware of</a:t>
            </a:r>
            <a:r>
              <a:rPr lang="en-US" dirty="0" smtClean="0"/>
              <a:t> new features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 DevelopIntelligence http://www.DevelopIntelligence.com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C7543E-228D-CA43-B3D7-23EBE70BF4A0}" type="slidenum">
              <a:rPr lang="en-US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228600"/>
          </a:xfrm>
        </p:spPr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Improvements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708150"/>
            <a:ext cx="68326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constants - And - treated like primitives (at least from a coding perspective)</a:t>
            </a:r>
          </a:p>
          <a:p>
            <a:r>
              <a:rPr lang="en-US" dirty="0" smtClean="0"/>
              <a:t>But until Java 7 – weren’t supported in </a:t>
            </a:r>
            <a:r>
              <a:rPr lang="en-US" dirty="0" smtClean="0">
                <a:latin typeface="Courier"/>
                <a:cs typeface="Courier"/>
              </a:rPr>
              <a:t>switch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8572" y="3124200"/>
            <a:ext cx="30936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String a = “Hello”;</a:t>
            </a:r>
          </a:p>
          <a:p>
            <a:r>
              <a:rPr lang="en-US" sz="1800" dirty="0" smtClean="0">
                <a:latin typeface="Courier"/>
                <a:cs typeface="Courier"/>
              </a:rPr>
              <a:t> . . . 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switch(a</a:t>
            </a:r>
            <a:r>
              <a:rPr lang="en-US" sz="1800" dirty="0" smtClean="0">
                <a:latin typeface="Courier"/>
                <a:cs typeface="Courier"/>
              </a:rPr>
              <a:t>) {</a:t>
            </a:r>
          </a:p>
          <a:p>
            <a:r>
              <a:rPr lang="en-US" sz="1800" dirty="0" smtClean="0">
                <a:latin typeface="Courier"/>
                <a:cs typeface="Courier"/>
              </a:rPr>
              <a:t>  case “hello”:</a:t>
            </a:r>
          </a:p>
          <a:p>
            <a:r>
              <a:rPr lang="en-US" sz="1800" dirty="0" smtClean="0">
                <a:latin typeface="Courier"/>
                <a:cs typeface="Courier"/>
              </a:rPr>
              <a:t>  case “Hello”:</a:t>
            </a:r>
          </a:p>
          <a:p>
            <a:r>
              <a:rPr lang="en-US" sz="1800" dirty="0" smtClean="0">
                <a:latin typeface="Courier"/>
                <a:cs typeface="Courier"/>
              </a:rPr>
              <a:t>  case “HELLO”</a:t>
            </a:r>
          </a:p>
          <a:p>
            <a:r>
              <a:rPr lang="en-US" sz="1800" dirty="0" smtClean="0">
                <a:latin typeface="Courier"/>
                <a:cs typeface="Courier"/>
              </a:rPr>
              <a:t>   //do something</a:t>
            </a:r>
          </a:p>
          <a:p>
            <a:r>
              <a:rPr lang="en-US" sz="1800" dirty="0" smtClean="0">
                <a:latin typeface="Courier"/>
                <a:cs typeface="Courier"/>
              </a:rPr>
              <a:t>  break;</a:t>
            </a:r>
          </a:p>
          <a:p>
            <a:r>
              <a:rPr lang="en-US" sz="1800" dirty="0" smtClean="0">
                <a:latin typeface="Courier"/>
                <a:cs typeface="Courier"/>
              </a:rPr>
              <a:t>  default:</a:t>
            </a:r>
          </a:p>
          <a:p>
            <a:r>
              <a:rPr lang="en-US" sz="1800" dirty="0" smtClean="0">
                <a:latin typeface="Courier"/>
                <a:cs typeface="Courier"/>
              </a:rPr>
              <a:t>  //do something else</a:t>
            </a:r>
          </a:p>
          <a:p>
            <a:r>
              <a:rPr lang="en-US" sz="1800" dirty="0" smtClean="0">
                <a:latin typeface="Courier"/>
                <a:cs typeface="Courier"/>
              </a:rPr>
              <a:t>  break;</a:t>
            </a:r>
          </a:p>
          <a:p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way of declaring and initializing a type-safe collection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ourier"/>
                <a:cs typeface="Courier"/>
              </a:rPr>
              <a:t>List&lt;String&gt; list = new </a:t>
            </a:r>
            <a:r>
              <a:rPr lang="en-US" sz="2000" dirty="0" err="1" smtClean="0">
                <a:latin typeface="Courier"/>
                <a:cs typeface="Courier"/>
              </a:rPr>
              <a:t>ArrayList</a:t>
            </a:r>
            <a:r>
              <a:rPr lang="en-US" sz="2000" dirty="0" smtClean="0">
                <a:latin typeface="Courier"/>
                <a:cs typeface="Courier"/>
              </a:rPr>
              <a:t>&lt;String&gt;();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 smtClean="0"/>
              <a:t>Compiler should be “smart enough” to infer type from declaration</a:t>
            </a:r>
          </a:p>
          <a:p>
            <a:endParaRPr lang="en-US" dirty="0" smtClean="0"/>
          </a:p>
          <a:p>
            <a:r>
              <a:rPr lang="en-US" dirty="0" smtClean="0"/>
              <a:t>New syntax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ourier"/>
                <a:cs typeface="Courier"/>
              </a:rPr>
              <a:t>List&lt;String&gt; list = new </a:t>
            </a:r>
            <a:r>
              <a:rPr lang="en-US" sz="2000" dirty="0" err="1" smtClean="0">
                <a:latin typeface="Courier"/>
                <a:cs typeface="Courier"/>
              </a:rPr>
              <a:t>ArrayList</a:t>
            </a:r>
            <a:r>
              <a:rPr lang="en-US" sz="2000" dirty="0" smtClean="0">
                <a:latin typeface="Courier"/>
                <a:cs typeface="Courier"/>
              </a:rPr>
              <a:t>&lt;&gt;();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of try/catch/finally boiler-plate code out there</a:t>
            </a:r>
          </a:p>
          <a:p>
            <a:r>
              <a:rPr lang="en-US" dirty="0" smtClean="0"/>
              <a:t>Why not let the compiler generate it for </a:t>
            </a:r>
            <a:r>
              <a:rPr lang="en-US" dirty="0" smtClean="0"/>
              <a:t>you?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4724400" cy="258532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 smtClean="0"/>
              <a:t>FileInputStream</a:t>
            </a:r>
            <a:r>
              <a:rPr lang="en-US" sz="1800" dirty="0" smtClean="0"/>
              <a:t> </a:t>
            </a:r>
            <a:r>
              <a:rPr lang="en-US" sz="1800" dirty="0" err="1" smtClean="0"/>
              <a:t>fis</a:t>
            </a:r>
            <a:r>
              <a:rPr lang="en-US" sz="1800" dirty="0" smtClean="0"/>
              <a:t>; </a:t>
            </a:r>
            <a:br>
              <a:rPr lang="en-US" sz="1800" dirty="0" smtClean="0"/>
            </a:br>
            <a:r>
              <a:rPr lang="en-US" sz="1800" dirty="0" smtClean="0"/>
              <a:t>try {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dirty="0" err="1" smtClean="0"/>
              <a:t>fis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FileInputStream(“/tmp/myfile.txt</a:t>
            </a:r>
            <a:r>
              <a:rPr lang="en-US" sz="1800" dirty="0" smtClean="0"/>
              <a:t>”);</a:t>
            </a:r>
            <a:br>
              <a:rPr lang="en-US" sz="1800" dirty="0" smtClean="0"/>
            </a:br>
            <a:r>
              <a:rPr lang="en-US" sz="1800" dirty="0" smtClean="0"/>
              <a:t>  …</a:t>
            </a:r>
            <a:br>
              <a:rPr lang="en-US" sz="1800" dirty="0" smtClean="0"/>
            </a:br>
            <a:r>
              <a:rPr lang="en-US" sz="1800" dirty="0" smtClean="0"/>
              <a:t>} </a:t>
            </a:r>
            <a:r>
              <a:rPr lang="en-US" sz="1800" dirty="0" err="1" smtClean="0"/>
              <a:t>catch(IOException</a:t>
            </a:r>
            <a:r>
              <a:rPr lang="en-US" sz="1800" dirty="0" smtClean="0"/>
              <a:t> </a:t>
            </a:r>
            <a:r>
              <a:rPr lang="en-US" sz="1800" dirty="0" err="1" smtClean="0"/>
              <a:t>ioe</a:t>
            </a:r>
            <a:r>
              <a:rPr lang="en-US" sz="1800" dirty="0" smtClean="0"/>
              <a:t>) {</a:t>
            </a:r>
            <a:br>
              <a:rPr lang="en-US" sz="1800" dirty="0" smtClean="0"/>
            </a:br>
            <a:r>
              <a:rPr lang="en-US" sz="1800" dirty="0" smtClean="0"/>
              <a:t>  …</a:t>
            </a:r>
          </a:p>
          <a:p>
            <a:r>
              <a:rPr lang="en-US" sz="1800" dirty="0" smtClean="0"/>
              <a:t>} finally {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dirty="0" err="1" smtClean="0"/>
              <a:t>fis.close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09800" y="5248870"/>
            <a:ext cx="6858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try (</a:t>
            </a:r>
            <a:r>
              <a:rPr lang="en-US" sz="1800" dirty="0" err="1" smtClean="0"/>
              <a:t>InputStream</a:t>
            </a:r>
            <a:r>
              <a:rPr lang="en-US" sz="1800" dirty="0" smtClean="0"/>
              <a:t> </a:t>
            </a:r>
            <a:r>
              <a:rPr lang="en-US" sz="1800" dirty="0" err="1" smtClean="0"/>
              <a:t>fis</a:t>
            </a:r>
            <a:r>
              <a:rPr lang="en-US" sz="1800" dirty="0" smtClean="0"/>
              <a:t> =new </a:t>
            </a:r>
            <a:r>
              <a:rPr lang="en-US" sz="1800" dirty="0" err="1" smtClean="0"/>
              <a:t>FileInputStream(“/tmp/myfile.txt</a:t>
            </a:r>
            <a:r>
              <a:rPr lang="en-US" sz="1800" dirty="0" smtClean="0"/>
              <a:t>”)) {</a:t>
            </a:r>
            <a:br>
              <a:rPr lang="en-US" sz="1800" dirty="0" smtClean="0"/>
            </a:br>
            <a:r>
              <a:rPr lang="en-US" sz="1800" dirty="0" smtClean="0"/>
              <a:t>  …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017831" y="4724400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way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really need all those catches?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DevelopIntelligence LLC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1982"/>
            <a:ext cx="3810000" cy="2493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086100"/>
            <a:ext cx="5311140" cy="323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-preso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di-pres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di-pres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10">
        <a:dk1>
          <a:srgbClr val="000000"/>
        </a:dk1>
        <a:lt1>
          <a:srgbClr val="FFFFFF"/>
        </a:lt1>
        <a:dk2>
          <a:srgbClr val="AC4509"/>
        </a:dk2>
        <a:lt2>
          <a:srgbClr val="5F5F5F"/>
        </a:lt2>
        <a:accent1>
          <a:srgbClr val="FF8315"/>
        </a:accent1>
        <a:accent2>
          <a:srgbClr val="F09B60"/>
        </a:accent2>
        <a:accent3>
          <a:srgbClr val="FFFFFF"/>
        </a:accent3>
        <a:accent4>
          <a:srgbClr val="000000"/>
        </a:accent4>
        <a:accent5>
          <a:srgbClr val="FFC1AA"/>
        </a:accent5>
        <a:accent6>
          <a:srgbClr val="D98C56"/>
        </a:accent6>
        <a:hlink>
          <a:srgbClr val="B33709"/>
        </a:hlink>
        <a:folHlink>
          <a:srgbClr val="CC40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i-preso 10">
    <a:dk1>
      <a:srgbClr val="000000"/>
    </a:dk1>
    <a:lt1>
      <a:srgbClr val="FFFFFF"/>
    </a:lt1>
    <a:dk2>
      <a:srgbClr val="AC4509"/>
    </a:dk2>
    <a:lt2>
      <a:srgbClr val="5F5F5F"/>
    </a:lt2>
    <a:accent1>
      <a:srgbClr val="FF8315"/>
    </a:accent1>
    <a:accent2>
      <a:srgbClr val="F09B60"/>
    </a:accent2>
    <a:accent3>
      <a:srgbClr val="FFFFFF"/>
    </a:accent3>
    <a:accent4>
      <a:srgbClr val="000000"/>
    </a:accent4>
    <a:accent5>
      <a:srgbClr val="FFC1AA"/>
    </a:accent5>
    <a:accent6>
      <a:srgbClr val="D98C56"/>
    </a:accent6>
    <a:hlink>
      <a:srgbClr val="B33709"/>
    </a:hlink>
    <a:folHlink>
      <a:srgbClr val="CC401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DI-preso.potx</Template>
  <TotalTime>214</TotalTime>
  <Words>836</Words>
  <Application>Microsoft Macintosh PowerPoint</Application>
  <PresentationFormat>On-screen Show (4:3)</PresentationFormat>
  <Paragraphs>187</Paragraphs>
  <Slides>23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DI-preso</vt:lpstr>
      <vt:lpstr>What’s New in Java 6 &amp; 7</vt:lpstr>
      <vt:lpstr>Presentation Topics </vt:lpstr>
      <vt:lpstr>Objectives</vt:lpstr>
      <vt:lpstr>Language Features</vt:lpstr>
      <vt:lpstr>Literal Improvements</vt:lpstr>
      <vt:lpstr>Simplification of Strings</vt:lpstr>
      <vt:lpstr>Simplification of Generics</vt:lpstr>
      <vt:lpstr>Simplification of try/catch</vt:lpstr>
      <vt:lpstr>Simplification of try/catch</vt:lpstr>
      <vt:lpstr>API Improvements</vt:lpstr>
      <vt:lpstr>New APIS</vt:lpstr>
      <vt:lpstr>Strings</vt:lpstr>
      <vt:lpstr>Threads</vt:lpstr>
      <vt:lpstr>java.util.Arrays</vt:lpstr>
      <vt:lpstr>java.util.Collections</vt:lpstr>
      <vt:lpstr>Collections Framework</vt:lpstr>
      <vt:lpstr>Collections Framework</vt:lpstr>
      <vt:lpstr>java.net </vt:lpstr>
      <vt:lpstr>java.nio.file</vt:lpstr>
      <vt:lpstr>java.util.concurrent</vt:lpstr>
      <vt:lpstr>Core Platform – Scripting</vt:lpstr>
      <vt:lpstr>Scripting Example – Embedded JS</vt:lpstr>
      <vt:lpstr>Core Platform – Scripting</vt:lpstr>
    </vt:vector>
  </TitlesOfParts>
  <Company>DevelopIntelligence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Java 6 &amp; 7</dc:title>
  <dc:creator>kelby zorgdrager</dc:creator>
  <cp:lastModifiedBy>kelby zorgdrager</cp:lastModifiedBy>
  <cp:revision>17</cp:revision>
  <dcterms:created xsi:type="dcterms:W3CDTF">2012-08-23T11:51:19Z</dcterms:created>
  <dcterms:modified xsi:type="dcterms:W3CDTF">2012-08-23T11:53:40Z</dcterms:modified>
</cp:coreProperties>
</file>