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8" r:id="rId3"/>
    <p:sldId id="390" r:id="rId4"/>
    <p:sldId id="391" r:id="rId5"/>
    <p:sldId id="392" r:id="rId6"/>
    <p:sldId id="380" r:id="rId7"/>
    <p:sldId id="393" r:id="rId8"/>
    <p:sldId id="394" r:id="rId9"/>
    <p:sldId id="400" r:id="rId10"/>
    <p:sldId id="395" r:id="rId11"/>
    <p:sldId id="401" r:id="rId12"/>
    <p:sldId id="402" r:id="rId13"/>
    <p:sldId id="40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EE0FCA-7DD9-4A16-8039-DD72E2E9F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1295C-5985-40DD-8E6E-D673774BE5F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89CD79-BF87-4D97-8185-CFA8E440BAC0}" type="datetimeFigureOut">
              <a:rPr lang="en-US" altLang="en-US"/>
              <a:pPr/>
              <a:t>11/9/2017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A6EE5DD-F4B4-4D23-BCD4-F82B1365FC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B7154CD-6511-4BC5-970A-6E28A47B0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BC247-D780-47A7-AA31-2973E6DACC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B0DB4-AB60-4DCE-B555-B975B1229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7A2A7E-2AE6-495A-B58C-852AB6BAF2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B5C26-747A-4693-B27C-5650DACB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E2721-6719-4956-B3EC-E6F7777BA73F}" type="datetime1">
              <a:rPr lang="en-US" altLang="en-US"/>
              <a:pPr/>
              <a:t>11/9/2017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5902D-D641-423F-8F7C-C3DC52BA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0DEC-A12C-4061-AF53-4C7E575B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E965C-6A74-4ED1-8644-E49ADE276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38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26EBD-20AA-43A2-988B-4CAF8ECC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05B5BF-873E-4982-84FC-60F463548F4A}" type="datetime1">
              <a:rPr lang="en-US" altLang="en-US"/>
              <a:pPr/>
              <a:t>11/9/2017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DA058-84D9-4D1D-B75B-85A8E82A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6536-D5A2-4B20-94DA-3A8923CE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46EF3-A7B6-4BD9-B8D1-B0893044D9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0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99824-8A53-4C11-BACC-86817141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350C5E-C920-440A-8B55-398A2874DD1C}" type="datetime1">
              <a:rPr lang="en-US" altLang="en-US"/>
              <a:pPr/>
              <a:t>11/9/2017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BF27D-DC2B-45BE-8E84-149974E8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3FA5-7D73-4E9F-951A-A6252DEA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A6769-99D9-4E8D-B8FF-A47F942A8B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25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30FDE-DDC7-4BA9-BA57-CAE7F86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72E80E-230B-409C-80B7-3695BD2CE6F6}" type="datetime1">
              <a:rPr lang="en-US" altLang="en-US"/>
              <a:pPr/>
              <a:t>11/9/2017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6386-9549-430A-B57B-6F9D9C57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84244-9E1B-40E5-9821-72719279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4177D-B985-4F2C-8742-1353B1954F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09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409F-814B-42FD-9D68-CA85907F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0ED269-6678-4AB2-B83F-D66BE7387BDE}" type="datetime1">
              <a:rPr lang="en-US" altLang="en-US"/>
              <a:pPr/>
              <a:t>11/9/2017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3D06-823E-469B-A436-E65E33F8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5FC16-EE24-474C-B2F9-5F6A1257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AB151-397A-48F8-8534-610FB4B744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53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A79E55-3CFB-41F7-8E4A-0945C283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46804D-7ADC-4FCF-BFEA-95BA52BE840A}" type="datetime1">
              <a:rPr lang="en-US" altLang="en-US"/>
              <a:pPr/>
              <a:t>11/9/2017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570880-1F13-46D7-95A9-3B9735B7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29F9D8-0441-4C30-9507-3B8FAF8D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A331B-0981-4E38-9A34-E35E8DF1A0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29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02DB091-9BE4-4179-9CC2-846DB6B7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61726-0EA3-490B-9F13-3775D97C8DA8}" type="datetime1">
              <a:rPr lang="en-US" altLang="en-US"/>
              <a:pPr/>
              <a:t>11/9/2017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7D32BA-8882-4EA7-8AFC-9673E8B8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71C11A-A64D-4AC9-AD8F-9E054787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A2A9A-3574-4672-AE81-DCCE65F156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1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AAA40E6-3A30-4C8C-8276-93C92702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181BC-34EB-4B01-A758-046D7BBE2C30}" type="datetime1">
              <a:rPr lang="en-US" altLang="en-US"/>
              <a:pPr/>
              <a:t>11/9/2017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A38A227-9E57-4452-A79B-F45F832D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311E0C-C899-49BE-A29F-E66F09AA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DC8D8-6D02-4065-ADFF-53FFEE025D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2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991A53B-92A0-4827-822A-2EBC6E75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105F85-8729-4BC7-B3C8-6B47225F160C}" type="datetime1">
              <a:rPr lang="en-US" altLang="en-US"/>
              <a:pPr/>
              <a:t>11/9/2017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62141B4-7551-48D8-8E1D-342639E0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C9AF8F-54BB-47D5-8EAF-EAE63894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DFB8D-B047-4614-99E7-7AC58598B9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83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32CAA8-C90B-4DBA-8329-21807D92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8E2124-B761-465A-9F01-DB42AF249876}" type="datetime1">
              <a:rPr lang="en-US" altLang="en-US"/>
              <a:pPr/>
              <a:t>11/9/2017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51149A-4D35-4C7B-ACF7-340DBCA0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7C3612-6B05-4A35-911C-C846F599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D0C19-838B-403A-88EF-3AA50665A6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84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14E953-8FFC-4F3B-AD56-548278B1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5574FC-C392-4D99-9DC2-300848CF44C7}" type="datetime1">
              <a:rPr lang="en-US" altLang="en-US"/>
              <a:pPr/>
              <a:t>11/9/2017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3A184F-4207-431F-B523-7009E12E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B947AB-9F8F-4557-BE1D-9F567CBD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7FDA1-3391-4DEF-9C95-BE9731A2F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99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E9CCE97-172D-4DF0-8A1C-05E85B65987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118901A-98B1-4CC8-AEBB-2541BF8CB4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805E-C8C7-476B-80BC-2E6159B63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A93820F-52AC-47B4-BA55-3C11AF9B52F7}" type="datetime1">
              <a:rPr lang="en-US" altLang="en-US"/>
              <a:pPr/>
              <a:t>11/9/2017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9DC27-0F55-4CE1-8908-8B2FACEA9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5B97-95BD-4861-9CC5-1652096C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6AF5994-ABBE-45E3-9B64-0FED3B001D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22531D06-C782-497E-8DB9-D39FCFC3B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30 – part II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09B93-E3C4-4C5E-B04A-CFD8F0F9892F}"/>
              </a:ext>
            </a:extLst>
          </p:cNvPr>
          <p:cNvSpPr/>
          <p:nvPr/>
        </p:nvSpPr>
        <p:spPr>
          <a:xfrm>
            <a:off x="1253457" y="762000"/>
            <a:ext cx="668257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</a:rPr>
              <a:t>UNIVERSITY Physics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9E4F5483-B5BD-44BB-9A22-B52BB82DE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476250"/>
          </a:xfrm>
        </p:spPr>
        <p:txBody>
          <a:bodyPr/>
          <a:lstStyle/>
          <a:p>
            <a:r>
              <a:rPr lang="en-US" altLang="en-US" sz="3200" i="1">
                <a:latin typeface="Times New Roman" panose="02020603050405020304" pitchFamily="18" charset="0"/>
              </a:rPr>
              <a:t>L-R-C</a:t>
            </a:r>
            <a:r>
              <a:rPr lang="en-US" altLang="en-US" sz="3200">
                <a:latin typeface="Times New Roman" panose="02020603050405020304" pitchFamily="18" charset="0"/>
              </a:rPr>
              <a:t> series circuits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7EAE5DD9-F957-4293-A84F-8C3FB1F7C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749300"/>
            <a:ext cx="44196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Times New Roman" panose="02020603050405020304" pitchFamily="18" charset="0"/>
              </a:rPr>
              <a:t>An </a:t>
            </a:r>
            <a:r>
              <a:rPr lang="en-US" altLang="en-US" sz="2800" i="1">
                <a:latin typeface="Times New Roman" panose="02020603050405020304" pitchFamily="18" charset="0"/>
              </a:rPr>
              <a:t>L-R-C</a:t>
            </a:r>
            <a:r>
              <a:rPr lang="en-US" altLang="en-US" sz="2800">
                <a:latin typeface="Times New Roman" panose="02020603050405020304" pitchFamily="18" charset="0"/>
              </a:rPr>
              <a:t> circuit exhibits </a:t>
            </a:r>
            <a:r>
              <a:rPr lang="en-US" altLang="en-US" sz="2800" i="1">
                <a:latin typeface="Times New Roman" panose="02020603050405020304" pitchFamily="18" charset="0"/>
              </a:rPr>
              <a:t>damped harmonic motion </a:t>
            </a:r>
            <a:r>
              <a:rPr lang="en-US" altLang="en-US" sz="2800">
                <a:latin typeface="Times New Roman" panose="02020603050405020304" pitchFamily="18" charset="0"/>
              </a:rPr>
              <a:t>if the resistance is not too large.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23555" name="Picture 5" descr="30_16_Figure">
            <a:extLst>
              <a:ext uri="{FF2B5EF4-FFF2-40B4-BE49-F238E27FC236}">
                <a16:creationId xmlns:a16="http://schemas.microsoft.com/office/drawing/2014/main" id="{4B1A173E-F762-43EF-ABC2-344DE95B2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6"/>
          <a:stretch>
            <a:fillRect/>
          </a:stretch>
        </p:blipFill>
        <p:spPr bwMode="auto">
          <a:xfrm>
            <a:off x="5181600" y="685800"/>
            <a:ext cx="2736850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386A3F16-A293-4225-8790-D040AF3B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14800"/>
            <a:ext cx="4343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4A6D564-B7A6-4766-B6C2-83E0D2B17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476250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</a:rPr>
              <a:t>Problem #3</a:t>
            </a:r>
          </a:p>
        </p:txBody>
      </p:sp>
      <p:pic>
        <p:nvPicPr>
          <p:cNvPr id="24578" name="Picture 1" descr="Untitled.tiff">
            <a:extLst>
              <a:ext uri="{FF2B5EF4-FFF2-40B4-BE49-F238E27FC236}">
                <a16:creationId xmlns:a16="http://schemas.microsoft.com/office/drawing/2014/main" id="{4E63FB43-BF37-4FEB-AD33-94DBFB937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69620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5BA3B6-BD6A-4101-AA80-A71D3DD83DE6}"/>
              </a:ext>
            </a:extLst>
          </p:cNvPr>
          <p:cNvSpPr/>
          <p:nvPr/>
        </p:nvSpPr>
        <p:spPr>
          <a:xfrm>
            <a:off x="457200" y="10668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03D1E2-4AB9-4DB8-B1FB-6861C9401D3E}"/>
              </a:ext>
            </a:extLst>
          </p:cNvPr>
          <p:cNvSpPr/>
          <p:nvPr/>
        </p:nvSpPr>
        <p:spPr>
          <a:xfrm>
            <a:off x="3962400" y="281940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7D5F4E72-F666-4188-A21D-EEE9EB66B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476250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</a:rPr>
              <a:t>Problem #4</a:t>
            </a:r>
          </a:p>
        </p:txBody>
      </p:sp>
      <p:pic>
        <p:nvPicPr>
          <p:cNvPr id="25602" name="Picture 1" descr="Untitled.tiff">
            <a:extLst>
              <a:ext uri="{FF2B5EF4-FFF2-40B4-BE49-F238E27FC236}">
                <a16:creationId xmlns:a16="http://schemas.microsoft.com/office/drawing/2014/main" id="{864E7C7D-B57E-42CB-A281-AE30F6CD5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0"/>
            <a:ext cx="3640138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2" descr="Untitled.tiff">
            <a:extLst>
              <a:ext uri="{FF2B5EF4-FFF2-40B4-BE49-F238E27FC236}">
                <a16:creationId xmlns:a16="http://schemas.microsoft.com/office/drawing/2014/main" id="{3827F7D8-8626-4EE5-9140-19EE4E584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426720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5BDD3C-07B8-4454-B7B7-3A24D71FFED0}"/>
              </a:ext>
            </a:extLst>
          </p:cNvPr>
          <p:cNvSpPr/>
          <p:nvPr/>
        </p:nvSpPr>
        <p:spPr>
          <a:xfrm>
            <a:off x="228600" y="1295400"/>
            <a:ext cx="419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091F0E-71BC-4355-B7BA-577361B5E5BA}"/>
              </a:ext>
            </a:extLst>
          </p:cNvPr>
          <p:cNvSpPr/>
          <p:nvPr/>
        </p:nvSpPr>
        <p:spPr>
          <a:xfrm>
            <a:off x="304800" y="1676400"/>
            <a:ext cx="2971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59D1149B-7787-4B6B-9E5A-C2AE659A9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476250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</a:rPr>
              <a:t>Problem #5</a:t>
            </a:r>
          </a:p>
        </p:txBody>
      </p:sp>
      <p:pic>
        <p:nvPicPr>
          <p:cNvPr id="26626" name="Picture 1" descr="Untitled.tiff">
            <a:extLst>
              <a:ext uri="{FF2B5EF4-FFF2-40B4-BE49-F238E27FC236}">
                <a16:creationId xmlns:a16="http://schemas.microsoft.com/office/drawing/2014/main" id="{B9D205C6-AAC9-4450-9310-18571CC8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67818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F71892-157F-4A58-9AC6-10FBED6A2850}"/>
              </a:ext>
            </a:extLst>
          </p:cNvPr>
          <p:cNvSpPr/>
          <p:nvPr/>
        </p:nvSpPr>
        <p:spPr>
          <a:xfrm>
            <a:off x="0" y="1295400"/>
            <a:ext cx="472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628" name="Picture 2" descr="Untitled.tiff">
            <a:extLst>
              <a:ext uri="{FF2B5EF4-FFF2-40B4-BE49-F238E27FC236}">
                <a16:creationId xmlns:a16="http://schemas.microsoft.com/office/drawing/2014/main" id="{55890E66-DAFB-4613-B5B8-13160ACA9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62357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1BD401F-5980-4DD3-BF48-8DFB9B4A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723CDB04-4FC7-4934-813B-845081455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6553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300">
                <a:latin typeface="Times New Roman" panose="02020603050405020304" pitchFamily="18" charset="0"/>
              </a:rPr>
              <a:t>R-L circuits.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3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300">
                <a:latin typeface="Times New Roman" panose="02020603050405020304" pitchFamily="18" charset="0"/>
              </a:rPr>
              <a:t> L-C circuits.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3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300">
                <a:latin typeface="Times New Roman" panose="02020603050405020304" pitchFamily="18" charset="0"/>
              </a:rPr>
              <a:t>R-L-C circuits.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4C940B88-B68B-454A-9A5A-7BE8040A2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288" y="74613"/>
            <a:ext cx="8839200" cy="476250"/>
          </a:xfrm>
        </p:spPr>
        <p:txBody>
          <a:bodyPr/>
          <a:lstStyle/>
          <a:p>
            <a:r>
              <a:rPr lang="en-US" altLang="en-US" sz="3200" i="1">
                <a:latin typeface="Times New Roman" panose="02020603050405020304" pitchFamily="18" charset="0"/>
              </a:rPr>
              <a:t>R-L</a:t>
            </a:r>
            <a:r>
              <a:rPr lang="en-US" altLang="en-US" sz="3200">
                <a:latin typeface="Times New Roman" panose="02020603050405020304" pitchFamily="18" charset="0"/>
              </a:rPr>
              <a:t> circuits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07556A0C-2CF4-4834-B50D-0AECC6802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33600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An </a:t>
            </a:r>
            <a:r>
              <a:rPr lang="en-US" altLang="en-US" i="1">
                <a:latin typeface="Times New Roman" panose="02020603050405020304" pitchFamily="18" charset="0"/>
              </a:rPr>
              <a:t>R-L circuit</a:t>
            </a:r>
            <a:r>
              <a:rPr lang="en-US" altLang="en-US">
                <a:latin typeface="Times New Roman" panose="02020603050405020304" pitchFamily="18" charset="0"/>
              </a:rPr>
              <a:t> contains a resistor and inductor and possibly an emf source.</a:t>
            </a:r>
          </a:p>
        </p:txBody>
      </p:sp>
      <p:pic>
        <p:nvPicPr>
          <p:cNvPr id="16387" name="Picture 4" descr="30_Figure11-I">
            <a:extLst>
              <a:ext uri="{FF2B5EF4-FFF2-40B4-BE49-F238E27FC236}">
                <a16:creationId xmlns:a16="http://schemas.microsoft.com/office/drawing/2014/main" id="{2FB753FA-D521-4200-B094-6B31974DA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2"/>
          <a:stretch>
            <a:fillRect/>
          </a:stretch>
        </p:blipFill>
        <p:spPr bwMode="auto">
          <a:xfrm>
            <a:off x="4800600" y="1371600"/>
            <a:ext cx="39417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7D7712C3-EE6E-4D6A-ADB8-6453E9339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476250"/>
          </a:xfrm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</a:rPr>
              <a:t>Current growth in </a:t>
            </a:r>
            <a:r>
              <a:rPr lang="en-US" altLang="en-US" sz="3200" i="1">
                <a:latin typeface="Times New Roman" panose="02020603050405020304" pitchFamily="18" charset="0"/>
              </a:rPr>
              <a:t>R-L</a:t>
            </a:r>
            <a:r>
              <a:rPr lang="en-US" altLang="en-US" sz="3200">
                <a:latin typeface="Times New Roman" panose="02020603050405020304" pitchFamily="18" charset="0"/>
              </a:rPr>
              <a:t> circuits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391BD13-645B-4514-806B-D0FFEF423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05000"/>
            <a:ext cx="4648200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The </a:t>
            </a:r>
            <a:r>
              <a:rPr lang="en-US" altLang="en-US" i="1">
                <a:latin typeface="Times New Roman" panose="02020603050405020304" pitchFamily="18" charset="0"/>
              </a:rPr>
              <a:t>time constant</a:t>
            </a:r>
            <a:r>
              <a:rPr lang="en-US" altLang="en-US">
                <a:latin typeface="Times New Roman" panose="02020603050405020304" pitchFamily="18" charset="0"/>
              </a:rPr>
              <a:t> for an </a:t>
            </a:r>
            <a:r>
              <a:rPr lang="en-US" altLang="en-US" i="1">
                <a:latin typeface="Times New Roman" panose="02020603050405020304" pitchFamily="18" charset="0"/>
              </a:rPr>
              <a:t>R-L</a:t>
            </a:r>
            <a:r>
              <a:rPr lang="en-US" altLang="en-US">
                <a:latin typeface="Times New Roman" panose="02020603050405020304" pitchFamily="18" charset="0"/>
              </a:rPr>
              <a:t> circuit is τ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 = L/R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Figure shows a graph of the current as a function of time in an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R-L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circuit containing an emf source.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17411" name="Picture 4" descr="30_Figure12-I">
            <a:extLst>
              <a:ext uri="{FF2B5EF4-FFF2-40B4-BE49-F238E27FC236}">
                <a16:creationId xmlns:a16="http://schemas.microsoft.com/office/drawing/2014/main" id="{E6E6EE9D-AC26-4197-98FC-05D17465E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4"/>
          <a:stretch>
            <a:fillRect/>
          </a:stretch>
        </p:blipFill>
        <p:spPr bwMode="auto">
          <a:xfrm>
            <a:off x="5308600" y="914400"/>
            <a:ext cx="3530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D569452C-2EE7-4692-956B-BFA99B8B2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476250"/>
          </a:xfrm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</a:rPr>
              <a:t>Current decay in an </a:t>
            </a:r>
            <a:r>
              <a:rPr lang="en-US" altLang="en-US" sz="3200" i="1">
                <a:latin typeface="Times New Roman" panose="02020603050405020304" pitchFamily="18" charset="0"/>
              </a:rPr>
              <a:t>R-L</a:t>
            </a:r>
            <a:r>
              <a:rPr lang="en-US" altLang="en-US" sz="3200">
                <a:latin typeface="Times New Roman" panose="02020603050405020304" pitchFamily="18" charset="0"/>
              </a:rPr>
              <a:t> circuit</a:t>
            </a:r>
          </a:p>
        </p:txBody>
      </p:sp>
      <p:pic>
        <p:nvPicPr>
          <p:cNvPr id="18434" name="Picture 4" descr="30_Figure13-I">
            <a:extLst>
              <a:ext uri="{FF2B5EF4-FFF2-40B4-BE49-F238E27FC236}">
                <a16:creationId xmlns:a16="http://schemas.microsoft.com/office/drawing/2014/main" id="{BC098FB6-B054-4184-994C-3DDCEC80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2"/>
          <a:stretch>
            <a:fillRect/>
          </a:stretch>
        </p:blipFill>
        <p:spPr bwMode="auto">
          <a:xfrm>
            <a:off x="2667000" y="838200"/>
            <a:ext cx="414655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5ED3399-EF80-4AF5-8839-BECC30BDB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476250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</a:rPr>
              <a:t>Problem #1</a:t>
            </a:r>
          </a:p>
        </p:txBody>
      </p:sp>
      <p:pic>
        <p:nvPicPr>
          <p:cNvPr id="19458" name="Picture 1" descr="Untitled.tiff">
            <a:extLst>
              <a:ext uri="{FF2B5EF4-FFF2-40B4-BE49-F238E27FC236}">
                <a16:creationId xmlns:a16="http://schemas.microsoft.com/office/drawing/2014/main" id="{772A04E2-5D79-468F-973B-14114716E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152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AA0936-F23C-46CA-9A6F-2092E64043D9}"/>
              </a:ext>
            </a:extLst>
          </p:cNvPr>
          <p:cNvSpPr/>
          <p:nvPr/>
        </p:nvSpPr>
        <p:spPr>
          <a:xfrm>
            <a:off x="914400" y="1066800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74355DEB-EC68-4121-861B-120524A20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476250"/>
          </a:xfrm>
        </p:spPr>
        <p:txBody>
          <a:bodyPr/>
          <a:lstStyle/>
          <a:p>
            <a:r>
              <a:rPr lang="en-US" altLang="en-US" sz="3200" i="1">
                <a:latin typeface="Times New Roman" panose="02020603050405020304" pitchFamily="18" charset="0"/>
              </a:rPr>
              <a:t>L-C</a:t>
            </a:r>
            <a:r>
              <a:rPr lang="en-US" altLang="en-US" sz="3200">
                <a:latin typeface="Times New Roman" panose="02020603050405020304" pitchFamily="18" charset="0"/>
              </a:rPr>
              <a:t> circuits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89884D83-430C-4256-84D2-B32865F0F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762000"/>
            <a:ext cx="8610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An </a:t>
            </a:r>
            <a:r>
              <a:rPr lang="en-US" altLang="en-US" i="1">
                <a:latin typeface="Times New Roman" panose="02020603050405020304" pitchFamily="18" charset="0"/>
              </a:rPr>
              <a:t>L-C circuit</a:t>
            </a:r>
            <a:r>
              <a:rPr lang="en-US" altLang="en-US">
                <a:latin typeface="Times New Roman" panose="02020603050405020304" pitchFamily="18" charset="0"/>
              </a:rPr>
              <a:t> contains an inductor and a capacitor and is an </a:t>
            </a:r>
            <a:r>
              <a:rPr lang="en-US" altLang="en-US" i="1">
                <a:latin typeface="Times New Roman" panose="02020603050405020304" pitchFamily="18" charset="0"/>
              </a:rPr>
              <a:t>oscillating</a:t>
            </a:r>
            <a:r>
              <a:rPr lang="en-US" altLang="en-US">
                <a:latin typeface="Times New Roman" panose="02020603050405020304" pitchFamily="18" charset="0"/>
              </a:rPr>
              <a:t> circuit.</a:t>
            </a:r>
          </a:p>
        </p:txBody>
      </p:sp>
      <p:pic>
        <p:nvPicPr>
          <p:cNvPr id="20483" name="Picture 4" descr="30_Figure14-I">
            <a:extLst>
              <a:ext uri="{FF2B5EF4-FFF2-40B4-BE49-F238E27FC236}">
                <a16:creationId xmlns:a16="http://schemas.microsoft.com/office/drawing/2014/main" id="{868F2035-980A-4778-930B-C3633622F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0"/>
          <a:stretch>
            <a:fillRect/>
          </a:stretch>
        </p:blipFill>
        <p:spPr bwMode="auto">
          <a:xfrm>
            <a:off x="247650" y="1600200"/>
            <a:ext cx="86106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35C3CB99-0B53-42D4-A35F-1CF747C4D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476250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</a:rPr>
              <a:t>Electrical oscillations in an </a:t>
            </a:r>
            <a:r>
              <a:rPr lang="en-US" altLang="en-US" sz="2800" i="1">
                <a:latin typeface="Times New Roman" panose="02020603050405020304" pitchFamily="18" charset="0"/>
              </a:rPr>
              <a:t>L-C</a:t>
            </a:r>
            <a:r>
              <a:rPr lang="en-US" altLang="en-US" sz="2800">
                <a:latin typeface="Times New Roman" panose="02020603050405020304" pitchFamily="18" charset="0"/>
              </a:rPr>
              <a:t> circuit </a:t>
            </a:r>
          </a:p>
        </p:txBody>
      </p:sp>
      <p:pic>
        <p:nvPicPr>
          <p:cNvPr id="21506" name="Picture 4" descr="30_Figure15-I">
            <a:extLst>
              <a:ext uri="{FF2B5EF4-FFF2-40B4-BE49-F238E27FC236}">
                <a16:creationId xmlns:a16="http://schemas.microsoft.com/office/drawing/2014/main" id="{AA9C9219-8FF3-4607-BBBB-7628736C6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4"/>
          <a:stretch>
            <a:fillRect/>
          </a:stretch>
        </p:blipFill>
        <p:spPr bwMode="auto">
          <a:xfrm>
            <a:off x="5715000" y="1371600"/>
            <a:ext cx="22177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7">
            <a:extLst>
              <a:ext uri="{FF2B5EF4-FFF2-40B4-BE49-F238E27FC236}">
                <a16:creationId xmlns:a16="http://schemas.microsoft.com/office/drawing/2014/main" id="{0B179A36-8EB1-42C7-8DF9-D805ADA73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52578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0F93C36B-574A-4519-AC82-E058BA2E0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476250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</a:rPr>
              <a:t>Problem #2</a:t>
            </a:r>
          </a:p>
        </p:txBody>
      </p:sp>
      <p:pic>
        <p:nvPicPr>
          <p:cNvPr id="22530" name="Picture 1" descr="Untitled.tiff">
            <a:extLst>
              <a:ext uri="{FF2B5EF4-FFF2-40B4-BE49-F238E27FC236}">
                <a16:creationId xmlns:a16="http://schemas.microsoft.com/office/drawing/2014/main" id="{42072D41-46D7-4B14-88A6-53B1515DE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988300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C34B67-EEE7-4347-AC18-0565F738F0DD}"/>
              </a:ext>
            </a:extLst>
          </p:cNvPr>
          <p:cNvSpPr/>
          <p:nvPr/>
        </p:nvSpPr>
        <p:spPr>
          <a:xfrm>
            <a:off x="457200" y="8382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137</Words>
  <Application>Microsoft Office PowerPoint</Application>
  <PresentationFormat>On-screen Show (4:3)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MS PGothic</vt:lpstr>
      <vt:lpstr>Calibri</vt:lpstr>
      <vt:lpstr>Times New Roman</vt:lpstr>
      <vt:lpstr>Symbol</vt:lpstr>
      <vt:lpstr>Office Theme</vt:lpstr>
      <vt:lpstr>Chapter 30 – part II</vt:lpstr>
      <vt:lpstr>OUTLINE</vt:lpstr>
      <vt:lpstr>R-L circuits</vt:lpstr>
      <vt:lpstr>Current growth in R-L circuits</vt:lpstr>
      <vt:lpstr>Current decay in an R-L circuit</vt:lpstr>
      <vt:lpstr>Problem #1</vt:lpstr>
      <vt:lpstr>L-C circuits</vt:lpstr>
      <vt:lpstr>Electrical oscillations in an L-C circuit </vt:lpstr>
      <vt:lpstr>Problem #2</vt:lpstr>
      <vt:lpstr>L-R-C series circuits</vt:lpstr>
      <vt:lpstr>Problem #3</vt:lpstr>
      <vt:lpstr>Problem #4</vt:lpstr>
      <vt:lpstr>Problem #5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lecture</dc:title>
  <dc:creator>University Technology Offce</dc:creator>
  <cp:lastModifiedBy>Jacob Knaup</cp:lastModifiedBy>
  <cp:revision>425</cp:revision>
  <dcterms:created xsi:type="dcterms:W3CDTF">2010-01-18T20:31:48Z</dcterms:created>
  <dcterms:modified xsi:type="dcterms:W3CDTF">2017-11-09T20:34:24Z</dcterms:modified>
</cp:coreProperties>
</file>