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57" r:id="rId4"/>
    <p:sldId id="258" r:id="rId5"/>
    <p:sldId id="259" r:id="rId6"/>
    <p:sldId id="260" r:id="rId7"/>
    <p:sldId id="268" r:id="rId8"/>
    <p:sldId id="270" r:id="rId9"/>
    <p:sldId id="275" r:id="rId10"/>
    <p:sldId id="277" r:id="rId11"/>
    <p:sldId id="274" r:id="rId12"/>
    <p:sldId id="267" r:id="rId13"/>
    <p:sldId id="265" r:id="rId14"/>
    <p:sldId id="278" r:id="rId15"/>
    <p:sldId id="273" r:id="rId16"/>
    <p:sldId id="263" r:id="rId17"/>
    <p:sldId id="271" r:id="rId18"/>
    <p:sldId id="276" r:id="rId19"/>
    <p:sldId id="272"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7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43D71-E2CB-48C7-BB98-67AF782F7AA3}"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23090-CDC7-429E-8F98-91860086D515}" type="slidenum">
              <a:rPr lang="en-US" smtClean="0"/>
              <a:t>‹#›</a:t>
            </a:fld>
            <a:endParaRPr lang="en-US"/>
          </a:p>
        </p:txBody>
      </p:sp>
    </p:spTree>
    <p:extLst>
      <p:ext uri="{BB962C8B-B14F-4D97-AF65-F5344CB8AC3E}">
        <p14:creationId xmlns:p14="http://schemas.microsoft.com/office/powerpoint/2010/main" val="417860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difference between instantaneous and average</a:t>
            </a:r>
          </a:p>
          <a:p>
            <a:r>
              <a:rPr lang="en-US" dirty="0"/>
              <a:t>X can be any position (y, </a:t>
            </a:r>
            <a:r>
              <a:rPr lang="en-US" dirty="0" err="1"/>
              <a:t>etc</a:t>
            </a:r>
            <a:r>
              <a:rPr lang="en-US" dirty="0"/>
              <a:t>)</a:t>
            </a:r>
          </a:p>
        </p:txBody>
      </p:sp>
      <p:sp>
        <p:nvSpPr>
          <p:cNvPr id="4" name="Slide Number Placeholder 3"/>
          <p:cNvSpPr>
            <a:spLocks noGrp="1"/>
          </p:cNvSpPr>
          <p:nvPr>
            <p:ph type="sldNum" sz="quarter" idx="10"/>
          </p:nvPr>
        </p:nvSpPr>
        <p:spPr/>
        <p:txBody>
          <a:bodyPr/>
          <a:lstStyle/>
          <a:p>
            <a:fld id="{54923090-CDC7-429E-8F98-91860086D515}" type="slidenum">
              <a:rPr lang="en-US" smtClean="0"/>
              <a:t>3</a:t>
            </a:fld>
            <a:endParaRPr lang="en-US"/>
          </a:p>
        </p:txBody>
      </p:sp>
    </p:spTree>
    <p:extLst>
      <p:ext uri="{BB962C8B-B14F-4D97-AF65-F5344CB8AC3E}">
        <p14:creationId xmlns:p14="http://schemas.microsoft.com/office/powerpoint/2010/main" val="260667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example of when they will and will not work</a:t>
            </a:r>
          </a:p>
          <a:p>
            <a:r>
              <a:rPr lang="en-US" dirty="0"/>
              <a:t>If they don’t work, then you have to use the calculus</a:t>
            </a:r>
          </a:p>
          <a:p>
            <a:r>
              <a:rPr lang="en-US" dirty="0"/>
              <a:t>Note that t or a do not appear in the last two</a:t>
            </a:r>
          </a:p>
        </p:txBody>
      </p:sp>
      <p:sp>
        <p:nvSpPr>
          <p:cNvPr id="4" name="Slide Number Placeholder 3"/>
          <p:cNvSpPr>
            <a:spLocks noGrp="1"/>
          </p:cNvSpPr>
          <p:nvPr>
            <p:ph type="sldNum" sz="quarter" idx="10"/>
          </p:nvPr>
        </p:nvSpPr>
        <p:spPr/>
        <p:txBody>
          <a:bodyPr/>
          <a:lstStyle/>
          <a:p>
            <a:fld id="{54923090-CDC7-429E-8F98-91860086D515}" type="slidenum">
              <a:rPr lang="en-US" smtClean="0"/>
              <a:t>4</a:t>
            </a:fld>
            <a:endParaRPr lang="en-US"/>
          </a:p>
        </p:txBody>
      </p:sp>
    </p:spTree>
    <p:extLst>
      <p:ext uri="{BB962C8B-B14F-4D97-AF65-F5344CB8AC3E}">
        <p14:creationId xmlns:p14="http://schemas.microsoft.com/office/powerpoint/2010/main" val="4156345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 of g depends on how we set up our coordinate system</a:t>
            </a:r>
          </a:p>
          <a:p>
            <a:r>
              <a:rPr lang="en-US" dirty="0"/>
              <a:t>Slope of x and concavity of x – draw free fall parabola</a:t>
            </a:r>
          </a:p>
        </p:txBody>
      </p:sp>
      <p:sp>
        <p:nvSpPr>
          <p:cNvPr id="4" name="Slide Number Placeholder 3"/>
          <p:cNvSpPr>
            <a:spLocks noGrp="1"/>
          </p:cNvSpPr>
          <p:nvPr>
            <p:ph type="sldNum" sz="quarter" idx="10"/>
          </p:nvPr>
        </p:nvSpPr>
        <p:spPr/>
        <p:txBody>
          <a:bodyPr/>
          <a:lstStyle/>
          <a:p>
            <a:fld id="{54923090-CDC7-429E-8F98-91860086D515}" type="slidenum">
              <a:rPr lang="en-US" smtClean="0"/>
              <a:t>5</a:t>
            </a:fld>
            <a:endParaRPr lang="en-US"/>
          </a:p>
        </p:txBody>
      </p:sp>
    </p:spTree>
    <p:extLst>
      <p:ext uri="{BB962C8B-B14F-4D97-AF65-F5344CB8AC3E}">
        <p14:creationId xmlns:p14="http://schemas.microsoft.com/office/powerpoint/2010/main" val="218236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you break into x and y components</a:t>
            </a:r>
          </a:p>
          <a:p>
            <a:r>
              <a:rPr lang="en-US" dirty="0"/>
              <a:t>How do you get position?</a:t>
            </a:r>
          </a:p>
        </p:txBody>
      </p:sp>
      <p:sp>
        <p:nvSpPr>
          <p:cNvPr id="4" name="Slide Number Placeholder 3"/>
          <p:cNvSpPr>
            <a:spLocks noGrp="1"/>
          </p:cNvSpPr>
          <p:nvPr>
            <p:ph type="sldNum" sz="quarter" idx="10"/>
          </p:nvPr>
        </p:nvSpPr>
        <p:spPr/>
        <p:txBody>
          <a:bodyPr/>
          <a:lstStyle/>
          <a:p>
            <a:fld id="{54923090-CDC7-429E-8F98-91860086D515}" type="slidenum">
              <a:rPr lang="en-US" smtClean="0"/>
              <a:t>6</a:t>
            </a:fld>
            <a:endParaRPr lang="en-US"/>
          </a:p>
        </p:txBody>
      </p:sp>
    </p:spTree>
    <p:extLst>
      <p:ext uri="{BB962C8B-B14F-4D97-AF65-F5344CB8AC3E}">
        <p14:creationId xmlns:p14="http://schemas.microsoft.com/office/powerpoint/2010/main" val="344848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23090-CDC7-429E-8F98-91860086D515}" type="slidenum">
              <a:rPr lang="en-US" smtClean="0"/>
              <a:t>13</a:t>
            </a:fld>
            <a:endParaRPr lang="en-US"/>
          </a:p>
        </p:txBody>
      </p:sp>
    </p:spTree>
    <p:extLst>
      <p:ext uri="{BB962C8B-B14F-4D97-AF65-F5344CB8AC3E}">
        <p14:creationId xmlns:p14="http://schemas.microsoft.com/office/powerpoint/2010/main" val="298805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FB10-A5E7-490A-97CB-3BFBEF642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B12EA2-53C1-459A-AE06-48D1BFDA2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E331DB-C3F9-477F-859C-4746F9641782}"/>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5" name="Footer Placeholder 4">
            <a:extLst>
              <a:ext uri="{FF2B5EF4-FFF2-40B4-BE49-F238E27FC236}">
                <a16:creationId xmlns:a16="http://schemas.microsoft.com/office/drawing/2014/main" id="{1EA77340-CAD9-4491-9A46-66D089022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F666F-D4BA-48D5-887D-21FDA3F12A13}"/>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334474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C4E0-7904-4B91-ACAE-92B2A999E6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F8B07-5875-420C-A75B-6A95C22C69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69F5E-0575-41BB-BDA2-E06B2211F76F}"/>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5" name="Footer Placeholder 4">
            <a:extLst>
              <a:ext uri="{FF2B5EF4-FFF2-40B4-BE49-F238E27FC236}">
                <a16:creationId xmlns:a16="http://schemas.microsoft.com/office/drawing/2014/main" id="{16619A47-CBF6-4B33-8593-85449B5EF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E67B-4788-46F5-BCF5-EF67D7B5FAA8}"/>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50841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5A9B2-7640-4865-9D01-5AB239A4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14CBA-2F37-450F-8BCA-8D57221C7B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AFE58-48ED-4963-9DB9-9037C02066B5}"/>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5" name="Footer Placeholder 4">
            <a:extLst>
              <a:ext uri="{FF2B5EF4-FFF2-40B4-BE49-F238E27FC236}">
                <a16:creationId xmlns:a16="http://schemas.microsoft.com/office/drawing/2014/main" id="{10F1241E-7B49-4CAE-860D-65279ED5A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30162-ECD5-47C0-91CA-BFE7ABE93A91}"/>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126714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5186-47BB-412A-8647-2F3EA37AC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C4B09-AA18-4DC3-8C83-95B507A497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6E848-C624-4DC7-8476-307B077F663F}"/>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5" name="Footer Placeholder 4">
            <a:extLst>
              <a:ext uri="{FF2B5EF4-FFF2-40B4-BE49-F238E27FC236}">
                <a16:creationId xmlns:a16="http://schemas.microsoft.com/office/drawing/2014/main" id="{CB9B44DE-8855-47EA-BBCE-287AA1C60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BFC34-FA79-450E-8343-0A982D92EE77}"/>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100772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075B-7D6C-4F3C-88A6-820784518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2D1459-7EC1-4647-AB70-44148BC3A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0DA849-B660-44CB-983C-116DD218E9D7}"/>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5" name="Footer Placeholder 4">
            <a:extLst>
              <a:ext uri="{FF2B5EF4-FFF2-40B4-BE49-F238E27FC236}">
                <a16:creationId xmlns:a16="http://schemas.microsoft.com/office/drawing/2014/main" id="{02C39E64-CE7F-43A1-99DC-A047913DA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F016B-D95A-4300-ABAB-5B1179CBFD05}"/>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407323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A733-5A73-45B2-9A65-85EC25167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363CE-AB48-477A-9D46-6B9AF71DD2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FAA3-C1A3-4886-B066-69BFBBDD73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8690E-184C-41D1-98CB-3E0292BA1C86}"/>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6" name="Footer Placeholder 5">
            <a:extLst>
              <a:ext uri="{FF2B5EF4-FFF2-40B4-BE49-F238E27FC236}">
                <a16:creationId xmlns:a16="http://schemas.microsoft.com/office/drawing/2014/main" id="{6DDCF0E3-51BE-4E0D-A71F-1EE6E8C67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73ABB-6EA9-41E0-A86A-CBD0AA4D1726}"/>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159029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6D32-2295-4B95-A693-1AD079F71F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D21343-4E13-4528-85EB-F1F899ADC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954485-FC56-4B84-89B0-C830179A38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BB922-26A2-4F68-A5C2-B63ED23F3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84E1AE-D7AF-4200-902A-F344C26045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200076-13D0-4E5F-9FBB-E5B0A032533B}"/>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8" name="Footer Placeholder 7">
            <a:extLst>
              <a:ext uri="{FF2B5EF4-FFF2-40B4-BE49-F238E27FC236}">
                <a16:creationId xmlns:a16="http://schemas.microsoft.com/office/drawing/2014/main" id="{C8C9EAE5-D6F3-495A-B12F-F94D748350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A852D-41A8-4842-B531-C2B9577A5B4C}"/>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332083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0561-7992-4090-802A-5639D7AC0D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4F0E22-2FD1-49A1-94C3-0BCF24015A6E}"/>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4" name="Footer Placeholder 3">
            <a:extLst>
              <a:ext uri="{FF2B5EF4-FFF2-40B4-BE49-F238E27FC236}">
                <a16:creationId xmlns:a16="http://schemas.microsoft.com/office/drawing/2014/main" id="{6192A490-AD32-4D3E-A59E-4DABEFDDE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38649-44FA-47EC-99B9-151A015C0D41}"/>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371284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390E0-5DBB-4BE8-8984-8B9BA6F5C22C}"/>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3" name="Footer Placeholder 2">
            <a:extLst>
              <a:ext uri="{FF2B5EF4-FFF2-40B4-BE49-F238E27FC236}">
                <a16:creationId xmlns:a16="http://schemas.microsoft.com/office/drawing/2014/main" id="{91D06947-CF0B-476D-BA08-3BB9E9804C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76C2DF-FF29-40B2-A296-575F942BE70F}"/>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425087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4A63-C077-46CF-A690-FB88FCBDA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814921-87CA-4D2B-B020-531C51FF0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7C7C09-73B7-4DFD-A193-30382AFF0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AA6700-9A62-40DB-811F-DE004C8AE7F1}"/>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6" name="Footer Placeholder 5">
            <a:extLst>
              <a:ext uri="{FF2B5EF4-FFF2-40B4-BE49-F238E27FC236}">
                <a16:creationId xmlns:a16="http://schemas.microsoft.com/office/drawing/2014/main" id="{A41D7E3B-05B1-4DC7-B41C-A487FEE11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C259E-3600-4622-A7D5-9B0A3A20B73C}"/>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40751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6675-0F6B-4B16-BF94-1EB2F43E4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2ADE3-DBEC-4F92-A8CA-B4330B9F8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691C56-20E3-4958-BF48-1A9FD0E73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C351AE-D277-40CF-94EF-091F768F39B4}"/>
              </a:ext>
            </a:extLst>
          </p:cNvPr>
          <p:cNvSpPr>
            <a:spLocks noGrp="1"/>
          </p:cNvSpPr>
          <p:nvPr>
            <p:ph type="dt" sz="half" idx="10"/>
          </p:nvPr>
        </p:nvSpPr>
        <p:spPr/>
        <p:txBody>
          <a:bodyPr/>
          <a:lstStyle/>
          <a:p>
            <a:fld id="{13D1750F-192F-44A8-BA71-88EBCA347EF5}" type="datetimeFigureOut">
              <a:rPr lang="en-US" smtClean="0"/>
              <a:t>1/29/2018</a:t>
            </a:fld>
            <a:endParaRPr lang="en-US"/>
          </a:p>
        </p:txBody>
      </p:sp>
      <p:sp>
        <p:nvSpPr>
          <p:cNvPr id="6" name="Footer Placeholder 5">
            <a:extLst>
              <a:ext uri="{FF2B5EF4-FFF2-40B4-BE49-F238E27FC236}">
                <a16:creationId xmlns:a16="http://schemas.microsoft.com/office/drawing/2014/main" id="{F92A3353-7A63-4EE9-884F-A6B327CB8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199A2-9414-49BC-AEB3-7A6A222DC74F}"/>
              </a:ext>
            </a:extLst>
          </p:cNvPr>
          <p:cNvSpPr>
            <a:spLocks noGrp="1"/>
          </p:cNvSpPr>
          <p:nvPr>
            <p:ph type="sldNum" sz="quarter" idx="12"/>
          </p:nvPr>
        </p:nvSpPr>
        <p:spPr/>
        <p:txBody>
          <a:bodyPr/>
          <a:lstStyle/>
          <a:p>
            <a:fld id="{2B3AF763-7B03-4CC9-9D0D-0D8A524EA0E4}" type="slidenum">
              <a:rPr lang="en-US" smtClean="0"/>
              <a:t>‹#›</a:t>
            </a:fld>
            <a:endParaRPr lang="en-US"/>
          </a:p>
        </p:txBody>
      </p:sp>
    </p:spTree>
    <p:extLst>
      <p:ext uri="{BB962C8B-B14F-4D97-AF65-F5344CB8AC3E}">
        <p14:creationId xmlns:p14="http://schemas.microsoft.com/office/powerpoint/2010/main" val="284589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66F79-60C5-41AA-B3D3-7F7F1E7C5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D7C9E-92CE-4C37-A7D0-2FCFEBF6B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BBCC6-403D-4A63-937C-B1937AFC7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1750F-192F-44A8-BA71-88EBCA347EF5}" type="datetimeFigureOut">
              <a:rPr lang="en-US" smtClean="0"/>
              <a:t>1/29/2018</a:t>
            </a:fld>
            <a:endParaRPr lang="en-US"/>
          </a:p>
        </p:txBody>
      </p:sp>
      <p:sp>
        <p:nvSpPr>
          <p:cNvPr id="5" name="Footer Placeholder 4">
            <a:extLst>
              <a:ext uri="{FF2B5EF4-FFF2-40B4-BE49-F238E27FC236}">
                <a16:creationId xmlns:a16="http://schemas.microsoft.com/office/drawing/2014/main" id="{24139BD3-13C7-4789-B733-0E05B08C5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F13067-C1BA-429E-97D5-93CBAF6F5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AF763-7B03-4CC9-9D0D-0D8A524EA0E4}" type="slidenum">
              <a:rPr lang="en-US" smtClean="0"/>
              <a:t>‹#›</a:t>
            </a:fld>
            <a:endParaRPr lang="en-US"/>
          </a:p>
        </p:txBody>
      </p:sp>
    </p:spTree>
    <p:extLst>
      <p:ext uri="{BB962C8B-B14F-4D97-AF65-F5344CB8AC3E}">
        <p14:creationId xmlns:p14="http://schemas.microsoft.com/office/powerpoint/2010/main" val="3935478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D8E3-2447-4CDA-BA7A-DE72AB989CD9}"/>
              </a:ext>
            </a:extLst>
          </p:cNvPr>
          <p:cNvSpPr>
            <a:spLocks noGrp="1"/>
          </p:cNvSpPr>
          <p:nvPr>
            <p:ph type="ctrTitle"/>
          </p:nvPr>
        </p:nvSpPr>
        <p:spPr/>
        <p:txBody>
          <a:bodyPr/>
          <a:lstStyle/>
          <a:p>
            <a:r>
              <a:rPr lang="en-US" dirty="0"/>
              <a:t>Exam 1 Review Ch 1-3</a:t>
            </a:r>
          </a:p>
        </p:txBody>
      </p:sp>
      <p:sp>
        <p:nvSpPr>
          <p:cNvPr id="3" name="Subtitle 2">
            <a:extLst>
              <a:ext uri="{FF2B5EF4-FFF2-40B4-BE49-F238E27FC236}">
                <a16:creationId xmlns:a16="http://schemas.microsoft.com/office/drawing/2014/main" id="{0B42D0A5-CA5C-47BF-B719-70652989DB71}"/>
              </a:ext>
            </a:extLst>
          </p:cNvPr>
          <p:cNvSpPr>
            <a:spLocks noGrp="1"/>
          </p:cNvSpPr>
          <p:nvPr>
            <p:ph type="subTitle" idx="1"/>
          </p:nvPr>
        </p:nvSpPr>
        <p:spPr/>
        <p:txBody>
          <a:bodyPr/>
          <a:lstStyle/>
          <a:p>
            <a:r>
              <a:rPr lang="en-US" dirty="0"/>
              <a:t>Kinematics, Free-fall and Projectile Motion</a:t>
            </a:r>
          </a:p>
        </p:txBody>
      </p:sp>
    </p:spTree>
    <p:extLst>
      <p:ext uri="{BB962C8B-B14F-4D97-AF65-F5344CB8AC3E}">
        <p14:creationId xmlns:p14="http://schemas.microsoft.com/office/powerpoint/2010/main" val="31680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FCD80-C43D-4559-B75D-E5F6A0B5624F}"/>
              </a:ext>
            </a:extLst>
          </p:cNvPr>
          <p:cNvPicPr>
            <a:picLocks noChangeAspect="1"/>
          </p:cNvPicPr>
          <p:nvPr/>
        </p:nvPicPr>
        <p:blipFill>
          <a:blip r:embed="rId2"/>
          <a:stretch>
            <a:fillRect/>
          </a:stretch>
        </p:blipFill>
        <p:spPr>
          <a:xfrm>
            <a:off x="764179" y="1008185"/>
            <a:ext cx="10795946" cy="4783015"/>
          </a:xfrm>
          <a:prstGeom prst="rect">
            <a:avLst/>
          </a:prstGeom>
        </p:spPr>
      </p:pic>
      <p:sp>
        <p:nvSpPr>
          <p:cNvPr id="5" name="TextBox 4">
            <a:extLst>
              <a:ext uri="{FF2B5EF4-FFF2-40B4-BE49-F238E27FC236}">
                <a16:creationId xmlns:a16="http://schemas.microsoft.com/office/drawing/2014/main" id="{44B859F2-159A-44F0-81C5-61DB5F006479}"/>
              </a:ext>
            </a:extLst>
          </p:cNvPr>
          <p:cNvSpPr txBox="1"/>
          <p:nvPr/>
        </p:nvSpPr>
        <p:spPr>
          <a:xfrm>
            <a:off x="8478252" y="1484511"/>
            <a:ext cx="1735016" cy="523220"/>
          </a:xfrm>
          <a:prstGeom prst="rect">
            <a:avLst/>
          </a:prstGeom>
          <a:solidFill>
            <a:schemeClr val="bg1"/>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50 km/</a:t>
            </a:r>
            <a:r>
              <a:rPr lang="en-US" sz="2800" dirty="0" err="1">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45B9E5-B3FA-40DC-8CEE-16B53BCD8EE4}"/>
              </a:ext>
            </a:extLst>
          </p:cNvPr>
          <p:cNvSpPr txBox="1"/>
          <p:nvPr/>
        </p:nvSpPr>
        <p:spPr>
          <a:xfrm>
            <a:off x="10213268" y="2007731"/>
            <a:ext cx="1735016" cy="523220"/>
          </a:xfrm>
          <a:prstGeom prst="rect">
            <a:avLst/>
          </a:prstGeom>
          <a:solidFill>
            <a:schemeClr val="bg1"/>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5 m</a:t>
            </a:r>
          </a:p>
        </p:txBody>
      </p:sp>
    </p:spTree>
    <p:extLst>
      <p:ext uri="{BB962C8B-B14F-4D97-AF65-F5344CB8AC3E}">
        <p14:creationId xmlns:p14="http://schemas.microsoft.com/office/powerpoint/2010/main" val="83521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9C36-0CDD-492D-BFB9-FD61F32C71D7}"/>
              </a:ext>
            </a:extLst>
          </p:cNvPr>
          <p:cNvSpPr>
            <a:spLocks noGrp="1"/>
          </p:cNvSpPr>
          <p:nvPr>
            <p:ph type="title"/>
          </p:nvPr>
        </p:nvSpPr>
        <p:spPr/>
        <p:txBody>
          <a:bodyPr>
            <a:normAutofit/>
          </a:bodyPr>
          <a:lstStyle/>
          <a:p>
            <a:r>
              <a:rPr lang="en-US" sz="3600" dirty="0"/>
              <a:t>A planet has a radius of 1000 km and turns with a period of 18 hours. What is the radial acceleration of an object on the planet’s surface? How would this change if the radius of the planet were doubled?</a:t>
            </a:r>
          </a:p>
        </p:txBody>
      </p:sp>
      <p:sp>
        <p:nvSpPr>
          <p:cNvPr id="3" name="Text Placeholder 2">
            <a:extLst>
              <a:ext uri="{FF2B5EF4-FFF2-40B4-BE49-F238E27FC236}">
                <a16:creationId xmlns:a16="http://schemas.microsoft.com/office/drawing/2014/main" id="{86EEEC42-4843-4707-87BA-187E8BDCD1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701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15573F-0895-4D93-B538-60484EC4BFD7}"/>
              </a:ext>
            </a:extLst>
          </p:cNvPr>
          <p:cNvPicPr>
            <a:picLocks noGrp="1"/>
          </p:cNvPicPr>
          <p:nvPr>
            <p:ph sz="half" idx="1"/>
          </p:nvPr>
        </p:nvPicPr>
        <p:blipFill rotWithShape="1">
          <a:blip r:embed="rId2"/>
          <a:srcRect l="7086" t="1" b="59494"/>
          <a:stretch/>
        </p:blipFill>
        <p:spPr>
          <a:xfrm>
            <a:off x="1058779" y="1397794"/>
            <a:ext cx="7671422" cy="3238373"/>
          </a:xfrm>
          <a:prstGeom prst="rect">
            <a:avLst/>
          </a:prstGeom>
        </p:spPr>
      </p:pic>
    </p:spTree>
    <p:extLst>
      <p:ext uri="{BB962C8B-B14F-4D97-AF65-F5344CB8AC3E}">
        <p14:creationId xmlns:p14="http://schemas.microsoft.com/office/powerpoint/2010/main" val="84010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1C3-28AC-4DF7-A680-9676766CE41F}"/>
              </a:ext>
            </a:extLst>
          </p:cNvPr>
          <p:cNvSpPr>
            <a:spLocks noGrp="1"/>
          </p:cNvSpPr>
          <p:nvPr>
            <p:ph type="title"/>
          </p:nvPr>
        </p:nvSpPr>
        <p:spPr/>
        <p:txBody>
          <a:bodyPr>
            <a:noAutofit/>
          </a:bodyPr>
          <a:lstStyle/>
          <a:p>
            <a:r>
              <a:rPr lang="en-US" sz="3200" dirty="0"/>
              <a:t>Fred is playing volleyball by himself by hitting the ball over the net, running to the other side, hitting it back, and so on. If he must run 10 m every time at a constant speed of 1 m/s, what is the minimum vertical speed the ball must have after Fred hits it? How high above its initial position is the ball as Fred runs past the net? What is the average vertical velocity of the ball during this time? If Fred were to run twice as fast, what would be the effect on the ball’s minimum speed after impact?</a:t>
            </a:r>
          </a:p>
        </p:txBody>
      </p:sp>
      <p:sp>
        <p:nvSpPr>
          <p:cNvPr id="3" name="Text Placeholder 2">
            <a:extLst>
              <a:ext uri="{FF2B5EF4-FFF2-40B4-BE49-F238E27FC236}">
                <a16:creationId xmlns:a16="http://schemas.microsoft.com/office/drawing/2014/main" id="{210766FE-86A0-4D6E-9398-4168CE19B8A4}"/>
              </a:ext>
            </a:extLst>
          </p:cNvPr>
          <p:cNvSpPr>
            <a:spLocks noGrp="1"/>
          </p:cNvSpPr>
          <p:nvPr>
            <p:ph type="body" idx="1"/>
          </p:nvPr>
        </p:nvSpPr>
        <p:spPr/>
        <p:txBody>
          <a:bodyPr/>
          <a:lstStyle/>
          <a:p>
            <a:r>
              <a:rPr lang="en-US" b="1" dirty="0"/>
              <a:t>49.05 m/s, 122.625 m</a:t>
            </a:r>
            <a:endParaRPr lang="en-US" dirty="0"/>
          </a:p>
        </p:txBody>
      </p:sp>
    </p:spTree>
    <p:extLst>
      <p:ext uri="{BB962C8B-B14F-4D97-AF65-F5344CB8AC3E}">
        <p14:creationId xmlns:p14="http://schemas.microsoft.com/office/powerpoint/2010/main" val="6532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1538F3-FA49-4227-AB39-E43F024C06D8}"/>
              </a:ext>
            </a:extLst>
          </p:cNvPr>
          <p:cNvPicPr>
            <a:picLocks noChangeAspect="1"/>
          </p:cNvPicPr>
          <p:nvPr/>
        </p:nvPicPr>
        <p:blipFill>
          <a:blip r:embed="rId2"/>
          <a:stretch>
            <a:fillRect/>
          </a:stretch>
        </p:blipFill>
        <p:spPr>
          <a:xfrm>
            <a:off x="994611" y="1145222"/>
            <a:ext cx="10282562" cy="4532388"/>
          </a:xfrm>
          <a:prstGeom prst="rect">
            <a:avLst/>
          </a:prstGeom>
        </p:spPr>
      </p:pic>
      <p:sp>
        <p:nvSpPr>
          <p:cNvPr id="5" name="TextBox 4">
            <a:extLst>
              <a:ext uri="{FF2B5EF4-FFF2-40B4-BE49-F238E27FC236}">
                <a16:creationId xmlns:a16="http://schemas.microsoft.com/office/drawing/2014/main" id="{F1C01E94-EF64-4806-8088-5C15CEC28EEB}"/>
              </a:ext>
            </a:extLst>
          </p:cNvPr>
          <p:cNvSpPr txBox="1"/>
          <p:nvPr/>
        </p:nvSpPr>
        <p:spPr>
          <a:xfrm>
            <a:off x="9162509" y="4891608"/>
            <a:ext cx="879848" cy="523220"/>
          </a:xfrm>
          <a:prstGeom prst="rect">
            <a:avLst/>
          </a:prstGeom>
          <a:solidFill>
            <a:schemeClr val="bg1"/>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2 m</a:t>
            </a:r>
          </a:p>
        </p:txBody>
      </p:sp>
      <p:sp>
        <p:nvSpPr>
          <p:cNvPr id="6" name="TextBox 5">
            <a:extLst>
              <a:ext uri="{FF2B5EF4-FFF2-40B4-BE49-F238E27FC236}">
                <a16:creationId xmlns:a16="http://schemas.microsoft.com/office/drawing/2014/main" id="{524A959A-91F1-4B92-9E55-59E088C7241B}"/>
              </a:ext>
            </a:extLst>
          </p:cNvPr>
          <p:cNvSpPr txBox="1"/>
          <p:nvPr/>
        </p:nvSpPr>
        <p:spPr>
          <a:xfrm>
            <a:off x="7186863" y="1659124"/>
            <a:ext cx="1138990" cy="523220"/>
          </a:xfrm>
          <a:prstGeom prst="rect">
            <a:avLst/>
          </a:prstGeom>
          <a:solidFill>
            <a:schemeClr val="bg1"/>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0.5 m</a:t>
            </a:r>
          </a:p>
        </p:txBody>
      </p:sp>
    </p:spTree>
    <p:extLst>
      <p:ext uri="{BB962C8B-B14F-4D97-AF65-F5344CB8AC3E}">
        <p14:creationId xmlns:p14="http://schemas.microsoft.com/office/powerpoint/2010/main" val="299996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67FD-00D3-49AF-B37A-BF08E0E9FEB5}"/>
              </a:ext>
            </a:extLst>
          </p:cNvPr>
          <p:cNvSpPr>
            <a:spLocks noGrp="1"/>
          </p:cNvSpPr>
          <p:nvPr>
            <p:ph type="title"/>
          </p:nvPr>
        </p:nvSpPr>
        <p:spPr/>
        <p:txBody>
          <a:bodyPr>
            <a:noAutofit/>
          </a:bodyPr>
          <a:lstStyle/>
          <a:p>
            <a:r>
              <a:rPr lang="en-US" sz="3200" dirty="0"/>
              <a:t>A monkey stands on a seaside cliff and lobs a coconut into the ocean with an initial velocity of 8 m/s at an angle of 20 degrees above the horizontal. How far away from the cliff is the coconut when it reaches its maximum height? What are the horizontal and vertical components of the coconut’s velocity when it passes by the monkey on its way down?</a:t>
            </a:r>
          </a:p>
        </p:txBody>
      </p:sp>
      <p:sp>
        <p:nvSpPr>
          <p:cNvPr id="3" name="Text Placeholder 2">
            <a:extLst>
              <a:ext uri="{FF2B5EF4-FFF2-40B4-BE49-F238E27FC236}">
                <a16:creationId xmlns:a16="http://schemas.microsoft.com/office/drawing/2014/main" id="{439D943F-63F6-4126-A3EE-AE3E678F144D}"/>
              </a:ext>
            </a:extLst>
          </p:cNvPr>
          <p:cNvSpPr>
            <a:spLocks noGrp="1"/>
          </p:cNvSpPr>
          <p:nvPr>
            <p:ph type="body" idx="1"/>
          </p:nvPr>
        </p:nvSpPr>
        <p:spPr/>
        <p:txBody>
          <a:bodyPr/>
          <a:lstStyle/>
          <a:p>
            <a:r>
              <a:rPr lang="en-US" b="1" dirty="0"/>
              <a:t>2.1 m, &lt;7.5,-2.7&gt;</a:t>
            </a:r>
            <a:endParaRPr lang="en-US" dirty="0"/>
          </a:p>
        </p:txBody>
      </p:sp>
    </p:spTree>
    <p:extLst>
      <p:ext uri="{BB962C8B-B14F-4D97-AF65-F5344CB8AC3E}">
        <p14:creationId xmlns:p14="http://schemas.microsoft.com/office/powerpoint/2010/main" val="2589620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FA49-7D35-4CF7-99C7-FA9491075D41}"/>
              </a:ext>
            </a:extLst>
          </p:cNvPr>
          <p:cNvSpPr>
            <a:spLocks noGrp="1"/>
          </p:cNvSpPr>
          <p:nvPr>
            <p:ph type="title"/>
          </p:nvPr>
        </p:nvSpPr>
        <p:spPr/>
        <p:txBody>
          <a:bodyPr>
            <a:noAutofit/>
          </a:bodyPr>
          <a:lstStyle/>
          <a:p>
            <a:r>
              <a:rPr lang="en-US" sz="4000" dirty="0"/>
              <a:t>Two cars are in a drag race. One car completes the race 0.8 s ahead of the other. The faster car drove with an average speed of 30 m/s while the other drove with an average speed of 28 m/s. How long (in m) was the race?</a:t>
            </a:r>
          </a:p>
        </p:txBody>
      </p:sp>
      <p:sp>
        <p:nvSpPr>
          <p:cNvPr id="3" name="Text Placeholder 2">
            <a:extLst>
              <a:ext uri="{FF2B5EF4-FFF2-40B4-BE49-F238E27FC236}">
                <a16:creationId xmlns:a16="http://schemas.microsoft.com/office/drawing/2014/main" id="{02DD7CF8-19A6-4F73-9674-FFC75E096F7D}"/>
              </a:ext>
            </a:extLst>
          </p:cNvPr>
          <p:cNvSpPr>
            <a:spLocks noGrp="1"/>
          </p:cNvSpPr>
          <p:nvPr>
            <p:ph type="body" idx="1"/>
          </p:nvPr>
        </p:nvSpPr>
        <p:spPr/>
        <p:txBody>
          <a:bodyPr/>
          <a:lstStyle/>
          <a:p>
            <a:r>
              <a:rPr lang="en-US" dirty="0"/>
              <a:t>336 m</a:t>
            </a:r>
          </a:p>
        </p:txBody>
      </p:sp>
    </p:spTree>
    <p:extLst>
      <p:ext uri="{BB962C8B-B14F-4D97-AF65-F5344CB8AC3E}">
        <p14:creationId xmlns:p14="http://schemas.microsoft.com/office/powerpoint/2010/main" val="197142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317A-5B9C-4D17-B9B9-BD8F3CEFD683}"/>
              </a:ext>
            </a:extLst>
          </p:cNvPr>
          <p:cNvSpPr>
            <a:spLocks noGrp="1"/>
          </p:cNvSpPr>
          <p:nvPr>
            <p:ph type="title"/>
          </p:nvPr>
        </p:nvSpPr>
        <p:spPr/>
        <p:txBody>
          <a:bodyPr>
            <a:noAutofit/>
          </a:bodyPr>
          <a:lstStyle/>
          <a:p>
            <a:r>
              <a:rPr lang="en-US" sz="3600" dirty="0"/>
              <a:t>A monkey is standing on the ground flinging elephant droppings. If he throws the droppings with a maximum velocity of 15 m/s and an angle of 30 degrees above the horizontal, can he hit another monkey 25 m away horizontally? If he increases his angle to 45 degrees, at what speed should he throw them?</a:t>
            </a:r>
          </a:p>
        </p:txBody>
      </p:sp>
      <p:sp>
        <p:nvSpPr>
          <p:cNvPr id="3" name="Text Placeholder 2">
            <a:extLst>
              <a:ext uri="{FF2B5EF4-FFF2-40B4-BE49-F238E27FC236}">
                <a16:creationId xmlns:a16="http://schemas.microsoft.com/office/drawing/2014/main" id="{2B13ABA4-D757-4EB2-B182-C49CFC5E8538}"/>
              </a:ext>
            </a:extLst>
          </p:cNvPr>
          <p:cNvSpPr>
            <a:spLocks noGrp="1"/>
          </p:cNvSpPr>
          <p:nvPr>
            <p:ph type="body" idx="1"/>
          </p:nvPr>
        </p:nvSpPr>
        <p:spPr/>
        <p:txBody>
          <a:bodyPr/>
          <a:lstStyle/>
          <a:p>
            <a:r>
              <a:rPr lang="en-US" b="1" dirty="0"/>
              <a:t>15.65 m/s</a:t>
            </a:r>
            <a:endParaRPr lang="en-US" dirty="0"/>
          </a:p>
        </p:txBody>
      </p:sp>
    </p:spTree>
    <p:extLst>
      <p:ext uri="{BB962C8B-B14F-4D97-AF65-F5344CB8AC3E}">
        <p14:creationId xmlns:p14="http://schemas.microsoft.com/office/powerpoint/2010/main" val="1247471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6CDBA-AB26-4FFC-85AC-56CB61097AFD}"/>
              </a:ext>
            </a:extLst>
          </p:cNvPr>
          <p:cNvSpPr>
            <a:spLocks noGrp="1"/>
          </p:cNvSpPr>
          <p:nvPr>
            <p:ph type="title"/>
          </p:nvPr>
        </p:nvSpPr>
        <p:spPr/>
        <p:txBody>
          <a:bodyPr>
            <a:normAutofit/>
          </a:bodyPr>
          <a:lstStyle/>
          <a:p>
            <a:r>
              <a:rPr lang="en-US" sz="3600" dirty="0"/>
              <a:t>A spaceship is flying towards a planet’s moon with a speed of 300 m/s in the y direction relative to the moon. If the moon is moving in the x-direction relative to the planet with a velocity of 100 m/s, what is the spaceship’s velocity relative to the planet?</a:t>
            </a:r>
          </a:p>
        </p:txBody>
      </p:sp>
      <p:sp>
        <p:nvSpPr>
          <p:cNvPr id="3" name="Text Placeholder 2">
            <a:extLst>
              <a:ext uri="{FF2B5EF4-FFF2-40B4-BE49-F238E27FC236}">
                <a16:creationId xmlns:a16="http://schemas.microsoft.com/office/drawing/2014/main" id="{C4D9E6AD-952B-4B8B-9983-F815C6DA8D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091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72-06B5-4EA6-8337-FA2668E18DF0}"/>
              </a:ext>
            </a:extLst>
          </p:cNvPr>
          <p:cNvSpPr>
            <a:spLocks noGrp="1"/>
          </p:cNvSpPr>
          <p:nvPr>
            <p:ph type="title"/>
          </p:nvPr>
        </p:nvSpPr>
        <p:spPr/>
        <p:txBody>
          <a:bodyPr>
            <a:noAutofit/>
          </a:bodyPr>
          <a:lstStyle/>
          <a:p>
            <a:r>
              <a:rPr lang="en-US" sz="3600" dirty="0"/>
              <a:t>If a monkey is in a tree 45 m off the ground and throws bananas with a velocity of 12 m/s. Can she throw bananas further with an angle of 30 degrees above the horizontal or 55 degrees above the horizontal? Would the answer change if the tree were shorter or taller? </a:t>
            </a:r>
          </a:p>
        </p:txBody>
      </p:sp>
      <p:sp>
        <p:nvSpPr>
          <p:cNvPr id="3" name="Text Placeholder 2">
            <a:extLst>
              <a:ext uri="{FF2B5EF4-FFF2-40B4-BE49-F238E27FC236}">
                <a16:creationId xmlns:a16="http://schemas.microsoft.com/office/drawing/2014/main" id="{EFBF6BDD-01B2-4C42-9496-28B482B8A4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310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813E-02DC-4738-9096-EFE0DE1AC666}"/>
              </a:ext>
            </a:extLst>
          </p:cNvPr>
          <p:cNvSpPr>
            <a:spLocks noGrp="1"/>
          </p:cNvSpPr>
          <p:nvPr>
            <p:ph type="title"/>
          </p:nvPr>
        </p:nvSpPr>
        <p:spPr/>
        <p:txBody>
          <a:bodyPr/>
          <a:lstStyle/>
          <a:p>
            <a:r>
              <a:rPr lang="en-US" dirty="0"/>
              <a:t>Ch 1: Vectors</a:t>
            </a:r>
          </a:p>
        </p:txBody>
      </p:sp>
      <p:sp>
        <p:nvSpPr>
          <p:cNvPr id="3" name="Content Placeholder 2">
            <a:extLst>
              <a:ext uri="{FF2B5EF4-FFF2-40B4-BE49-F238E27FC236}">
                <a16:creationId xmlns:a16="http://schemas.microsoft.com/office/drawing/2014/main" id="{245A2ACA-151B-415D-9199-886DCC980020}"/>
              </a:ext>
            </a:extLst>
          </p:cNvPr>
          <p:cNvSpPr>
            <a:spLocks noGrp="1"/>
          </p:cNvSpPr>
          <p:nvPr>
            <p:ph idx="1"/>
          </p:nvPr>
        </p:nvSpPr>
        <p:spPr/>
        <p:txBody>
          <a:bodyPr/>
          <a:lstStyle/>
          <a:p>
            <a:r>
              <a:rPr lang="en-US" dirty="0"/>
              <a:t>Addition/Subtraction</a:t>
            </a:r>
          </a:p>
          <a:p>
            <a:r>
              <a:rPr lang="en-US" dirty="0"/>
              <a:t>Break into components</a:t>
            </a:r>
          </a:p>
          <a:p>
            <a:r>
              <a:rPr lang="en-US" dirty="0"/>
              <a:t>Find magnitude</a:t>
            </a:r>
          </a:p>
        </p:txBody>
      </p:sp>
    </p:spTree>
    <p:extLst>
      <p:ext uri="{BB962C8B-B14F-4D97-AF65-F5344CB8AC3E}">
        <p14:creationId xmlns:p14="http://schemas.microsoft.com/office/powerpoint/2010/main" val="20880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6738-EAA4-4F6F-B854-C1A3BE72F45C}"/>
              </a:ext>
            </a:extLst>
          </p:cNvPr>
          <p:cNvSpPr>
            <a:spLocks noGrp="1"/>
          </p:cNvSpPr>
          <p:nvPr>
            <p:ph type="title"/>
          </p:nvPr>
        </p:nvSpPr>
        <p:spPr/>
        <p:txBody>
          <a:bodyPr>
            <a:noAutofit/>
          </a:bodyPr>
          <a:lstStyle/>
          <a:p>
            <a:r>
              <a:rPr lang="en-US" sz="4800" dirty="0"/>
              <a:t>A car pulls away with constant acceleration for 10 seconds. It covers 100 m during the last 3 s of motion. How far did it travel during the first 7 s?</a:t>
            </a:r>
          </a:p>
        </p:txBody>
      </p:sp>
      <p:sp>
        <p:nvSpPr>
          <p:cNvPr id="3" name="Text Placeholder 2">
            <a:extLst>
              <a:ext uri="{FF2B5EF4-FFF2-40B4-BE49-F238E27FC236}">
                <a16:creationId xmlns:a16="http://schemas.microsoft.com/office/drawing/2014/main" id="{8BA1F71B-C8B0-4FF4-8C67-445D57AEFA19}"/>
              </a:ext>
            </a:extLst>
          </p:cNvPr>
          <p:cNvSpPr>
            <a:spLocks noGrp="1"/>
          </p:cNvSpPr>
          <p:nvPr>
            <p:ph type="body" idx="1"/>
          </p:nvPr>
        </p:nvSpPr>
        <p:spPr/>
        <p:txBody>
          <a:bodyPr/>
          <a:lstStyle/>
          <a:p>
            <a:r>
              <a:rPr lang="en-US" dirty="0"/>
              <a:t>96.1 m</a:t>
            </a:r>
          </a:p>
        </p:txBody>
      </p:sp>
    </p:spTree>
    <p:extLst>
      <p:ext uri="{BB962C8B-B14F-4D97-AF65-F5344CB8AC3E}">
        <p14:creationId xmlns:p14="http://schemas.microsoft.com/office/powerpoint/2010/main" val="428232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6E4B-5963-4F85-91ED-168CC15A3673}"/>
              </a:ext>
            </a:extLst>
          </p:cNvPr>
          <p:cNvSpPr>
            <a:spLocks noGrp="1"/>
          </p:cNvSpPr>
          <p:nvPr>
            <p:ph type="title"/>
          </p:nvPr>
        </p:nvSpPr>
        <p:spPr/>
        <p:txBody>
          <a:bodyPr/>
          <a:lstStyle/>
          <a:p>
            <a:r>
              <a:rPr lang="en-US" dirty="0"/>
              <a:t>Chapter 2: Kinematics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DF914D-41D1-4664-8524-FB1B5BFA6E9B}"/>
                  </a:ext>
                </a:extLst>
              </p:cNvPr>
              <p:cNvSpPr>
                <a:spLocks noGrp="1"/>
              </p:cNvSpPr>
              <p:nvPr>
                <p:ph idx="1"/>
              </p:nvPr>
            </p:nvSpPr>
            <p:spPr/>
            <p:txBody>
              <a:bodyPr/>
              <a:lstStyle/>
              <a:p>
                <a:r>
                  <a:rPr lang="en-US" dirty="0"/>
                  <a:t>Average velocity: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Δ</m:t>
                        </m:r>
                        <m:r>
                          <a:rPr lang="en-US" b="0" i="1" smtClean="0">
                            <a:latin typeface="Cambria Math" panose="02040503050406030204" pitchFamily="18" charset="0"/>
                          </a:rPr>
                          <m:t>𝑥</m:t>
                        </m:r>
                      </m:num>
                      <m:den>
                        <m:r>
                          <m:rPr>
                            <m:sty m:val="p"/>
                          </m:rPr>
                          <a:rPr lang="en-US" b="0" i="0" smtClean="0">
                            <a:latin typeface="Cambria Math" panose="02040503050406030204" pitchFamily="18" charset="0"/>
                          </a:rPr>
                          <m:t>Δ</m:t>
                        </m:r>
                        <m:r>
                          <a:rPr lang="en-US" b="0" i="1" smtClean="0">
                            <a:latin typeface="Cambria Math" panose="02040503050406030204" pitchFamily="18" charset="0"/>
                          </a:rPr>
                          <m:t>𝑡</m:t>
                        </m:r>
                      </m:den>
                    </m:f>
                  </m:oMath>
                </a14:m>
                <a:endParaRPr lang="en-US" dirty="0"/>
              </a:p>
              <a:p>
                <a:r>
                  <a:rPr lang="en-US" dirty="0"/>
                  <a:t>Average acceleration: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Δ</m:t>
                        </m:r>
                        <m:r>
                          <a:rPr lang="en-US" b="0" i="1" smtClean="0">
                            <a:latin typeface="Cambria Math" panose="02040503050406030204" pitchFamily="18" charset="0"/>
                          </a:rPr>
                          <m:t>𝑣</m:t>
                        </m:r>
                      </m:num>
                      <m:den>
                        <m:r>
                          <m:rPr>
                            <m:sty m:val="p"/>
                          </m:rPr>
                          <a:rPr lang="en-US" b="0" i="0" smtClean="0">
                            <a:latin typeface="Cambria Math" panose="02040503050406030204" pitchFamily="18" charset="0"/>
                          </a:rPr>
                          <m:t>Δ</m:t>
                        </m:r>
                        <m:r>
                          <a:rPr lang="en-US" b="0" i="1" smtClean="0">
                            <a:latin typeface="Cambria Math" panose="02040503050406030204" pitchFamily="18" charset="0"/>
                          </a:rPr>
                          <m:t>𝑡</m:t>
                        </m:r>
                      </m:den>
                    </m:f>
                  </m:oMath>
                </a14:m>
                <a:endParaRPr lang="en-US" dirty="0"/>
              </a:p>
              <a:p>
                <a:endParaRPr lang="en-US" dirty="0"/>
              </a:p>
              <a:p>
                <a:r>
                  <a:rPr lang="en-US" dirty="0"/>
                  <a:t>Instantaneous velocity: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oMath>
                </a14:m>
                <a:endParaRPr lang="en-US" dirty="0"/>
              </a:p>
              <a:p>
                <a:r>
                  <a:rPr lang="en-US" dirty="0"/>
                  <a:t>Instantaneous acceleration: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𝑑𝑣</m:t>
                        </m:r>
                      </m:num>
                      <m:den>
                        <m:r>
                          <a:rPr lang="en-US" b="0" i="1" smtClean="0">
                            <a:latin typeface="Cambria Math" panose="02040503050406030204" pitchFamily="18" charset="0"/>
                          </a:rPr>
                          <m:t>𝑑𝑡</m:t>
                        </m:r>
                      </m:den>
                    </m:f>
                  </m:oMath>
                </a14:m>
                <a:endParaRPr lang="en-US" dirty="0"/>
              </a:p>
            </p:txBody>
          </p:sp>
        </mc:Choice>
        <mc:Fallback>
          <p:sp>
            <p:nvSpPr>
              <p:cNvPr id="3" name="Content Placeholder 2">
                <a:extLst>
                  <a:ext uri="{FF2B5EF4-FFF2-40B4-BE49-F238E27FC236}">
                    <a16:creationId xmlns:a16="http://schemas.microsoft.com/office/drawing/2014/main" id="{1CDF914D-41D1-4664-8524-FB1B5BFA6E9B}"/>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94576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C6E1-9DD5-4144-9102-8A6BE853F449}"/>
              </a:ext>
            </a:extLst>
          </p:cNvPr>
          <p:cNvSpPr>
            <a:spLocks noGrp="1"/>
          </p:cNvSpPr>
          <p:nvPr>
            <p:ph type="title"/>
          </p:nvPr>
        </p:nvSpPr>
        <p:spPr/>
        <p:txBody>
          <a:bodyPr/>
          <a:lstStyle/>
          <a:p>
            <a:r>
              <a:rPr lang="en-US" dirty="0"/>
              <a:t>“Kinematics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49D0F3-F3B2-4C91-84C8-776B0343B035}"/>
                  </a:ext>
                </a:extLst>
              </p:cNvPr>
              <p:cNvSpPr>
                <a:spLocks noGrp="1"/>
              </p:cNvSpPr>
              <p:nvPr>
                <p:ph idx="1"/>
              </p:nvPr>
            </p:nvSpPr>
            <p:spPr/>
            <p:txBody>
              <a:bodyPr/>
              <a:lstStyle/>
              <a:p>
                <a:r>
                  <a:rPr lang="en-US" b="1" dirty="0"/>
                  <a:t>Only work with CONSTANT ACCELERATION</a:t>
                </a:r>
              </a:p>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𝑎𝑡</m:t>
                    </m:r>
                  </m:oMath>
                </a14:m>
                <a:endParaRPr lang="en-US"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a14:m>
                <a:endParaRPr lang="en-US"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r>
                      <a:rPr lang="en-US" b="0" i="1" smtClean="0">
                        <a:latin typeface="Cambria Math" panose="02040503050406030204" pitchFamily="18" charset="0"/>
                      </a:rPr>
                      <m:t>+2</m:t>
                    </m:r>
                    <m:r>
                      <a:rPr lang="en-US" b="0" i="1" smtClean="0">
                        <a:latin typeface="Cambria Math" panose="02040503050406030204" pitchFamily="18" charset="0"/>
                      </a:rPr>
                      <m:t>𝑎</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a14:m>
                <a:r>
                  <a:rPr lang="en-US" b="0" dirty="0"/>
                  <a:t> </a:t>
                </a:r>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𝑣</m:t>
                        </m:r>
                      </m:num>
                      <m:den>
                        <m:r>
                          <a:rPr lang="en-US" b="0" i="1" smtClean="0">
                            <a:latin typeface="Cambria Math" panose="02040503050406030204" pitchFamily="18" charset="0"/>
                          </a:rPr>
                          <m:t>2</m:t>
                        </m:r>
                      </m:den>
                    </m:f>
                    <m:r>
                      <a:rPr lang="en-US" b="0" i="1" smtClean="0">
                        <a:latin typeface="Cambria Math" panose="02040503050406030204" pitchFamily="18" charset="0"/>
                      </a:rPr>
                      <m:t>𝑡</m:t>
                    </m:r>
                  </m:oMath>
                </a14:m>
                <a:endParaRPr lang="en-US" dirty="0"/>
              </a:p>
            </p:txBody>
          </p:sp>
        </mc:Choice>
        <mc:Fallback>
          <p:sp>
            <p:nvSpPr>
              <p:cNvPr id="3" name="Content Placeholder 2">
                <a:extLst>
                  <a:ext uri="{FF2B5EF4-FFF2-40B4-BE49-F238E27FC236}">
                    <a16:creationId xmlns:a16="http://schemas.microsoft.com/office/drawing/2014/main" id="{4449D0F3-F3B2-4C91-84C8-776B0343B03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1210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0FAD-A40F-478B-AAA8-020C72EC008A}"/>
              </a:ext>
            </a:extLst>
          </p:cNvPr>
          <p:cNvSpPr>
            <a:spLocks noGrp="1"/>
          </p:cNvSpPr>
          <p:nvPr>
            <p:ph type="title"/>
          </p:nvPr>
        </p:nvSpPr>
        <p:spPr/>
        <p:txBody>
          <a:bodyPr/>
          <a:lstStyle/>
          <a:p>
            <a:r>
              <a:rPr lang="en-US" dirty="0"/>
              <a:t>Ch 2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AC6570-E11F-40D7-AA5B-F0737B792F1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=−9.8</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a:p>
              <a:p>
                <a:pPr marL="0" indent="0">
                  <a:buNone/>
                </a:pPr>
                <a:r>
                  <a:rPr lang="en-US" dirty="0"/>
                  <a:t>Derivatives</a:t>
                </a:r>
              </a:p>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oMath>
                </a14:m>
                <a:r>
                  <a:rPr lang="en-US"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oMath>
                </a14:m>
                <a:endParaRPr lang="en-US" dirty="0"/>
              </a:p>
              <a:p>
                <a:pPr marL="0" indent="0">
                  <a:buNone/>
                </a:pPr>
                <a:r>
                  <a:rPr lang="en-US" dirty="0"/>
                  <a:t>Integrals</a:t>
                </a:r>
              </a:p>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nary>
                    <m:r>
                      <a:rPr lang="en-US" b="0" i="1" smtClean="0">
                        <a:latin typeface="Cambria Math" panose="02040503050406030204" pitchFamily="18" charset="0"/>
                      </a:rPr>
                      <m:t>𝑑𝑡</m:t>
                    </m:r>
                  </m:oMath>
                </a14:m>
                <a:endParaRPr lang="en-US"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ECAC6570-E11F-40D7-AA5B-F0737B792F14}"/>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24261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22C9-895D-40D7-9EE5-39E9C2927972}"/>
              </a:ext>
            </a:extLst>
          </p:cNvPr>
          <p:cNvSpPr>
            <a:spLocks noGrp="1"/>
          </p:cNvSpPr>
          <p:nvPr>
            <p:ph type="title"/>
          </p:nvPr>
        </p:nvSpPr>
        <p:spPr/>
        <p:txBody>
          <a:bodyPr/>
          <a:lstStyle/>
          <a:p>
            <a:r>
              <a:rPr lang="en-US" dirty="0"/>
              <a:t>Ch 3 Projectile Motion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B3F088-3716-49DF-8D6A-0FBCB450ED06}"/>
                  </a:ext>
                </a:extLst>
              </p:cNvPr>
              <p:cNvSpPr>
                <a:spLocks noGrp="1"/>
              </p:cNvSpPr>
              <p:nvPr>
                <p:ph idx="1"/>
              </p:nvPr>
            </p:nvSpPr>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oMath>
                </a14:m>
                <a:endParaRPr lang="en-US" dirty="0"/>
              </a:p>
              <a:p>
                <a:pPr marL="0" indent="0">
                  <a:buNone/>
                </a:pPr>
                <a:r>
                  <a:rPr lang="en-US" dirty="0"/>
                  <a:t>Projectile</a:t>
                </a:r>
              </a:p>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e>
                      <m:sub>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𝑔𝑡</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oMath>
                </a14:m>
                <a:endParaRPr lang="en-US" dirty="0"/>
              </a:p>
              <a:p>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r>
                          <a:rPr lang="en-US" b="0" i="1" smtClean="0">
                            <a:latin typeface="Cambria Math" panose="02040503050406030204" pitchFamily="18" charset="0"/>
                          </a:rPr>
                          <m:t>𝑥</m:t>
                        </m:r>
                      </m:sub>
                    </m:sSub>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r>
                          <a:rPr lang="en-US" b="0" i="1" smtClean="0">
                            <a:latin typeface="Cambria Math" panose="02040503050406030204" pitchFamily="18" charset="0"/>
                          </a:rPr>
                          <m:t>𝑦</m:t>
                        </m:r>
                      </m:sub>
                    </m:sSub>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a14:m>
                <a:endParaRPr lang="en-US" dirty="0"/>
              </a:p>
              <a:p>
                <a:pPr marL="0" indent="0">
                  <a:buNone/>
                </a:pPr>
                <a:r>
                  <a:rPr lang="en-US" dirty="0"/>
                  <a:t>Uniform Circular Motion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𝑟𝑎𝑑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𝑅</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r>
                          <a:rPr lang="en-US" b="0" i="1" smtClean="0">
                            <a:latin typeface="Cambria Math" panose="02040503050406030204" pitchFamily="18" charset="0"/>
                          </a:rPr>
                          <m:t>𝑅</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2</m:t>
                            </m:r>
                          </m:sup>
                        </m:sSup>
                      </m:den>
                    </m:f>
                  </m:oMath>
                </a14:m>
                <a:endParaRPr lang="en-US" dirty="0"/>
              </a:p>
              <a:p>
                <a:pPr marL="0" indent="0">
                  <a:buNone/>
                </a:pPr>
                <a:r>
                  <a:rPr lang="en-US" dirty="0"/>
                  <a:t>Relative Velocity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𝐵</m:t>
                            </m:r>
                          </m:den>
                        </m:f>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𝐵</m:t>
                        </m:r>
                      </m:sub>
                    </m:sSub>
                  </m:oMath>
                </a14:m>
                <a:endParaRPr lang="en-US" dirty="0"/>
              </a:p>
            </p:txBody>
          </p:sp>
        </mc:Choice>
        <mc:Fallback>
          <p:sp>
            <p:nvSpPr>
              <p:cNvPr id="3" name="Content Placeholder 2">
                <a:extLst>
                  <a:ext uri="{FF2B5EF4-FFF2-40B4-BE49-F238E27FC236}">
                    <a16:creationId xmlns:a16="http://schemas.microsoft.com/office/drawing/2014/main" id="{64B3F088-3716-49DF-8D6A-0FBCB450ED06}"/>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95498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5F7692B4-6F64-4BAD-917D-1B8EC793E676}"/>
              </a:ext>
            </a:extLst>
          </p:cNvPr>
          <p:cNvPicPr>
            <a:picLocks noGrp="1"/>
          </p:cNvPicPr>
          <p:nvPr>
            <p:ph sz="half" idx="1"/>
          </p:nvPr>
        </p:nvPicPr>
        <p:blipFill rotWithShape="1">
          <a:blip r:embed="rId2"/>
          <a:srcRect t="3744" b="71347"/>
          <a:stretch/>
        </p:blipFill>
        <p:spPr bwMode="auto">
          <a:xfrm>
            <a:off x="303791" y="1383255"/>
            <a:ext cx="6505995" cy="3224463"/>
          </a:xfrm>
          <a:prstGeom prst="rect">
            <a:avLst/>
          </a:prstGeom>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F2FB1754-179A-4260-9846-F86AAE41AD87}"/>
              </a:ext>
            </a:extLst>
          </p:cNvPr>
          <p:cNvPicPr>
            <a:picLocks/>
          </p:cNvPicPr>
          <p:nvPr/>
        </p:nvPicPr>
        <p:blipFill rotWithShape="1">
          <a:blip r:embed="rId2"/>
          <a:srcRect t="28945"/>
          <a:stretch/>
        </p:blipFill>
        <p:spPr bwMode="auto">
          <a:xfrm>
            <a:off x="7287318" y="644275"/>
            <a:ext cx="3958197" cy="55961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32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A374-17EE-4F71-AB77-347C5E30D1A5}"/>
              </a:ext>
            </a:extLst>
          </p:cNvPr>
          <p:cNvSpPr>
            <a:spLocks noGrp="1"/>
          </p:cNvSpPr>
          <p:nvPr>
            <p:ph type="title"/>
          </p:nvPr>
        </p:nvSpPr>
        <p:spPr/>
        <p:txBody>
          <a:bodyPr>
            <a:noAutofit/>
          </a:bodyPr>
          <a:lstStyle/>
          <a:p>
            <a:r>
              <a:rPr lang="en-US" sz="3200" dirty="0"/>
              <a:t>Suppose a hunter and a monkey are both in trees 20 m off the ground and 10 m apart. The hunter fires a blowgun at a monkey, and at the same instant, the monkey lets go of a tree branch and falls freely. Assuming, the dart leaves the gun with a velocity of 20 m/s, at what angle should the gun be aimed to hit the monkey?</a:t>
            </a:r>
          </a:p>
        </p:txBody>
      </p:sp>
      <p:sp>
        <p:nvSpPr>
          <p:cNvPr id="3" name="Text Placeholder 2">
            <a:extLst>
              <a:ext uri="{FF2B5EF4-FFF2-40B4-BE49-F238E27FC236}">
                <a16:creationId xmlns:a16="http://schemas.microsoft.com/office/drawing/2014/main" id="{CF84747B-57CB-4B22-9DCF-CFD833E324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4693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DFA3-BD25-4FEA-9CA3-C3AB2098F4D2}"/>
              </a:ext>
            </a:extLst>
          </p:cNvPr>
          <p:cNvSpPr>
            <a:spLocks noGrp="1"/>
          </p:cNvSpPr>
          <p:nvPr>
            <p:ph type="title"/>
          </p:nvPr>
        </p:nvSpPr>
        <p:spPr/>
        <p:txBody>
          <a:bodyPr>
            <a:normAutofit/>
          </a:bodyPr>
          <a:lstStyle/>
          <a:p>
            <a:r>
              <a:rPr lang="en-US" sz="3600" dirty="0"/>
              <a:t>If a planet orbiting a star at 2000 m/s undergoes an acceleration of 30 m/s</a:t>
            </a:r>
            <a:r>
              <a:rPr lang="en-US" sz="3600" baseline="30000" dirty="0"/>
              <a:t>2</a:t>
            </a:r>
            <a:r>
              <a:rPr lang="en-US" sz="3600" dirty="0"/>
              <a:t>, what must be the radius of its orbit? What is the period of its orbit?</a:t>
            </a:r>
          </a:p>
        </p:txBody>
      </p:sp>
      <p:sp>
        <p:nvSpPr>
          <p:cNvPr id="3" name="Text Placeholder 2">
            <a:extLst>
              <a:ext uri="{FF2B5EF4-FFF2-40B4-BE49-F238E27FC236}">
                <a16:creationId xmlns:a16="http://schemas.microsoft.com/office/drawing/2014/main" id="{61ACBB52-D238-428C-9C6D-68BC8CB332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9355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908</Words>
  <Application>Microsoft Office PowerPoint</Application>
  <PresentationFormat>Widescreen</PresentationFormat>
  <Paragraphs>67</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Exam 1 Review Ch 1-3</vt:lpstr>
      <vt:lpstr>Ch 1: Vectors</vt:lpstr>
      <vt:lpstr>Chapter 2: Kinematics</vt:lpstr>
      <vt:lpstr>“Kinematics Equations”</vt:lpstr>
      <vt:lpstr>Ch 2 Continued</vt:lpstr>
      <vt:lpstr>Ch 3 Projectile Motion</vt:lpstr>
      <vt:lpstr>PowerPoint Presentation</vt:lpstr>
      <vt:lpstr>Suppose a hunter and a monkey are both in trees 20 m off the ground and 10 m apart. The hunter fires a blowgun at a monkey, and at the same instant, the monkey lets go of a tree branch and falls freely. Assuming, the dart leaves the gun with a velocity of 20 m/s, at what angle should the gun be aimed to hit the monkey?</vt:lpstr>
      <vt:lpstr>If a planet orbiting a star at 2000 m/s undergoes an acceleration of 30 m/s2, what must be the radius of its orbit? What is the period of its orbit?</vt:lpstr>
      <vt:lpstr>PowerPoint Presentation</vt:lpstr>
      <vt:lpstr>A planet has a radius of 1000 km and turns with a period of 18 hours. What is the radial acceleration of an object on the planet’s surface? How would this change if the radius of the planet were doubled?</vt:lpstr>
      <vt:lpstr>PowerPoint Presentation</vt:lpstr>
      <vt:lpstr>Fred is playing volleyball by himself by hitting the ball over the net, running to the other side, hitting it back, and so on. If he must run 10 m every time at a constant speed of 1 m/s, what is the minimum vertical speed the ball must have after Fred hits it? How high above its initial position is the ball as Fred runs past the net? What is the average vertical velocity of the ball during this time? If Fred were to run twice as fast, what would be the effect on the ball’s minimum speed after impact?</vt:lpstr>
      <vt:lpstr>PowerPoint Presentation</vt:lpstr>
      <vt:lpstr>A monkey stands on a seaside cliff and lobs a coconut into the ocean with an initial velocity of 8 m/s at an angle of 20 degrees above the horizontal. How far away from the cliff is the coconut when it reaches its maximum height? What are the horizontal and vertical components of the coconut’s velocity when it passes by the monkey on its way down?</vt:lpstr>
      <vt:lpstr>Two cars are in a drag race. One car completes the race 0.8 s ahead of the other. The faster car drove with an average speed of 30 m/s while the other drove with an average speed of 28 m/s. How long (in m) was the race?</vt:lpstr>
      <vt:lpstr>A monkey is standing on the ground flinging elephant droppings. If he throws the droppings with a maximum velocity of 15 m/s and an angle of 30 degrees above the horizontal, can he hit another monkey 25 m away horizontally? If he increases his angle to 45 degrees, at what speed should he throw them?</vt:lpstr>
      <vt:lpstr>A spaceship is flying towards a planet’s moon with a speed of 300 m/s in the y direction relative to the moon. If the moon is moving in the x-direction relative to the planet with a velocity of 100 m/s, what is the spaceship’s velocity relative to the planet?</vt:lpstr>
      <vt:lpstr>If a monkey is in a tree 45 m off the ground and throws bananas with a velocity of 12 m/s. Can she throw bananas further with an angle of 30 degrees above the horizontal or 55 degrees above the horizontal? Would the answer change if the tree were shorter or taller? </vt:lpstr>
      <vt:lpstr>A car pulls away with constant acceleration for 10 seconds. It covers 100 m during the last 3 s of motion. How far did it travel during the first 7 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1 Review Ch 1-3</dc:title>
  <dc:creator>Jacob Knaup</dc:creator>
  <cp:lastModifiedBy>Jacob Knaup</cp:lastModifiedBy>
  <cp:revision>47</cp:revision>
  <dcterms:created xsi:type="dcterms:W3CDTF">2018-01-29T19:38:00Z</dcterms:created>
  <dcterms:modified xsi:type="dcterms:W3CDTF">2018-01-29T22:46:01Z</dcterms:modified>
</cp:coreProperties>
</file>