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6620-5188-4EA4-AA0A-D417215D477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6620-5188-4EA4-AA0A-D417215D477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6620-5188-4EA4-AA0A-D417215D477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5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6620-5188-4EA4-AA0A-D417215D477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4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6620-5188-4EA4-AA0A-D417215D477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4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6620-5188-4EA4-AA0A-D417215D477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6620-5188-4EA4-AA0A-D417215D477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2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6620-5188-4EA4-AA0A-D417215D477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6620-5188-4EA4-AA0A-D417215D477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7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6620-5188-4EA4-AA0A-D417215D477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6620-5188-4EA4-AA0A-D417215D477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6620-5188-4EA4-AA0A-D417215D477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86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135/9781412963947" TargetMode="External"/><Relationship Id="rId2" Type="http://schemas.openxmlformats.org/officeDocument/2006/relationships/hyperlink" Target="https://doi.org/10.4135/9781412963947.n19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atisticshowto.com/what-is-bias/" TargetMode="External"/><Relationship Id="rId4" Type="http://schemas.openxmlformats.org/officeDocument/2006/relationships/hyperlink" Target="https://en.wikipedia.org/w/index.php?title=Social_desirability_bias&amp;oldid=8198102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10F9-3893-4C91-862D-6E32788DA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Desirability Bias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3AE45-4B56-4CAD-B8D2-415803E96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</p:spTree>
    <p:extLst>
      <p:ext uri="{BB962C8B-B14F-4D97-AF65-F5344CB8AC3E}">
        <p14:creationId xmlns:p14="http://schemas.microsoft.com/office/powerpoint/2010/main" val="334931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AD54-4A9F-446B-8BC8-C241CA98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ED7C-0FEB-4C40-BB52-2535F023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“[T]</a:t>
            </a:r>
            <a:r>
              <a:rPr lang="en-US" dirty="0" err="1"/>
              <a:t>endency</a:t>
            </a:r>
            <a:r>
              <a:rPr lang="en-US" dirty="0"/>
              <a:t> to answer questionnaires or surveys according to what is socially acceptable” (Stephanie)</a:t>
            </a:r>
          </a:p>
          <a:p>
            <a:r>
              <a:rPr lang="en-US" dirty="0"/>
              <a:t>Politically correct or popular answer</a:t>
            </a:r>
          </a:p>
        </p:txBody>
      </p:sp>
    </p:spTree>
    <p:extLst>
      <p:ext uri="{BB962C8B-B14F-4D97-AF65-F5344CB8AC3E}">
        <p14:creationId xmlns:p14="http://schemas.microsoft.com/office/powerpoint/2010/main" val="60511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1036-5F41-4556-914E-31166A92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2E9FBB5-4C9C-4310-8165-DCC35C46F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8401" y="1509714"/>
            <a:ext cx="5387198" cy="4983160"/>
          </a:xfrm>
        </p:spPr>
      </p:pic>
    </p:spTree>
    <p:extLst>
      <p:ext uri="{BB962C8B-B14F-4D97-AF65-F5344CB8AC3E}">
        <p14:creationId xmlns:p14="http://schemas.microsoft.com/office/powerpoint/2010/main" val="381579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3C62-671E-4E0F-ACD0-CA548991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46366-5933-4AD2-9B27-F35D9466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Inaccurate survey topics: abortion, drug use, or prostitution</a:t>
            </a:r>
          </a:p>
          <a:p>
            <a:r>
              <a:rPr lang="en-US" dirty="0"/>
              <a:t>Attributed to: embarrassment or lack of comfort in revealing true feelings or attitudes (Stephanie)</a:t>
            </a:r>
          </a:p>
        </p:txBody>
      </p:sp>
    </p:spTree>
    <p:extLst>
      <p:ext uri="{BB962C8B-B14F-4D97-AF65-F5344CB8AC3E}">
        <p14:creationId xmlns:p14="http://schemas.microsoft.com/office/powerpoint/2010/main" val="378173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C6A7-2AB9-40A6-A70A-2E847F26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CAC1-2A0D-496A-83BD-665229C78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income and earnings, often inflated when low and deflated when high [towards average]</a:t>
            </a:r>
          </a:p>
          <a:p>
            <a:r>
              <a:rPr lang="en-US" dirty="0"/>
              <a:t>Compliance with medicinal dosing schedules, often inflated</a:t>
            </a:r>
          </a:p>
          <a:p>
            <a:r>
              <a:rPr lang="en-US" dirty="0"/>
              <a:t>Involves self-deception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6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2F6-5295-44E5-B7A6-B2C40C87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75D5-2645-4E39-942C-2E7FE928B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Neutral questions</a:t>
            </a:r>
          </a:p>
          <a:p>
            <a:r>
              <a:rPr lang="en-US" dirty="0"/>
              <a:t>Bogus pipeline</a:t>
            </a:r>
          </a:p>
          <a:p>
            <a:pPr lvl="1"/>
            <a:r>
              <a:rPr lang="en-US" dirty="0"/>
              <a:t>Pseudo lie detector</a:t>
            </a:r>
          </a:p>
          <a:p>
            <a:r>
              <a:rPr lang="en-US" dirty="0"/>
              <a:t>Self administration</a:t>
            </a:r>
          </a:p>
          <a:p>
            <a:r>
              <a:rPr lang="en-US" dirty="0"/>
              <a:t>Forced choice items</a:t>
            </a:r>
          </a:p>
          <a:p>
            <a:pPr lvl="1"/>
            <a:r>
              <a:rPr lang="en-US" dirty="0"/>
              <a:t>Must pick a descriptive answer, but can force incorrect answers (Forced Choice)</a:t>
            </a:r>
          </a:p>
          <a:p>
            <a:r>
              <a:rPr lang="en-US" dirty="0"/>
              <a:t>Proxy subjects</a:t>
            </a:r>
          </a:p>
          <a:p>
            <a:pPr lvl="1"/>
            <a:r>
              <a:rPr lang="en-US" dirty="0"/>
              <a:t>Ask your friends about you (</a:t>
            </a:r>
            <a:r>
              <a:rPr lang="en-US" dirty="0" err="1"/>
              <a:t>Nederhof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7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AED7-B88F-4089-BF82-0F2F522F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2413024"/>
            <a:ext cx="2064266" cy="2031956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74625" cmpd="thinThick">
            <a:solidFill>
              <a:schemeClr val="bg1">
                <a:lumMod val="65000"/>
                <a:lumOff val="35000"/>
              </a:schemeClr>
            </a:solidFill>
          </a:ln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1950" dirty="0"/>
              <a:t>Study</a:t>
            </a:r>
            <a:br>
              <a:rPr lang="en-US" sz="1950" dirty="0"/>
            </a:br>
            <a:r>
              <a:rPr lang="en-US" sz="1950" dirty="0"/>
              <a:t>(Phillips &amp; Clancy)</a:t>
            </a:r>
          </a:p>
        </p:txBody>
      </p:sp>
      <p:pic>
        <p:nvPicPr>
          <p:cNvPr id="4" name="Content Placeholder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11F8A9D4-F0BF-464C-A320-EE9E148FF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954" y="1648653"/>
            <a:ext cx="5391149" cy="355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4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E723-68EB-4A71-B3F2-AB00BAD3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2413024"/>
            <a:ext cx="2064266" cy="2031956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74625" cmpd="thinThick">
            <a:solidFill>
              <a:schemeClr val="bg1">
                <a:lumMod val="65000"/>
                <a:lumOff val="35000"/>
              </a:schemeClr>
            </a:solidFill>
          </a:ln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1950" dirty="0"/>
              <a:t>Study (Phillips &amp; Clancy)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F4AB4-110C-4DF3-80E3-A40B0EF17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133" y="1578612"/>
            <a:ext cx="5208788" cy="36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2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137E-7087-429F-84C8-6FA74E44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F692-C1E3-4A8D-A1F0-EC171FDCD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Forced Choice. (2008). In P. </a:t>
            </a:r>
            <a:r>
              <a:rPr lang="en-US" dirty="0" err="1"/>
              <a:t>Lavrakas</a:t>
            </a:r>
            <a:r>
              <a:rPr lang="en-US" dirty="0"/>
              <a:t>, </a:t>
            </a:r>
            <a:r>
              <a:rPr lang="en-US" i="1" dirty="0"/>
              <a:t>Encyclopedia of Survey Research Methods</a:t>
            </a:r>
            <a:r>
              <a:rPr lang="en-US" dirty="0"/>
              <a:t>. 2455 Teller Road, Thousand Oaks California 91320 United States of America: Sage Publications, Inc. </a:t>
            </a:r>
            <a:r>
              <a:rPr lang="en-US" dirty="0">
                <a:hlinkClick r:id="rId2"/>
              </a:rPr>
              <a:t>https://doi.org/10.4135/9781412963947.n193</a:t>
            </a:r>
            <a:endParaRPr lang="en-US" dirty="0"/>
          </a:p>
          <a:p>
            <a:r>
              <a:rPr lang="en-US" dirty="0" err="1"/>
              <a:t>Lavrakas</a:t>
            </a:r>
            <a:r>
              <a:rPr lang="en-US" dirty="0"/>
              <a:t>, P. (2008). </a:t>
            </a:r>
            <a:r>
              <a:rPr lang="en-US" i="1" dirty="0"/>
              <a:t>Encyclopedia of Survey Research Methods</a:t>
            </a:r>
            <a:r>
              <a:rPr lang="en-US" dirty="0"/>
              <a:t>. 2455 Teller Road, Thousand Oaks California 91320 United States of America: Sage Publications, Inc. </a:t>
            </a:r>
            <a:r>
              <a:rPr lang="en-US" dirty="0">
                <a:hlinkClick r:id="rId3"/>
              </a:rPr>
              <a:t>https://doi.org/10.4135/9781412963947</a:t>
            </a:r>
            <a:endParaRPr lang="en-US" dirty="0"/>
          </a:p>
          <a:p>
            <a:r>
              <a:rPr lang="en-US" dirty="0" err="1"/>
              <a:t>Nederhof</a:t>
            </a:r>
            <a:r>
              <a:rPr lang="en-US" dirty="0"/>
              <a:t>, A. J. (1985). Methods of coping with social desirability bias: a review. </a:t>
            </a:r>
            <a:r>
              <a:rPr lang="en-US" i="1" dirty="0"/>
              <a:t>European Journal of Social Psychology</a:t>
            </a:r>
            <a:r>
              <a:rPr lang="en-US" dirty="0"/>
              <a:t>, </a:t>
            </a:r>
            <a:r>
              <a:rPr lang="en-US" i="1" dirty="0"/>
              <a:t>15</a:t>
            </a:r>
            <a:r>
              <a:rPr lang="en-US" dirty="0"/>
              <a:t>(3), 263–280.</a:t>
            </a:r>
          </a:p>
          <a:p>
            <a:r>
              <a:rPr lang="en-US" dirty="0"/>
              <a:t>Phillips, D. L., &amp; Clancy, K. J. (1972). Some Effects of “Social Desirability” in Survey Studies. </a:t>
            </a:r>
            <a:r>
              <a:rPr lang="en-US" i="1" dirty="0"/>
              <a:t>American Journal of Sociology</a:t>
            </a:r>
            <a:r>
              <a:rPr lang="en-US" dirty="0"/>
              <a:t>, </a:t>
            </a:r>
            <a:r>
              <a:rPr lang="en-US" i="1" dirty="0"/>
              <a:t>77</a:t>
            </a:r>
            <a:r>
              <a:rPr lang="en-US" dirty="0"/>
              <a:t>(5), 921–940.</a:t>
            </a:r>
          </a:p>
          <a:p>
            <a:r>
              <a:rPr lang="en-US" dirty="0"/>
              <a:t>Social desirability bias. (2018, January 11). In </a:t>
            </a:r>
            <a:r>
              <a:rPr lang="en-US" i="1" dirty="0"/>
              <a:t>Wikipedia</a:t>
            </a:r>
            <a:r>
              <a:rPr lang="en-US" dirty="0"/>
              <a:t>. Retrieved from </a:t>
            </a:r>
            <a:r>
              <a:rPr lang="en-US" dirty="0">
                <a:hlinkClick r:id="rId4"/>
              </a:rPr>
              <a:t>https://en.wikipedia.org/w/index.php?title=Social_desirability_bias&amp;oldid=819810226</a:t>
            </a:r>
            <a:endParaRPr lang="en-US" dirty="0"/>
          </a:p>
          <a:p>
            <a:r>
              <a:rPr lang="en-US" dirty="0"/>
              <a:t>Stephanie. (</a:t>
            </a:r>
            <a:r>
              <a:rPr lang="en-US" dirty="0" err="1"/>
              <a:t>n.d.</a:t>
            </a:r>
            <a:r>
              <a:rPr lang="en-US" dirty="0"/>
              <a:t>). Bias in Statistics: Definition, Selection Bias &amp; Survivorship Bias. Retrieved January 25, 2018, from </a:t>
            </a:r>
            <a:r>
              <a:rPr lang="en-US" dirty="0">
                <a:hlinkClick r:id="rId5"/>
              </a:rPr>
              <a:t>http://www.statisticshowto.com/what-is-bias/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156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Social Desirability Bias</vt:lpstr>
      <vt:lpstr>Definition</vt:lpstr>
      <vt:lpstr>Graphic</vt:lpstr>
      <vt:lpstr>Example 1</vt:lpstr>
      <vt:lpstr>Other Instances</vt:lpstr>
      <vt:lpstr>Solutions</vt:lpstr>
      <vt:lpstr>Study (Phillips &amp; Clancy)</vt:lpstr>
      <vt:lpstr>Study (Phillips &amp; Clancy)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Desirability Bias</dc:title>
  <dc:creator>Jacob Knaup</dc:creator>
  <cp:lastModifiedBy>Jacob Knaup</cp:lastModifiedBy>
  <cp:revision>26</cp:revision>
  <dcterms:created xsi:type="dcterms:W3CDTF">2018-01-25T01:21:17Z</dcterms:created>
  <dcterms:modified xsi:type="dcterms:W3CDTF">2018-02-01T00:14:56Z</dcterms:modified>
</cp:coreProperties>
</file>