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59" r:id="rId6"/>
    <p:sldId id="260" r:id="rId7"/>
    <p:sldId id="271" r:id="rId8"/>
    <p:sldId id="273" r:id="rId9"/>
    <p:sldId id="274" r:id="rId10"/>
    <p:sldId id="275" r:id="rId11"/>
    <p:sldId id="276" r:id="rId12"/>
    <p:sldId id="277" r:id="rId13"/>
    <p:sldId id="278" r:id="rId14"/>
    <p:sldId id="279" r:id="rId15"/>
    <p:sldId id="280" r:id="rId16"/>
    <p:sldId id="281" r:id="rId17"/>
    <p:sldId id="282"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94042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97562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96286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212831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55B870-2AC2-4EDD-988A-AAB36F68BD8B}"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0653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5B870-2AC2-4EDD-988A-AAB36F68BD8B}"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5955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5B870-2AC2-4EDD-988A-AAB36F68BD8B}"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97145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55B870-2AC2-4EDD-988A-AAB36F68BD8B}"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6361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5B870-2AC2-4EDD-988A-AAB36F68BD8B}"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64930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5B870-2AC2-4EDD-988A-AAB36F68BD8B}"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73285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5B870-2AC2-4EDD-988A-AAB36F68BD8B}"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424595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5B870-2AC2-4EDD-988A-AAB36F68BD8B}" type="datetimeFigureOut">
              <a:rPr lang="en-US" smtClean="0"/>
              <a:t>3/12/2018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1B3D1-EA1E-444A-A3BB-DCF8D1F5D576}" type="slidenum">
              <a:rPr lang="en-US" smtClean="0"/>
              <a:t>‹#›</a:t>
            </a:fld>
            <a:endParaRPr lang="en-US"/>
          </a:p>
        </p:txBody>
      </p:sp>
    </p:spTree>
    <p:extLst>
      <p:ext uri="{BB962C8B-B14F-4D97-AF65-F5344CB8AC3E}">
        <p14:creationId xmlns:p14="http://schemas.microsoft.com/office/powerpoint/2010/main" val="4044382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3DB0-511C-40B5-9F55-F5108FDC68CC}"/>
              </a:ext>
            </a:extLst>
          </p:cNvPr>
          <p:cNvSpPr>
            <a:spLocks noGrp="1"/>
          </p:cNvSpPr>
          <p:nvPr>
            <p:ph type="ctrTitle"/>
          </p:nvPr>
        </p:nvSpPr>
        <p:spPr>
          <a:xfrm>
            <a:off x="1411705" y="1122363"/>
            <a:ext cx="9416715" cy="2387600"/>
          </a:xfrm>
        </p:spPr>
        <p:txBody>
          <a:bodyPr/>
          <a:lstStyle/>
          <a:p>
            <a:r>
              <a:rPr lang="en-US" dirty="0"/>
              <a:t>Exam 3: Energy &amp; Momentum</a:t>
            </a:r>
          </a:p>
        </p:txBody>
      </p:sp>
      <p:sp>
        <p:nvSpPr>
          <p:cNvPr id="3" name="Subtitle 2">
            <a:extLst>
              <a:ext uri="{FF2B5EF4-FFF2-40B4-BE49-F238E27FC236}">
                <a16:creationId xmlns:a16="http://schemas.microsoft.com/office/drawing/2014/main" id="{9A524C72-1480-43B8-846A-A54537D61C66}"/>
              </a:ext>
            </a:extLst>
          </p:cNvPr>
          <p:cNvSpPr>
            <a:spLocks noGrp="1"/>
          </p:cNvSpPr>
          <p:nvPr>
            <p:ph type="subTitle" idx="1"/>
          </p:nvPr>
        </p:nvSpPr>
        <p:spPr/>
        <p:txBody>
          <a:bodyPr/>
          <a:lstStyle/>
          <a:p>
            <a:r>
              <a:rPr lang="en-US" dirty="0"/>
              <a:t>Chapters 6, 7, &amp; 8</a:t>
            </a:r>
          </a:p>
          <a:p>
            <a:r>
              <a:rPr lang="en-US" dirty="0"/>
              <a:t>Work, Kinetic Energy, Potential Energy, Momentum, Impulse</a:t>
            </a:r>
          </a:p>
        </p:txBody>
      </p:sp>
    </p:spTree>
    <p:extLst>
      <p:ext uri="{BB962C8B-B14F-4D97-AF65-F5344CB8AC3E}">
        <p14:creationId xmlns:p14="http://schemas.microsoft.com/office/powerpoint/2010/main" val="954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EBF6-8D74-4BAE-AECD-5343AB7F3690}"/>
              </a:ext>
            </a:extLst>
          </p:cNvPr>
          <p:cNvSpPr>
            <a:spLocks noGrp="1"/>
          </p:cNvSpPr>
          <p:nvPr>
            <p:ph type="title"/>
          </p:nvPr>
        </p:nvSpPr>
        <p:spPr/>
        <p:txBody>
          <a:bodyPr>
            <a:noAutofit/>
          </a:bodyPr>
          <a:lstStyle/>
          <a:p>
            <a:r>
              <a:rPr lang="en-US" sz="3600" dirty="0"/>
              <a:t>A 16 kg block slides on a rough horizontal surface before coming to rest. If the initial speed of the block is 18 m/s and the coefficient of friction between the block and the surface is 0.75, find the average power produced by the friction as the block stops. </a:t>
            </a:r>
          </a:p>
        </p:txBody>
      </p:sp>
      <p:sp>
        <p:nvSpPr>
          <p:cNvPr id="3" name="Text Placeholder 2">
            <a:extLst>
              <a:ext uri="{FF2B5EF4-FFF2-40B4-BE49-F238E27FC236}">
                <a16:creationId xmlns:a16="http://schemas.microsoft.com/office/drawing/2014/main" id="{7015D892-EF01-4692-A885-C8F8FAAB1B6F}"/>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57837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9A57DF4-0C0B-4235-A8BE-8FCA8BC18902}"/>
                  </a:ext>
                </a:extLst>
              </p:cNvPr>
              <p:cNvSpPr>
                <a:spLocks noGrp="1"/>
              </p:cNvSpPr>
              <p:nvPr>
                <p:ph type="title"/>
              </p:nvPr>
            </p:nvSpPr>
            <p:spPr/>
            <p:txBody>
              <a:bodyPr>
                <a:noAutofit/>
              </a:bodyPr>
              <a:lstStyle/>
              <a:p>
                <a:r>
                  <a:rPr lang="en-US" sz="3600" dirty="0"/>
                  <a:t>An 8 kg block travelling 25 m/s collides with a nonlinear spring with force given by </a:t>
                </a:r>
                <a14:m>
                  <m:oMath xmlns:m="http://schemas.openxmlformats.org/officeDocument/2006/math">
                    <m:sSub>
                      <m:sSubPr>
                        <m:ctrlPr>
                          <a:rPr lang="en-US" sz="3600" i="1"/>
                        </m:ctrlPr>
                      </m:sSubPr>
                      <m:e>
                        <m:r>
                          <a:rPr lang="en-US" sz="3600" i="1"/>
                          <m:t>𝐹</m:t>
                        </m:r>
                      </m:e>
                      <m:sub>
                        <m:r>
                          <a:rPr lang="en-US" sz="3600" i="1"/>
                          <m:t>𝑠</m:t>
                        </m:r>
                      </m:sub>
                    </m:sSub>
                    <m:r>
                      <a:rPr lang="en-US" sz="3600" i="1"/>
                      <m:t>=30</m:t>
                    </m:r>
                    <m:sSup>
                      <m:sSupPr>
                        <m:ctrlPr>
                          <a:rPr lang="en-US" sz="3600" i="1"/>
                        </m:ctrlPr>
                      </m:sSupPr>
                      <m:e>
                        <m:r>
                          <a:rPr lang="en-US" sz="3600" i="1"/>
                          <m:t>𝑥</m:t>
                        </m:r>
                      </m:e>
                      <m:sup>
                        <m:r>
                          <a:rPr lang="en-US" sz="3600" i="1"/>
                          <m:t>2</m:t>
                        </m:r>
                      </m:sup>
                    </m:sSup>
                  </m:oMath>
                </a14:m>
                <a:r>
                  <a:rPr lang="en-US" sz="3600" dirty="0"/>
                  <a:t>. What is the speed of the object when the spring is compressed by 1 mm?</a:t>
                </a:r>
              </a:p>
            </p:txBody>
          </p:sp>
        </mc:Choice>
        <mc:Fallback>
          <p:sp>
            <p:nvSpPr>
              <p:cNvPr id="2" name="Title 1">
                <a:extLst>
                  <a:ext uri="{FF2B5EF4-FFF2-40B4-BE49-F238E27FC236}">
                    <a16:creationId xmlns:a16="http://schemas.microsoft.com/office/drawing/2014/main" id="{59A57DF4-0C0B-4235-A8BE-8FCA8BC18902}"/>
                  </a:ext>
                </a:extLst>
              </p:cNvPr>
              <p:cNvSpPr>
                <a:spLocks noGrp="1" noRot="1" noChangeAspect="1" noMove="1" noResize="1" noEditPoints="1" noAdjustHandles="1" noChangeArrowheads="1" noChangeShapeType="1" noTextEdit="1"/>
              </p:cNvSpPr>
              <p:nvPr>
                <p:ph type="title"/>
              </p:nvPr>
            </p:nvSpPr>
            <p:spPr>
              <a:blipFill>
                <a:blip r:embed="rId2"/>
                <a:stretch>
                  <a:fillRect l="-1739" r="-2087" b="-8333"/>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5E252351-8442-446D-8B13-5AD3A1B784B1}"/>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239225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7177-BEF4-415E-9D71-D14CF670100E}"/>
              </a:ext>
            </a:extLst>
          </p:cNvPr>
          <p:cNvSpPr>
            <a:spLocks noGrp="1"/>
          </p:cNvSpPr>
          <p:nvPr>
            <p:ph type="title"/>
          </p:nvPr>
        </p:nvSpPr>
        <p:spPr/>
        <p:txBody>
          <a:bodyPr>
            <a:noAutofit/>
          </a:bodyPr>
          <a:lstStyle/>
          <a:p>
            <a:r>
              <a:rPr lang="en-US" sz="3200" dirty="0"/>
              <a:t>Block of mass 10 kg (starting from rest) slides down the ramp inclined at an angle θ above horizontal. Block moves the distance 7 m along the ramp and at the end of it encounters a spring with the force constant 1200 N/m compressing it by 35 cm. </a:t>
            </a:r>
            <a:br>
              <a:rPr lang="en-US" sz="3200" dirty="0"/>
            </a:br>
            <a:r>
              <a:rPr lang="en-US" sz="3200" dirty="0"/>
              <a:t>(a) Find the angle θ if the ramp is frictionless.</a:t>
            </a:r>
            <a:br>
              <a:rPr lang="en-US" sz="3200" dirty="0"/>
            </a:br>
            <a:r>
              <a:rPr lang="en-US" sz="3200" dirty="0"/>
              <a:t>(a) Find the angle θ if the coefficient of kinetic friction between the block and the ramp is 0.15.</a:t>
            </a:r>
          </a:p>
        </p:txBody>
      </p:sp>
      <p:sp>
        <p:nvSpPr>
          <p:cNvPr id="3" name="Text Placeholder 2">
            <a:extLst>
              <a:ext uri="{FF2B5EF4-FFF2-40B4-BE49-F238E27FC236}">
                <a16:creationId xmlns:a16="http://schemas.microsoft.com/office/drawing/2014/main" id="{90C3C96B-1282-425D-9CD1-7D59C1292054}"/>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116637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131A-7222-474A-B336-46CC6E45B8CD}"/>
              </a:ext>
            </a:extLst>
          </p:cNvPr>
          <p:cNvSpPr>
            <a:spLocks noGrp="1"/>
          </p:cNvSpPr>
          <p:nvPr>
            <p:ph type="title"/>
          </p:nvPr>
        </p:nvSpPr>
        <p:spPr/>
        <p:txBody>
          <a:bodyPr>
            <a:normAutofit fontScale="90000"/>
          </a:bodyPr>
          <a:lstStyle/>
          <a:p>
            <a:r>
              <a:rPr lang="en-US" sz="3600" dirty="0"/>
              <a:t>A 1.5 kg block is connected to two ideal horizontal springs having force constants k1=30 N/cm and k2=32 N/cm. The block is pushed 20 cm to the right and released from rest. What is the maximum speed of the block and what is the maximum compression of spring 1?</a:t>
            </a:r>
          </a:p>
        </p:txBody>
      </p:sp>
      <p:sp>
        <p:nvSpPr>
          <p:cNvPr id="3" name="Text Placeholder 2">
            <a:extLst>
              <a:ext uri="{FF2B5EF4-FFF2-40B4-BE49-F238E27FC236}">
                <a16:creationId xmlns:a16="http://schemas.microsoft.com/office/drawing/2014/main" id="{493A3F50-EFFA-4EC0-A8B7-5B36AF669E04}"/>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409058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0B8D-2AFA-4FF9-940A-514FB60FC026}"/>
              </a:ext>
            </a:extLst>
          </p:cNvPr>
          <p:cNvSpPr>
            <a:spLocks noGrp="1"/>
          </p:cNvSpPr>
          <p:nvPr>
            <p:ph type="title"/>
          </p:nvPr>
        </p:nvSpPr>
        <p:spPr/>
        <p:txBody>
          <a:bodyPr>
            <a:noAutofit/>
          </a:bodyPr>
          <a:lstStyle/>
          <a:p>
            <a:r>
              <a:rPr lang="en-US" sz="3200" dirty="0"/>
              <a:t>A 25 kg rock approaches the foot of a hill with a speed of 17 m/s. This hill slopes upward at a constant angle The coefficient of 35 degrees above the horizontal. The coefficient of kinetic friction is 0.19. Find the maximum height reached by the rock, and the rocks’ speed at the bottom of the hill both on the way up and back down.</a:t>
            </a:r>
          </a:p>
        </p:txBody>
      </p:sp>
      <p:sp>
        <p:nvSpPr>
          <p:cNvPr id="3" name="Text Placeholder 2">
            <a:extLst>
              <a:ext uri="{FF2B5EF4-FFF2-40B4-BE49-F238E27FC236}">
                <a16:creationId xmlns:a16="http://schemas.microsoft.com/office/drawing/2014/main" id="{AD557ACC-CA3B-4C8F-9B08-1B64C1699D2E}"/>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124614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0B8D-2AFA-4FF9-940A-514FB60FC026}"/>
              </a:ext>
            </a:extLst>
          </p:cNvPr>
          <p:cNvSpPr>
            <a:spLocks noGrp="1"/>
          </p:cNvSpPr>
          <p:nvPr>
            <p:ph type="title"/>
          </p:nvPr>
        </p:nvSpPr>
        <p:spPr/>
        <p:txBody>
          <a:bodyPr>
            <a:noAutofit/>
          </a:bodyPr>
          <a:lstStyle/>
          <a:p>
            <a:pPr lvl="0"/>
            <a:r>
              <a:rPr lang="en-US" sz="3200" dirty="0"/>
              <a:t>A 0.75 kg basketball strikes the backboard while travelling at an angle of 45 degrees above the horizontal with a speed of 20 m/s, and it leaves the backboard travelling horizontally with a speed of 15 m/s. If the ball and backboard are in contact for 1.25 </a:t>
            </a:r>
            <a:r>
              <a:rPr lang="en-US" sz="3200" dirty="0" err="1"/>
              <a:t>ms</a:t>
            </a:r>
            <a:r>
              <a:rPr lang="en-US" sz="3200" dirty="0"/>
              <a:t>, find the horizontal and vertical components of the force acting on the ball.</a:t>
            </a:r>
          </a:p>
        </p:txBody>
      </p:sp>
      <p:sp>
        <p:nvSpPr>
          <p:cNvPr id="3" name="Text Placeholder 2">
            <a:extLst>
              <a:ext uri="{FF2B5EF4-FFF2-40B4-BE49-F238E27FC236}">
                <a16:creationId xmlns:a16="http://schemas.microsoft.com/office/drawing/2014/main" id="{AD557ACC-CA3B-4C8F-9B08-1B64C1699D2E}"/>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369105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02A4-48FD-4029-8941-1273B04F83B1}"/>
              </a:ext>
            </a:extLst>
          </p:cNvPr>
          <p:cNvSpPr>
            <a:spLocks noGrp="1"/>
          </p:cNvSpPr>
          <p:nvPr>
            <p:ph type="title"/>
          </p:nvPr>
        </p:nvSpPr>
        <p:spPr/>
        <p:txBody>
          <a:bodyPr>
            <a:noAutofit/>
          </a:bodyPr>
          <a:lstStyle/>
          <a:p>
            <a:r>
              <a:rPr lang="en-US" sz="3200" dirty="0"/>
              <a:t>Two billiard balls of equal mass collide on a pool table. Ball A which was initially travelling at 2 m/s, is deflected 20 degrees from its original direction. Asteroid B was originally at rest, and travels 60 degrees from the original direction of A. Find the speed of each asteroid after the collision and find the fraction of the kinetic energy of asteroid A dissipated during the collision. </a:t>
            </a:r>
          </a:p>
        </p:txBody>
      </p:sp>
      <p:sp>
        <p:nvSpPr>
          <p:cNvPr id="3" name="Text Placeholder 2">
            <a:extLst>
              <a:ext uri="{FF2B5EF4-FFF2-40B4-BE49-F238E27FC236}">
                <a16:creationId xmlns:a16="http://schemas.microsoft.com/office/drawing/2014/main" id="{E89BA871-F5F5-41BB-B52B-375E77A801BF}"/>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203031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02A4-48FD-4029-8941-1273B04F83B1}"/>
              </a:ext>
            </a:extLst>
          </p:cNvPr>
          <p:cNvSpPr>
            <a:spLocks noGrp="1"/>
          </p:cNvSpPr>
          <p:nvPr>
            <p:ph type="title"/>
          </p:nvPr>
        </p:nvSpPr>
        <p:spPr/>
        <p:txBody>
          <a:bodyPr>
            <a:noAutofit/>
          </a:bodyPr>
          <a:lstStyle/>
          <a:p>
            <a:pPr lvl="0"/>
            <a:r>
              <a:rPr lang="en-US" sz="3200" dirty="0"/>
              <a:t>A 20 kg block is attached to a light horizontal spring of k=500 N/m and is resting on a table with coefficient of friction 0.2. The block is struck by a 2 kg projectile travelling horizontally at 25 m/s. Find how far the block travels if (a) the projectile rebounds with a speed of 8 m/s or if (b) the projectile remains embedded in the block. </a:t>
            </a:r>
          </a:p>
        </p:txBody>
      </p:sp>
      <p:sp>
        <p:nvSpPr>
          <p:cNvPr id="3" name="Text Placeholder 2">
            <a:extLst>
              <a:ext uri="{FF2B5EF4-FFF2-40B4-BE49-F238E27FC236}">
                <a16:creationId xmlns:a16="http://schemas.microsoft.com/office/drawing/2014/main" id="{E89BA871-F5F5-41BB-B52B-375E77A801BF}"/>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196984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D0EE-B799-4492-9198-54FAD01811B8}"/>
              </a:ext>
            </a:extLst>
          </p:cNvPr>
          <p:cNvSpPr>
            <a:spLocks noGrp="1"/>
          </p:cNvSpPr>
          <p:nvPr>
            <p:ph type="title"/>
          </p:nvPr>
        </p:nvSpPr>
        <p:spPr/>
        <p:txBody>
          <a:bodyPr>
            <a:noAutofit/>
          </a:bodyPr>
          <a:lstStyle/>
          <a:p>
            <a:r>
              <a:rPr lang="en-US" sz="3200" dirty="0"/>
              <a:t>A 120 kg bighorn sheep and a 150 kg bighorn sheep are fighting on a horizontal muddy surface. The two sheep collide at right angles and slide as one through the mud. The coefficient of kinetic friction between their hooves and the ground is 0.15. If the sheep come to rest at a point 5.5 m from where they collided at an angle of 20 degrees from the heavier sheep’s original direction of motion, how fast was each sheep travelling?</a:t>
            </a:r>
          </a:p>
        </p:txBody>
      </p:sp>
      <p:sp>
        <p:nvSpPr>
          <p:cNvPr id="3" name="Text Placeholder 2">
            <a:extLst>
              <a:ext uri="{FF2B5EF4-FFF2-40B4-BE49-F238E27FC236}">
                <a16:creationId xmlns:a16="http://schemas.microsoft.com/office/drawing/2014/main" id="{35EB8437-35F1-4C31-98A3-46175EC0FA0D}"/>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76434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00EA-7E85-4295-A375-E9975A7B78DA}"/>
              </a:ext>
            </a:extLst>
          </p:cNvPr>
          <p:cNvSpPr>
            <a:spLocks noGrp="1"/>
          </p:cNvSpPr>
          <p:nvPr>
            <p:ph type="title"/>
          </p:nvPr>
        </p:nvSpPr>
        <p:spPr/>
        <p:txBody>
          <a:bodyPr>
            <a:noAutofit/>
          </a:bodyPr>
          <a:lstStyle/>
          <a:p>
            <a:r>
              <a:rPr lang="en-US" sz="3600" dirty="0"/>
              <a:t>A 8 kg ball is hanging from the ceiling by a light string 120 cm long. If the ball is struck by  a 2 kg ball moving 7 m/s at an angle 60 degrees above the horizontal in an elastic collision, find the tension of the wire just after the collision. </a:t>
            </a:r>
          </a:p>
        </p:txBody>
      </p:sp>
      <p:sp>
        <p:nvSpPr>
          <p:cNvPr id="3" name="Text Placeholder 2">
            <a:extLst>
              <a:ext uri="{FF2B5EF4-FFF2-40B4-BE49-F238E27FC236}">
                <a16:creationId xmlns:a16="http://schemas.microsoft.com/office/drawing/2014/main" id="{E7D2A6BE-D7CF-40A6-B62D-5CED396763D2}"/>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278098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991A-4192-4300-B06C-04C8DD269853}"/>
              </a:ext>
            </a:extLst>
          </p:cNvPr>
          <p:cNvSpPr>
            <a:spLocks noGrp="1"/>
          </p:cNvSpPr>
          <p:nvPr>
            <p:ph type="title"/>
          </p:nvPr>
        </p:nvSpPr>
        <p:spPr/>
        <p:txBody>
          <a:bodyPr/>
          <a:lstStyle/>
          <a:p>
            <a:r>
              <a:rPr lang="en-US" dirty="0"/>
              <a:t>Chapter 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A40247-77A2-4112-AA4E-EF66EBB75077}"/>
                  </a:ext>
                </a:extLst>
              </p:cNvPr>
              <p:cNvSpPr>
                <a:spLocks noGrp="1"/>
              </p:cNvSpPr>
              <p:nvPr>
                <p:ph idx="1"/>
              </p:nvPr>
            </p:nvSpPr>
            <p:spPr/>
            <p:txBody>
              <a:bodyPr/>
              <a:lstStyle/>
              <a:p>
                <a:r>
                  <a:rPr lang="en-US" dirty="0"/>
                  <a:t>Work: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𝐹𝑠𝑐𝑜𝑠</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𝑙</m:t>
                        </m:r>
                      </m:e>
                    </m:acc>
                  </m:oMath>
                </a14:m>
                <a:endParaRPr lang="en-US" dirty="0"/>
              </a:p>
              <a:p>
                <a:r>
                  <a:rPr lang="en-US" dirty="0"/>
                  <a:t>Kinetic Energy: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oMath>
                </a14:m>
                <a:endParaRPr lang="en-US" dirty="0"/>
              </a:p>
              <a:p>
                <a:r>
                  <a:rPr lang="en-US" dirty="0"/>
                  <a:t>Work-Energy Theorem: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𝐾</m:t>
                    </m:r>
                  </m:oMath>
                </a14:m>
                <a:endParaRPr lang="en-US" dirty="0"/>
              </a:p>
              <a:p>
                <a:r>
                  <a:rPr lang="en-US" dirty="0"/>
                  <a:t>Linear Spring Force: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𝑘</m:t>
                    </m:r>
                    <m:r>
                      <m:rPr>
                        <m:sty m:val="p"/>
                      </m:rPr>
                      <a:rPr lang="en-US" b="0" i="0" smtClean="0">
                        <a:latin typeface="Cambria Math" panose="02040503050406030204" pitchFamily="18" charset="0"/>
                      </a:rPr>
                      <m:t>x</m:t>
                    </m:r>
                  </m:oMath>
                </a14:m>
                <a:endParaRPr lang="en-US" dirty="0"/>
              </a:p>
              <a:p>
                <a:r>
                  <a:rPr lang="en-US" dirty="0"/>
                  <a:t>Linear Spring Work: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=1/2</m:t>
                    </m:r>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r>
                  <a:rPr lang="en-US" dirty="0"/>
                  <a:t>Average Power: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𝑊</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a14:m>
                <a:r>
                  <a:rPr lang="en-US" dirty="0"/>
                  <a:t>; Instantaneous Power: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𝑑𝑊</m:t>
                    </m:r>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dirty="0"/>
              </a:p>
            </p:txBody>
          </p:sp>
        </mc:Choice>
        <mc:Fallback>
          <p:sp>
            <p:nvSpPr>
              <p:cNvPr id="3" name="Content Placeholder 2">
                <a:extLst>
                  <a:ext uri="{FF2B5EF4-FFF2-40B4-BE49-F238E27FC236}">
                    <a16:creationId xmlns:a16="http://schemas.microsoft.com/office/drawing/2014/main" id="{CEA40247-77A2-4112-AA4E-EF66EBB75077}"/>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en-US">
                    <a:noFill/>
                  </a:rPr>
                  <a:t> </a:t>
                </a:r>
              </a:p>
            </p:txBody>
          </p:sp>
        </mc:Fallback>
      </mc:AlternateContent>
    </p:spTree>
    <p:extLst>
      <p:ext uri="{BB962C8B-B14F-4D97-AF65-F5344CB8AC3E}">
        <p14:creationId xmlns:p14="http://schemas.microsoft.com/office/powerpoint/2010/main" val="205666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0818-0778-4837-8C1B-4EBE19831C0F}"/>
              </a:ext>
            </a:extLst>
          </p:cNvPr>
          <p:cNvSpPr>
            <a:spLocks noGrp="1"/>
          </p:cNvSpPr>
          <p:nvPr>
            <p:ph type="title"/>
          </p:nvPr>
        </p:nvSpPr>
        <p:spPr/>
        <p:txBody>
          <a:bodyPr/>
          <a:lstStyle/>
          <a:p>
            <a:r>
              <a:rPr lang="en-US" dirty="0"/>
              <a:t>Chapter 7</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F12494-6C24-42F6-8817-C9F2DABED914}"/>
                  </a:ext>
                </a:extLst>
              </p:cNvPr>
              <p:cNvSpPr>
                <a:spLocks noGrp="1"/>
              </p:cNvSpPr>
              <p:nvPr>
                <p:ph idx="1"/>
              </p:nvPr>
            </p:nvSpPr>
            <p:spPr/>
            <p:txBody>
              <a:bodyPr/>
              <a:lstStyle/>
              <a:p>
                <a:r>
                  <a:rPr lang="en-US" dirty="0"/>
                  <a:t>Gravitational Potential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𝑔</m:t>
                        </m:r>
                      </m:sub>
                    </m:sSub>
                    <m:r>
                      <a:rPr lang="en-US" b="0" i="1" smtClean="0">
                        <a:latin typeface="Cambria Math" panose="02040503050406030204" pitchFamily="18" charset="0"/>
                      </a:rPr>
                      <m:t>=</m:t>
                    </m:r>
                    <m:r>
                      <a:rPr lang="en-US" b="0" i="1" smtClean="0">
                        <a:latin typeface="Cambria Math" panose="02040503050406030204" pitchFamily="18" charset="0"/>
                      </a:rPr>
                      <m:t>𝑚𝑔𝑦</m:t>
                    </m:r>
                  </m:oMath>
                </a14:m>
                <a:endParaRPr lang="en-US" dirty="0"/>
              </a:p>
              <a:p>
                <a:r>
                  <a:rPr lang="en-US" dirty="0"/>
                  <a:t>Elastic Potential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𝑒𝑙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r>
                  <a:rPr lang="en-US" dirty="0"/>
                  <a:t>Law of Conservation of Energy: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𝐾</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𝑈</m:t>
                    </m:r>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𝑖𝑛𝑡</m:t>
                        </m:r>
                      </m:sub>
                    </m:sSub>
                    <m:r>
                      <a:rPr lang="en-US" b="0" i="1" smtClean="0">
                        <a:latin typeface="Cambria Math" panose="02040503050406030204" pitchFamily="18" charset="0"/>
                      </a:rPr>
                      <m:t>=0</m:t>
                    </m:r>
                  </m:oMath>
                </a14:m>
                <a:endParaRPr lang="en-US" dirty="0"/>
              </a:p>
              <a:p>
                <a:r>
                  <a:rPr lang="en-US" dirty="0"/>
                  <a:t>Conservative Force from Potential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𝑑𝑈</m:t>
                    </m:r>
                    <m:r>
                      <a:rPr lang="en-US" b="0" i="1" smtClean="0">
                        <a:latin typeface="Cambria Math" panose="02040503050406030204" pitchFamily="18" charset="0"/>
                      </a:rPr>
                      <m:t>/</m:t>
                    </m:r>
                    <m:r>
                      <a:rPr lang="en-US" b="0" i="1" smtClean="0">
                        <a:latin typeface="Cambria Math" panose="02040503050406030204" pitchFamily="18" charset="0"/>
                      </a:rPr>
                      <m:t>𝑑𝑥</m:t>
                    </m:r>
                  </m:oMath>
                </a14:m>
                <a:endParaRPr lang="en-US" dirty="0"/>
              </a:p>
            </p:txBody>
          </p:sp>
        </mc:Choice>
        <mc:Fallback>
          <p:sp>
            <p:nvSpPr>
              <p:cNvPr id="3" name="Content Placeholder 2">
                <a:extLst>
                  <a:ext uri="{FF2B5EF4-FFF2-40B4-BE49-F238E27FC236}">
                    <a16:creationId xmlns:a16="http://schemas.microsoft.com/office/drawing/2014/main" id="{0EF12494-6C24-42F6-8817-C9F2DABED914}"/>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US">
                    <a:noFill/>
                  </a:rPr>
                  <a:t> </a:t>
                </a:r>
              </a:p>
            </p:txBody>
          </p:sp>
        </mc:Fallback>
      </mc:AlternateContent>
    </p:spTree>
    <p:extLst>
      <p:ext uri="{BB962C8B-B14F-4D97-AF65-F5344CB8AC3E}">
        <p14:creationId xmlns:p14="http://schemas.microsoft.com/office/powerpoint/2010/main" val="230752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0818-0778-4837-8C1B-4EBE19831C0F}"/>
              </a:ext>
            </a:extLst>
          </p:cNvPr>
          <p:cNvSpPr>
            <a:spLocks noGrp="1"/>
          </p:cNvSpPr>
          <p:nvPr>
            <p:ph type="title"/>
          </p:nvPr>
        </p:nvSpPr>
        <p:spPr/>
        <p:txBody>
          <a:bodyPr/>
          <a:lstStyle/>
          <a:p>
            <a:r>
              <a:rPr lang="en-US" dirty="0"/>
              <a:t>Chapter 8</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F12494-6C24-42F6-8817-C9F2DABED914}"/>
                  </a:ext>
                </a:extLst>
              </p:cNvPr>
              <p:cNvSpPr>
                <a:spLocks noGrp="1"/>
              </p:cNvSpPr>
              <p:nvPr>
                <p:ph idx="1"/>
              </p:nvPr>
            </p:nvSpPr>
            <p:spPr/>
            <p:txBody>
              <a:bodyPr/>
              <a:lstStyle/>
              <a:p>
                <a:r>
                  <a:rPr lang="en-US" dirty="0"/>
                  <a:t>Momentum: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endParaRPr lang="en-US" dirty="0"/>
              </a:p>
              <a:p>
                <a:r>
                  <a:rPr lang="en-US" dirty="0"/>
                  <a:t>Force as derivative of momentum: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𝑑𝑡</m:t>
                        </m:r>
                      </m:den>
                    </m:f>
                  </m:oMath>
                </a14:m>
                <a:endParaRPr lang="en-US" dirty="0"/>
              </a:p>
              <a:p>
                <a:r>
                  <a:rPr lang="en-US" dirty="0"/>
                  <a:t>Impulse:</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𝐽</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𝑑𝑡</m:t>
                        </m:r>
                      </m:e>
                    </m:nary>
                    <m:r>
                      <a:rPr lang="en-US" b="0" i="1" smtClean="0">
                        <a:latin typeface="Cambria Math" panose="02040503050406030204" pitchFamily="18" charset="0"/>
                      </a:rPr>
                      <m:t>=</m:t>
                    </m:r>
                    <m:r>
                      <m:rPr>
                        <m:sty m:val="p"/>
                      </m:rPr>
                      <a:rPr lang="en-US" b="0" i="0" smtClean="0">
                        <a:latin typeface="Cambria Math" panose="02040503050406030204" pitchFamily="18" charset="0"/>
                      </a:rPr>
                      <m:t>Δ</m:t>
                    </m:r>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endParaRPr lang="en-US" dirty="0"/>
              </a:p>
              <a:p>
                <a:r>
                  <a:rPr lang="en-US" dirty="0"/>
                  <a:t>Conservation of Momentum: </a:t>
                </a:r>
                <a14:m>
                  <m:oMath xmlns:m="http://schemas.openxmlformats.org/officeDocument/2006/math">
                    <m:sSub>
                      <m:sSubPr>
                        <m:ctrlPr>
                          <a:rPr lang="en-US" b="0" i="0"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0" smtClean="0">
                            <a:latin typeface="Cambria Math" panose="02040503050406030204" pitchFamily="18" charset="0"/>
                          </a:rPr>
                          <m:t>1</m:t>
                        </m:r>
                        <m:r>
                          <m:rPr>
                            <m:sty m:val="p"/>
                          </m:rPr>
                          <a:rPr lang="en-US" b="0" i="0" smtClean="0">
                            <a:latin typeface="Cambria Math" panose="02040503050406030204" pitchFamily="18" charset="0"/>
                          </a:rPr>
                          <m:t>i</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2</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1</m:t>
                        </m:r>
                        <m:r>
                          <a:rPr lang="en-US" b="0" i="1" smtClean="0">
                            <a:latin typeface="Cambria Math" panose="02040503050406030204" pitchFamily="18" charset="0"/>
                          </a:rPr>
                          <m:t>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2</m:t>
                        </m:r>
                        <m:r>
                          <a:rPr lang="en-US" b="0" i="1" smtClean="0">
                            <a:latin typeface="Cambria Math" panose="02040503050406030204" pitchFamily="18" charset="0"/>
                          </a:rPr>
                          <m:t>𝑓</m:t>
                        </m:r>
                      </m:sub>
                    </m:sSub>
                  </m:oMath>
                </a14:m>
                <a:endParaRPr lang="en-US" dirty="0"/>
              </a:p>
              <a:p>
                <a:r>
                  <a:rPr lang="en-US" dirty="0"/>
                  <a:t>Elastic Collision: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𝑓</m:t>
                        </m:r>
                      </m:sub>
                    </m:sSub>
                  </m:oMath>
                </a14:m>
                <a:endParaRPr lang="en-US" dirty="0"/>
              </a:p>
              <a:p>
                <a:r>
                  <a:rPr lang="en-US" dirty="0"/>
                  <a:t>Center of Mass: </a:t>
                </a:r>
                <a14:m>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𝑐𝑚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𝑖</m:t>
                                </m:r>
                              </m:sub>
                            </m:sSub>
                          </m:e>
                        </m:nary>
                      </m:num>
                      <m:den>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e>
                        </m:nary>
                      </m:den>
                    </m:f>
                  </m:oMath>
                </a14:m>
                <a:endParaRPr lang="en-US" dirty="0"/>
              </a:p>
            </p:txBody>
          </p:sp>
        </mc:Choice>
        <mc:Fallback>
          <p:sp>
            <p:nvSpPr>
              <p:cNvPr id="3" name="Content Placeholder 2">
                <a:extLst>
                  <a:ext uri="{FF2B5EF4-FFF2-40B4-BE49-F238E27FC236}">
                    <a16:creationId xmlns:a16="http://schemas.microsoft.com/office/drawing/2014/main" id="{0EF12494-6C24-42F6-8817-C9F2DABED91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2284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CEA7-F54D-4264-88EA-972DB082E3FF}"/>
              </a:ext>
            </a:extLst>
          </p:cNvPr>
          <p:cNvSpPr>
            <a:spLocks noGrp="1"/>
          </p:cNvSpPr>
          <p:nvPr>
            <p:ph type="title"/>
          </p:nvPr>
        </p:nvSpPr>
        <p:spPr>
          <a:xfrm>
            <a:off x="838199" y="365125"/>
            <a:ext cx="10728159" cy="1325563"/>
          </a:xfrm>
        </p:spPr>
        <p:txBody>
          <a:bodyPr>
            <a:normAutofit/>
          </a:bodyPr>
          <a:lstStyle/>
          <a:p>
            <a:r>
              <a:rPr lang="en-US" dirty="0"/>
              <a:t>Analyzing forces &amp; drawing free body diagrams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59577C-B3DC-4B67-B089-1CEC386AC6B3}"/>
                  </a:ext>
                </a:extLst>
              </p:cNvPr>
              <p:cNvSpPr>
                <a:spLocks noGrp="1"/>
              </p:cNvSpPr>
              <p:nvPr>
                <p:ph idx="1"/>
              </p:nvPr>
            </p:nvSpPr>
            <p:spPr/>
            <p:txBody>
              <a:bodyPr/>
              <a:lstStyle/>
              <a:p>
                <a:pPr marL="457200" indent="-457200">
                  <a:buFont typeface="+mj-lt"/>
                  <a:buAutoNum type="arabicPeriod"/>
                </a:pPr>
                <a:r>
                  <a:rPr lang="en-US" dirty="0"/>
                  <a:t>Set coordinate system</a:t>
                </a:r>
              </a:p>
              <a:p>
                <a:pPr marL="457200" indent="-457200">
                  <a:buFont typeface="+mj-lt"/>
                  <a:buAutoNum type="arabicPeriod"/>
                </a:pPr>
                <a:r>
                  <a:rPr lang="en-US" dirty="0"/>
                  <a:t>Define system for which </a:t>
                </a:r>
                <a:r>
                  <a:rPr lang="en-US" dirty="0" err="1"/>
                  <a:t>fbd</a:t>
                </a:r>
                <a:r>
                  <a:rPr lang="en-US" dirty="0"/>
                  <a:t> will be drawn</a:t>
                </a:r>
              </a:p>
              <a:p>
                <a:pPr marL="457200" indent="-457200">
                  <a:buFont typeface="+mj-lt"/>
                  <a:buAutoNum type="arabicPeriod"/>
                </a:pPr>
                <a:r>
                  <a:rPr lang="en-US" dirty="0"/>
                  <a:t>Draw ALL forces (w, N, T, f, F)</a:t>
                </a:r>
              </a:p>
              <a:p>
                <a:pPr marL="457200" indent="-457200">
                  <a:buFont typeface="+mj-lt"/>
                  <a:buAutoNum type="arabicPeriod"/>
                </a:pPr>
                <a:r>
                  <a:rPr lang="en-US" dirty="0"/>
                  <a:t>Break forces into x and y components (if some forces do not fall on axes)</a:t>
                </a:r>
              </a:p>
              <a:p>
                <a:pPr marL="457200" indent="-457200">
                  <a:buFont typeface="+mj-lt"/>
                  <a:buAutoNum type="arabicPeriod"/>
                </a:pPr>
                <a:r>
                  <a:rPr lang="en-US" dirty="0"/>
                  <a:t>Write net force (for x and y separately if needed)</a:t>
                </a:r>
              </a:p>
              <a:p>
                <a:pPr marL="457200" indent="-457200">
                  <a:buFont typeface="+mj-lt"/>
                  <a:buAutoNum type="arabicPeriod"/>
                </a:pPr>
                <a:r>
                  <a:rPr lang="en-US" dirty="0"/>
                  <a:t>Analyze mass and acceleration to write ma side</a:t>
                </a:r>
              </a:p>
              <a:p>
                <a:pPr marL="457200" indent="-457200">
                  <a:buFont typeface="+mj-lt"/>
                  <a:buAutoNum type="arabicPeriod"/>
                </a:pPr>
                <a:r>
                  <a:rPr lang="en-US" dirty="0"/>
                  <a:t>Use </a:t>
                </a:r>
                <a14:m>
                  <m:oMath xmlns:m="http://schemas.openxmlformats.org/officeDocument/2006/math">
                    <m:r>
                      <m:rPr>
                        <m:sty m:val="p"/>
                      </m:rPr>
                      <a:rPr lang="en-US">
                        <a:latin typeface="Cambria Math" panose="02040503050406030204" pitchFamily="18" charset="0"/>
                      </a:rPr>
                      <m:t>Σ</m:t>
                    </m:r>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m:t>
                    </m:r>
                    <m:r>
                      <a:rPr lang="en-US" i="1">
                        <a:latin typeface="Cambria Math" panose="02040503050406030204" pitchFamily="18" charset="0"/>
                      </a:rPr>
                      <m:t>𝑚</m:t>
                    </m:r>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dirty="0"/>
                  <a:t> to solve for unknown(s)</a:t>
                </a:r>
              </a:p>
              <a:p>
                <a:endParaRPr lang="en-US" dirty="0"/>
              </a:p>
            </p:txBody>
          </p:sp>
        </mc:Choice>
        <mc:Fallback xmlns="">
          <p:sp>
            <p:nvSpPr>
              <p:cNvPr id="3" name="Content Placeholder 2">
                <a:extLst>
                  <a:ext uri="{FF2B5EF4-FFF2-40B4-BE49-F238E27FC236}">
                    <a16:creationId xmlns:a16="http://schemas.microsoft.com/office/drawing/2014/main" id="{4D59577C-B3DC-4B67-B089-1CEC386AC6B3}"/>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60369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CF00B-557B-4272-86CD-D8D183E52372}"/>
              </a:ext>
            </a:extLst>
          </p:cNvPr>
          <p:cNvSpPr>
            <a:spLocks noGrp="1"/>
          </p:cNvSpPr>
          <p:nvPr>
            <p:ph type="title"/>
          </p:nvPr>
        </p:nvSpPr>
        <p:spPr/>
        <p:txBody>
          <a:bodyPr>
            <a:noAutofit/>
          </a:bodyPr>
          <a:lstStyle/>
          <a:p>
            <a:pPr lvl="0"/>
            <a:r>
              <a:rPr lang="en-US" sz="3600" dirty="0"/>
              <a:t>Two dogs pull a sled. One exerts a constant force of 50 N at an angle 30 degrees to the right of north. The other exerts a constant force of 50 N at an angle of 30 degrees to the left of north. What is the total work they do on the sled over a distance of 10 m?</a:t>
            </a:r>
          </a:p>
        </p:txBody>
      </p:sp>
      <p:sp>
        <p:nvSpPr>
          <p:cNvPr id="5" name="Text Placeholder 4">
            <a:extLst>
              <a:ext uri="{FF2B5EF4-FFF2-40B4-BE49-F238E27FC236}">
                <a16:creationId xmlns:a16="http://schemas.microsoft.com/office/drawing/2014/main" id="{61CC6CA0-BA3B-477A-B752-50780AD97925}"/>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290340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CF00B-557B-4272-86CD-D8D183E52372}"/>
              </a:ext>
            </a:extLst>
          </p:cNvPr>
          <p:cNvSpPr>
            <a:spLocks noGrp="1"/>
          </p:cNvSpPr>
          <p:nvPr>
            <p:ph type="title"/>
          </p:nvPr>
        </p:nvSpPr>
        <p:spPr/>
        <p:txBody>
          <a:bodyPr>
            <a:noAutofit/>
          </a:bodyPr>
          <a:lstStyle/>
          <a:p>
            <a:pPr lvl="0"/>
            <a:r>
              <a:rPr lang="en-US" sz="3600" dirty="0"/>
              <a:t>A 15 N ball is thrown vertically upwards. When it is 7 m above the initial position, its velocity is 5 m/s upwards. Find the ball’s speed when it left its initial position and its maximum height.</a:t>
            </a:r>
          </a:p>
        </p:txBody>
      </p:sp>
      <p:sp>
        <p:nvSpPr>
          <p:cNvPr id="5" name="Text Placeholder 4">
            <a:extLst>
              <a:ext uri="{FF2B5EF4-FFF2-40B4-BE49-F238E27FC236}">
                <a16:creationId xmlns:a16="http://schemas.microsoft.com/office/drawing/2014/main" id="{61CC6CA0-BA3B-477A-B752-50780AD97925}"/>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403298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DE43-E36C-4CB7-81E1-F19297D94741}"/>
              </a:ext>
            </a:extLst>
          </p:cNvPr>
          <p:cNvSpPr>
            <a:spLocks noGrp="1"/>
          </p:cNvSpPr>
          <p:nvPr>
            <p:ph type="title"/>
          </p:nvPr>
        </p:nvSpPr>
        <p:spPr/>
        <p:txBody>
          <a:bodyPr>
            <a:noAutofit/>
          </a:bodyPr>
          <a:lstStyle/>
          <a:p>
            <a:r>
              <a:rPr lang="en-US" sz="3600" dirty="0"/>
              <a:t>A 5 kg package slides up a 10 m ramp at an angle of 20 degrees above the horizontal. The coefficient of friction between the package and the ramp is 0.1. If the package reaches the top of the ramp with a speed of 1 m/s, determine its speed at the bottom of the ramp using energy analysis. </a:t>
            </a:r>
          </a:p>
        </p:txBody>
      </p:sp>
      <p:sp>
        <p:nvSpPr>
          <p:cNvPr id="3" name="Text Placeholder 2">
            <a:extLst>
              <a:ext uri="{FF2B5EF4-FFF2-40B4-BE49-F238E27FC236}">
                <a16:creationId xmlns:a16="http://schemas.microsoft.com/office/drawing/2014/main" id="{B3185380-B31F-4E05-BDED-18A0BAE15C43}"/>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302835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DE43-E36C-4CB7-81E1-F19297D94741}"/>
              </a:ext>
            </a:extLst>
          </p:cNvPr>
          <p:cNvSpPr>
            <a:spLocks noGrp="1"/>
          </p:cNvSpPr>
          <p:nvPr>
            <p:ph type="title"/>
          </p:nvPr>
        </p:nvSpPr>
        <p:spPr/>
        <p:txBody>
          <a:bodyPr>
            <a:noAutofit/>
          </a:bodyPr>
          <a:lstStyle/>
          <a:p>
            <a:pPr lvl="0"/>
            <a:r>
              <a:rPr lang="en-US" sz="3600" dirty="0"/>
              <a:t>A 0.7 kg block is loaded in a vertical spring with constant k = 85,000 N/m compressed by 3 cm. When the spring and block are released, determine the maximum height attained by the block. </a:t>
            </a:r>
          </a:p>
        </p:txBody>
      </p:sp>
      <p:sp>
        <p:nvSpPr>
          <p:cNvPr id="3" name="Text Placeholder 2">
            <a:extLst>
              <a:ext uri="{FF2B5EF4-FFF2-40B4-BE49-F238E27FC236}">
                <a16:creationId xmlns:a16="http://schemas.microsoft.com/office/drawing/2014/main" id="{B3185380-B31F-4E05-BDED-18A0BAE15C43}"/>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2336189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TotalTime>
  <Words>1078</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Exam 3: Energy &amp; Momentum</vt:lpstr>
      <vt:lpstr>Chapter 6</vt:lpstr>
      <vt:lpstr>Chapter 7</vt:lpstr>
      <vt:lpstr>Chapter 8</vt:lpstr>
      <vt:lpstr>Analyzing forces &amp; drawing free body diagrams</vt:lpstr>
      <vt:lpstr>Two dogs pull a sled. One exerts a constant force of 50 N at an angle 30 degrees to the right of north. The other exerts a constant force of 50 N at an angle of 30 degrees to the left of north. What is the total work they do on the sled over a distance of 10 m?</vt:lpstr>
      <vt:lpstr>A 15 N ball is thrown vertically upwards. When it is 7 m above the initial position, its velocity is 5 m/s upwards. Find the ball’s speed when it left its initial position and its maximum height.</vt:lpstr>
      <vt:lpstr>A 5 kg package slides up a 10 m ramp at an angle of 20 degrees above the horizontal. The coefficient of friction between the package and the ramp is 0.1. If the package reaches the top of the ramp with a speed of 1 m/s, determine its speed at the bottom of the ramp using energy analysis. </vt:lpstr>
      <vt:lpstr>A 0.7 kg block is loaded in a vertical spring with constant k = 85,000 N/m compressed by 3 cm. When the spring and block are released, determine the maximum height attained by the block. </vt:lpstr>
      <vt:lpstr>A 16 kg block slides on a rough horizontal surface before coming to rest. If the initial speed of the block is 18 m/s and the coefficient of friction between the block and the surface is 0.75, find the average power produced by the friction as the block stops. </vt:lpstr>
      <vt:lpstr>An 8 kg block travelling 25 m/s collides with a nonlinear spring with force given by F_s=30x^2. What is the speed of the object when the spring is compressed by 1 mm?</vt:lpstr>
      <vt:lpstr>Block of mass 10 kg (starting from rest) slides down the ramp inclined at an angle θ above horizontal. Block moves the distance 7 m along the ramp and at the end of it encounters a spring with the force constant 1200 N/m compressing it by 35 cm.  (a) Find the angle θ if the ramp is frictionless. (a) Find the angle θ if the coefficient of kinetic friction between the block and the ramp is 0.15.</vt:lpstr>
      <vt:lpstr>A 1.5 kg block is connected to two ideal horizontal springs having force constants k1=30 N/cm and k2=32 N/cm. The block is pushed 20 cm to the right and released from rest. What is the maximum speed of the block and what is the maximum compression of spring 1?</vt:lpstr>
      <vt:lpstr>A 25 kg rock approaches the foot of a hill with a speed of 17 m/s. This hill slopes upward at a constant angle The coefficient of 35 degrees above the horizontal. The coefficient of kinetic friction is 0.19. Find the maximum height reached by the rock, and the rocks’ speed at the bottom of the hill both on the way up and back down.</vt:lpstr>
      <vt:lpstr>A 0.75 kg basketball strikes the backboard while travelling at an angle of 45 degrees above the horizontal with a speed of 20 m/s, and it leaves the backboard travelling horizontally with a speed of 15 m/s. If the ball and backboard are in contact for 1.25 ms, find the horizontal and vertical components of the force acting on the ball.</vt:lpstr>
      <vt:lpstr>Two billiard balls of equal mass collide on a pool table. Ball A which was initially travelling at 2 m/s, is deflected 20 degrees from its original direction. Asteroid B was originally at rest, and travels 60 degrees from the original direction of A. Find the speed of each asteroid after the collision and find the fraction of the kinetic energy of asteroid A dissipated during the collision. </vt:lpstr>
      <vt:lpstr>A 20 kg block is attached to a light horizontal spring of k=500 N/m and is resting on a table with coefficient of friction 0.2. The block is struck by a 2 kg projectile travelling horizontally at 25 m/s. Find how far the block travels if (a) the projectile rebounds with a speed of 8 m/s or if (b) the projectile remains embedded in the block. </vt:lpstr>
      <vt:lpstr>A 120 kg bighorn sheep and a 150 kg bighorn sheep are fighting on a horizontal muddy surface. The two sheep collide at right angles and slide as one through the mud. The coefficient of kinetic friction between their hooves and the ground is 0.15. If the sheep come to rest at a point 5.5 m from where they collided at an angle of 20 degrees from the heavier sheep’s original direction of motion, how fast was each sheep travelling?</vt:lpstr>
      <vt:lpstr>A 8 kg ball is hanging from the ceiling by a light string 120 cm long. If the ball is struck by  a 2 kg ball moving 7 m/s at an angle 60 degrees above the horizontal in an elastic collision, find the tension of the wire just after the collision.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Knaup</dc:creator>
  <cp:lastModifiedBy>Jacob Knaup</cp:lastModifiedBy>
  <cp:revision>156</cp:revision>
  <dcterms:created xsi:type="dcterms:W3CDTF">2018-02-12T20:40:22Z</dcterms:created>
  <dcterms:modified xsi:type="dcterms:W3CDTF">2018-03-13T01:07:59Z</dcterms:modified>
</cp:coreProperties>
</file>