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odle.com/poll/vuib2g9dq24wmz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Jacob.knaup@asu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Shape 54"/>
          <p:cNvGrpSpPr/>
          <p:nvPr/>
        </p:nvGrpSpPr>
        <p:grpSpPr>
          <a:xfrm>
            <a:off x="84750" y="75668"/>
            <a:ext cx="2591727" cy="1576143"/>
            <a:chOff x="-71" y="0"/>
            <a:chExt cx="5762" cy="1845"/>
          </a:xfrm>
        </p:grpSpPr>
        <p:sp>
          <p:nvSpPr>
            <p:cNvPr id="55" name="Shape 55"/>
            <p:cNvSpPr/>
            <p:nvPr/>
          </p:nvSpPr>
          <p:spPr>
            <a:xfrm>
              <a:off x="1260" y="0"/>
              <a:ext cx="1200" cy="1800"/>
            </a:xfrm>
            <a:prstGeom prst="rect">
              <a:avLst/>
            </a:prstGeom>
            <a:noFill/>
            <a:ln>
              <a:noFill/>
            </a:ln>
          </p:spPr>
          <p:txBody>
            <a:bodyPr lIns="19050" tIns="19050" rIns="19050" bIns="19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A0032"/>
                </a:buClr>
                <a:buSzPct val="25000"/>
                <a:buFont typeface="Arial"/>
                <a:buNone/>
              </a:pPr>
              <a:r>
                <a:rPr lang="en" sz="4700" b="1" i="0" u="none" strike="noStrike" cap="none">
                  <a:solidFill>
                    <a:srgbClr val="9A0032"/>
                  </a:solidFill>
                  <a:latin typeface="Arial"/>
                  <a:ea typeface="Arial"/>
                  <a:cs typeface="Arial"/>
                  <a:sym typeface="Arial"/>
                </a:rPr>
                <a:t>{</a:t>
              </a:r>
            </a:p>
          </p:txBody>
        </p:sp>
        <p:sp>
          <p:nvSpPr>
            <p:cNvPr id="56" name="Shape 56"/>
            <p:cNvSpPr/>
            <p:nvPr/>
          </p:nvSpPr>
          <p:spPr>
            <a:xfrm>
              <a:off x="1818" y="152"/>
              <a:ext cx="2100" cy="1500"/>
            </a:xfrm>
            <a:prstGeom prst="rect">
              <a:avLst/>
            </a:prstGeom>
            <a:noFill/>
            <a:ln>
              <a:noFill/>
            </a:ln>
          </p:spPr>
          <p:txBody>
            <a:bodyPr lIns="19050" tIns="19050" rIns="19050" bIns="19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E5557"/>
                </a:buClr>
                <a:buSzPct val="25000"/>
                <a:buFont typeface="Arial"/>
                <a:buNone/>
              </a:pPr>
              <a:r>
                <a:rPr lang="en" sz="800" b="1" i="0" u="none" strike="noStrike" cap="none">
                  <a:solidFill>
                    <a:srgbClr val="4E5557"/>
                  </a:solidFill>
                  <a:latin typeface="Arial"/>
                  <a:ea typeface="Arial"/>
                  <a:cs typeface="Arial"/>
                  <a:sym typeface="Arial"/>
                </a:rPr>
                <a:t>collaborative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None/>
              </a:pPr>
              <a:endParaRPr sz="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E5557"/>
                </a:buClr>
                <a:buSzPct val="25000"/>
                <a:buFont typeface="Arial"/>
                <a:buNone/>
              </a:pPr>
              <a:r>
                <a:rPr lang="en" sz="800" b="1" i="0" u="none" strike="noStrike" cap="none">
                  <a:solidFill>
                    <a:srgbClr val="4E5557"/>
                  </a:solidFill>
                  <a:latin typeface="Arial"/>
                  <a:ea typeface="Arial"/>
                  <a:cs typeface="Arial"/>
                  <a:sym typeface="Arial"/>
                </a:rPr>
                <a:t>peer-led</a:t>
              </a: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Calibri"/>
                <a:buNone/>
              </a:pPr>
              <a:endParaRPr sz="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E5557"/>
                </a:buClr>
                <a:buSzPct val="25000"/>
                <a:buFont typeface="Arial"/>
                <a:buNone/>
              </a:pPr>
              <a:r>
                <a:rPr lang="en" sz="800" b="1" i="0" u="none" strike="noStrike" cap="none">
                  <a:solidFill>
                    <a:srgbClr val="4E5557"/>
                  </a:solidFill>
                  <a:latin typeface="Arial"/>
                  <a:ea typeface="Arial"/>
                  <a:cs typeface="Arial"/>
                  <a:sym typeface="Arial"/>
                </a:rPr>
                <a:t>structured</a:t>
              </a:r>
            </a:p>
          </p:txBody>
        </p:sp>
        <p:sp>
          <p:nvSpPr>
            <p:cNvPr id="57" name="Shape 57"/>
            <p:cNvSpPr/>
            <p:nvPr/>
          </p:nvSpPr>
          <p:spPr>
            <a:xfrm>
              <a:off x="3291" y="352"/>
              <a:ext cx="2400" cy="600"/>
            </a:xfrm>
            <a:prstGeom prst="rect">
              <a:avLst/>
            </a:prstGeom>
            <a:noFill/>
            <a:ln>
              <a:noFill/>
            </a:ln>
          </p:spPr>
          <p:txBody>
            <a:bodyPr lIns="19050" tIns="19050" rIns="19050" bIns="19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B300"/>
                </a:buClr>
                <a:buSzPct val="25000"/>
                <a:buFont typeface="Arial"/>
                <a:buNone/>
              </a:pPr>
              <a:r>
                <a:rPr lang="en" sz="1300" b="1" i="0" u="none" strike="noStrike" cap="none">
                  <a:solidFill>
                    <a:srgbClr val="FFB300"/>
                  </a:solidFill>
                  <a:latin typeface="Arial"/>
                  <a:ea typeface="Arial"/>
                  <a:cs typeface="Arial"/>
                  <a:sym typeface="Arial"/>
                </a:rPr>
                <a:t>group</a:t>
              </a:r>
              <a:r>
                <a:rPr lang="en" sz="1300" b="1" i="0" u="none" strike="noStrike" cap="none">
                  <a:solidFill>
                    <a:srgbClr val="9A0032"/>
                  </a:solidFill>
                  <a:latin typeface="Arial"/>
                  <a:ea typeface="Arial"/>
                  <a:cs typeface="Arial"/>
                  <a:sym typeface="Arial"/>
                </a:rPr>
                <a:t>study</a:t>
              </a:r>
            </a:p>
          </p:txBody>
        </p:sp>
        <p:sp>
          <p:nvSpPr>
            <p:cNvPr id="58" name="Shape 58"/>
            <p:cNvSpPr/>
            <p:nvPr/>
          </p:nvSpPr>
          <p:spPr>
            <a:xfrm>
              <a:off x="-71" y="44"/>
              <a:ext cx="1500" cy="1800"/>
            </a:xfrm>
            <a:prstGeom prst="rect">
              <a:avLst/>
            </a:prstGeom>
            <a:noFill/>
            <a:ln>
              <a:noFill/>
            </a:ln>
          </p:spPr>
          <p:txBody>
            <a:bodyPr lIns="19050" tIns="19050" rIns="19050" bIns="190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A0032"/>
                </a:buClr>
                <a:buSzPct val="25000"/>
                <a:buFont typeface="Arial"/>
                <a:buNone/>
              </a:pPr>
              <a:r>
                <a:rPr lang="en" sz="4800" b="1" i="0" u="none" strike="noStrike" cap="none">
                  <a:solidFill>
                    <a:srgbClr val="9A0032"/>
                  </a:solidFill>
                  <a:latin typeface="Arial"/>
                  <a:ea typeface="Arial"/>
                  <a:cs typeface="Arial"/>
                  <a:sym typeface="Arial"/>
                </a:rPr>
                <a:t>SI</a:t>
              </a:r>
            </a:p>
          </p:txBody>
        </p:sp>
      </p:grpSp>
      <p:sp>
        <p:nvSpPr>
          <p:cNvPr id="59" name="Shape 59"/>
          <p:cNvSpPr txBox="1"/>
          <p:nvPr/>
        </p:nvSpPr>
        <p:spPr>
          <a:xfrm>
            <a:off x="628650" y="26789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lvl="0" algn="ctr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" sz="33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 Is Here For You!</a:t>
            </a:r>
          </a:p>
        </p:txBody>
      </p:sp>
      <p:sp>
        <p:nvSpPr>
          <p:cNvPr id="60" name="Shape 60"/>
          <p:cNvSpPr txBox="1"/>
          <p:nvPr/>
        </p:nvSpPr>
        <p:spPr>
          <a:xfrm>
            <a:off x="345400" y="1034700"/>
            <a:ext cx="7056000" cy="4046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lvl="0" rtl="0">
              <a:lnSpc>
                <a:spcPct val="70000"/>
              </a:lnSpc>
              <a:spcBef>
                <a:spcPts val="0"/>
              </a:spcBef>
              <a:buNone/>
            </a:pPr>
            <a:r>
              <a:rPr lang="en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Hello, I’m your SI Leader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Jacob Knaup</a:t>
            </a:r>
            <a:r>
              <a:rPr lang="en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</a:p>
          <a:p>
            <a:pPr marL="177800" lvl="0" indent="-152400" rtl="0">
              <a:lnSpc>
                <a:spcPct val="70000"/>
              </a:lnSpc>
              <a:spcBef>
                <a:spcPts val="800"/>
              </a:spcBef>
              <a:buClr>
                <a:srgbClr val="000000"/>
              </a:buClr>
              <a:buChar char="•"/>
            </a:pPr>
            <a:r>
              <a:rPr lang="en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 sessions are free opportunities to practice course material and learn study strategies with friends in structured study sessions.</a:t>
            </a:r>
          </a:p>
          <a:p>
            <a:pPr marL="177800" lvl="0" indent="-152400" rtl="0">
              <a:lnSpc>
                <a:spcPct val="70000"/>
              </a:lnSpc>
              <a:spcBef>
                <a:spcPts val="800"/>
              </a:spcBef>
              <a:buClr>
                <a:srgbClr val="000000"/>
              </a:buClr>
              <a:buChar char="•"/>
            </a:pPr>
            <a:r>
              <a:rPr lang="en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Research consistently shows that students who regularly attend SI sessions 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tend to </a:t>
            </a:r>
            <a:r>
              <a:rPr lang="en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earn higher course grades tha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students who do not.</a:t>
            </a:r>
          </a:p>
          <a:p>
            <a:pPr lvl="0" algn="ctr" rtl="0">
              <a:lnSpc>
                <a:spcPct val="70000"/>
              </a:lnSpc>
              <a:spcBef>
                <a:spcPts val="800"/>
              </a:spcBef>
              <a:buNone/>
            </a:pPr>
            <a:r>
              <a:rPr lang="en" b="1" u="sng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 Sessions </a:t>
            </a:r>
            <a:r>
              <a:rPr lang="en" b="1" u="sng" dirty="0">
                <a:latin typeface="Calibri"/>
                <a:ea typeface="Calibri"/>
                <a:cs typeface="Calibri"/>
                <a:sym typeface="Calibri"/>
              </a:rPr>
              <a:t>Begin </a:t>
            </a:r>
            <a:r>
              <a:rPr lang="en-US" b="1" u="sng" dirty="0">
                <a:latin typeface="Calibri"/>
                <a:ea typeface="Calibri"/>
                <a:cs typeface="Calibri"/>
                <a:sym typeface="Calibri"/>
              </a:rPr>
              <a:t>Next</a:t>
            </a:r>
            <a:r>
              <a:rPr lang="en" b="1" u="sng" dirty="0">
                <a:latin typeface="Calibri"/>
                <a:ea typeface="Calibri"/>
                <a:cs typeface="Calibri"/>
                <a:sym typeface="Calibri"/>
              </a:rPr>
              <a:t> W</a:t>
            </a:r>
            <a:r>
              <a:rPr lang="en-US" b="1" u="sng" dirty="0">
                <a:latin typeface="Calibri"/>
                <a:ea typeface="Calibri"/>
                <a:cs typeface="Calibri"/>
                <a:sym typeface="Calibri"/>
              </a:rPr>
              <a:t>eek</a:t>
            </a:r>
            <a:r>
              <a:rPr lang="en" b="1" u="sng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</a:p>
          <a:p>
            <a:pPr lvl="0" algn="ctr" rtl="0">
              <a:lnSpc>
                <a:spcPct val="70000"/>
              </a:lnSpc>
              <a:spcBef>
                <a:spcPts val="800"/>
              </a:spcBef>
              <a:buNone/>
            </a:pPr>
            <a:r>
              <a:rPr lang="en-US" i="1" dirty="0">
                <a:latin typeface="Calibri"/>
                <a:ea typeface="Calibri"/>
                <a:cs typeface="Calibri"/>
                <a:sym typeface="Calibri"/>
              </a:rPr>
              <a:t>Tuesday 6-7pm</a:t>
            </a:r>
          </a:p>
          <a:p>
            <a:pPr lvl="0" algn="ctr" rtl="0">
              <a:lnSpc>
                <a:spcPct val="70000"/>
              </a:lnSpc>
              <a:spcBef>
                <a:spcPts val="800"/>
              </a:spcBef>
              <a:buNone/>
            </a:pPr>
            <a:r>
              <a:rPr lang="en-US" i="1" dirty="0">
                <a:latin typeface="Calibri"/>
                <a:ea typeface="Calibri"/>
                <a:cs typeface="Calibri"/>
                <a:sym typeface="Calibri"/>
              </a:rPr>
              <a:t>Thursday 3-4pm</a:t>
            </a:r>
          </a:p>
          <a:p>
            <a:pPr lvl="0" algn="ctr" rtl="0">
              <a:lnSpc>
                <a:spcPct val="70000"/>
              </a:lnSpc>
              <a:spcBef>
                <a:spcPts val="800"/>
              </a:spcBef>
              <a:buNone/>
            </a:pPr>
            <a:endParaRPr lang="en-US" i="1" dirty="0">
              <a:latin typeface="Calibri"/>
              <a:ea typeface="Calibri"/>
              <a:cs typeface="Calibri"/>
              <a:sym typeface="Calibri"/>
            </a:endParaRPr>
          </a:p>
          <a:p>
            <a:pPr lvl="0" algn="ctr" rtl="0">
              <a:lnSpc>
                <a:spcPct val="70000"/>
              </a:lnSpc>
              <a:spcBef>
                <a:spcPts val="800"/>
              </a:spcBef>
              <a:buNone/>
            </a:pPr>
            <a:r>
              <a:rPr lang="en-US" b="1" u="sng" dirty="0">
                <a:latin typeface="Calibri"/>
                <a:ea typeface="Calibri"/>
                <a:cs typeface="Calibri"/>
                <a:sym typeface="Calibri"/>
              </a:rPr>
              <a:t>Sessions for the rest of the semester will be scheduled by </a:t>
            </a:r>
            <a:r>
              <a:rPr lang="en-US" b="1" i="1" u="sng" dirty="0">
                <a:latin typeface="Calibri"/>
                <a:ea typeface="Calibri"/>
                <a:cs typeface="Calibri"/>
                <a:sym typeface="Calibri"/>
              </a:rPr>
              <a:t>you all</a:t>
            </a:r>
            <a:endParaRPr lang="en-US" i="1" dirty="0">
              <a:latin typeface="Calibri"/>
              <a:ea typeface="Calibri"/>
              <a:cs typeface="Calibri"/>
              <a:sym typeface="Calibri"/>
            </a:endParaRPr>
          </a:p>
          <a:p>
            <a:pPr lvl="0" algn="ctr">
              <a:lnSpc>
                <a:spcPct val="70000"/>
              </a:lnSpc>
              <a:spcBef>
                <a:spcPts val="800"/>
              </a:spcBef>
            </a:pPr>
            <a:r>
              <a:rPr lang="en-US" i="1" dirty="0">
                <a:latin typeface="Calibri"/>
                <a:ea typeface="Calibri"/>
                <a:cs typeface="Calibri"/>
                <a:sym typeface="Calibri"/>
                <a:hlinkClick r:id="rId3"/>
              </a:rPr>
              <a:t>https://doodle.com/poll/vuib2g9dq24wmznt</a:t>
            </a:r>
            <a:endParaRPr lang="en" i="1" dirty="0">
              <a:latin typeface="Calibri"/>
              <a:ea typeface="Calibri"/>
              <a:cs typeface="Calibri"/>
              <a:sym typeface="Calibri"/>
            </a:endParaRPr>
          </a:p>
          <a:p>
            <a:pPr lvl="0" algn="ctr" rtl="0">
              <a:lnSpc>
                <a:spcPct val="70000"/>
              </a:lnSpc>
              <a:spcBef>
                <a:spcPts val="800"/>
              </a:spcBef>
              <a:buNone/>
            </a:pPr>
            <a:endParaRPr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 rtl="0">
              <a:lnSpc>
                <a:spcPct val="70000"/>
              </a:lnSpc>
              <a:spcBef>
                <a:spcPts val="800"/>
              </a:spcBef>
              <a:buNone/>
            </a:pPr>
            <a:endParaRPr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 rtl="0">
              <a:lnSpc>
                <a:spcPct val="70000"/>
              </a:lnSpc>
              <a:spcBef>
                <a:spcPts val="800"/>
              </a:spcBef>
              <a:buNone/>
            </a:pPr>
            <a:r>
              <a:rPr lang="en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Contact me with any questions or concerns by emailing </a:t>
            </a:r>
            <a:r>
              <a:rPr lang="en-US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Jacob.knaup@asu.edu</a:t>
            </a:r>
            <a:r>
              <a:rPr lang="en-US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 by talking to me after class. 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Thank you and 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ood luck this semester!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130</Words>
  <Application>Microsoft Office PowerPoint</Application>
  <PresentationFormat>On-screen Show (16:9)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Knaup</dc:creator>
  <cp:lastModifiedBy>Jacob Knaup</cp:lastModifiedBy>
  <cp:revision>4</cp:revision>
  <dcterms:modified xsi:type="dcterms:W3CDTF">2017-08-15T22:14:59Z</dcterms:modified>
</cp:coreProperties>
</file>