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5" r:id="rId7"/>
    <p:sldId id="262" r:id="rId8"/>
    <p:sldId id="267" r:id="rId9"/>
    <p:sldId id="266" r:id="rId10"/>
    <p:sldId id="261" r:id="rId11"/>
    <p:sldId id="264" r:id="rId12"/>
    <p:sldId id="268" r:id="rId13"/>
    <p:sldId id="269" r:id="rId14"/>
    <p:sldId id="26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0" d="100"/>
          <a:sy n="60" d="100"/>
        </p:scale>
        <p:origin x="72" y="3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55B870-2AC2-4EDD-988A-AAB36F68BD8B}" type="datetimeFigureOut">
              <a:rPr lang="en-US" smtClean="0"/>
              <a:t>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91B3D1-EA1E-444A-A3BB-DCF8D1F5D576}" type="slidenum">
              <a:rPr lang="en-US" smtClean="0"/>
              <a:t>‹#›</a:t>
            </a:fld>
            <a:endParaRPr lang="en-US"/>
          </a:p>
        </p:txBody>
      </p:sp>
    </p:spTree>
    <p:extLst>
      <p:ext uri="{BB962C8B-B14F-4D97-AF65-F5344CB8AC3E}">
        <p14:creationId xmlns:p14="http://schemas.microsoft.com/office/powerpoint/2010/main" val="3940429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55B870-2AC2-4EDD-988A-AAB36F68BD8B}" type="datetimeFigureOut">
              <a:rPr lang="en-US" smtClean="0"/>
              <a:t>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91B3D1-EA1E-444A-A3BB-DCF8D1F5D576}" type="slidenum">
              <a:rPr lang="en-US" smtClean="0"/>
              <a:t>‹#›</a:t>
            </a:fld>
            <a:endParaRPr lang="en-US"/>
          </a:p>
        </p:txBody>
      </p:sp>
    </p:spTree>
    <p:extLst>
      <p:ext uri="{BB962C8B-B14F-4D97-AF65-F5344CB8AC3E}">
        <p14:creationId xmlns:p14="http://schemas.microsoft.com/office/powerpoint/2010/main" val="1975624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55B870-2AC2-4EDD-988A-AAB36F68BD8B}" type="datetimeFigureOut">
              <a:rPr lang="en-US" smtClean="0"/>
              <a:t>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91B3D1-EA1E-444A-A3BB-DCF8D1F5D576}" type="slidenum">
              <a:rPr lang="en-US" smtClean="0"/>
              <a:t>‹#›</a:t>
            </a:fld>
            <a:endParaRPr lang="en-US"/>
          </a:p>
        </p:txBody>
      </p:sp>
    </p:spTree>
    <p:extLst>
      <p:ext uri="{BB962C8B-B14F-4D97-AF65-F5344CB8AC3E}">
        <p14:creationId xmlns:p14="http://schemas.microsoft.com/office/powerpoint/2010/main" val="962862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55B870-2AC2-4EDD-988A-AAB36F68BD8B}" type="datetimeFigureOut">
              <a:rPr lang="en-US" smtClean="0"/>
              <a:t>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91B3D1-EA1E-444A-A3BB-DCF8D1F5D576}" type="slidenum">
              <a:rPr lang="en-US" smtClean="0"/>
              <a:t>‹#›</a:t>
            </a:fld>
            <a:endParaRPr lang="en-US"/>
          </a:p>
        </p:txBody>
      </p:sp>
    </p:spTree>
    <p:extLst>
      <p:ext uri="{BB962C8B-B14F-4D97-AF65-F5344CB8AC3E}">
        <p14:creationId xmlns:p14="http://schemas.microsoft.com/office/powerpoint/2010/main" val="2128313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455B870-2AC2-4EDD-988A-AAB36F68BD8B}" type="datetimeFigureOut">
              <a:rPr lang="en-US" smtClean="0"/>
              <a:t>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91B3D1-EA1E-444A-A3BB-DCF8D1F5D576}" type="slidenum">
              <a:rPr lang="en-US" smtClean="0"/>
              <a:t>‹#›</a:t>
            </a:fld>
            <a:endParaRPr lang="en-US"/>
          </a:p>
        </p:txBody>
      </p:sp>
    </p:spTree>
    <p:extLst>
      <p:ext uri="{BB962C8B-B14F-4D97-AF65-F5344CB8AC3E}">
        <p14:creationId xmlns:p14="http://schemas.microsoft.com/office/powerpoint/2010/main" val="3065366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55B870-2AC2-4EDD-988A-AAB36F68BD8B}" type="datetimeFigureOut">
              <a:rPr lang="en-US" smtClean="0"/>
              <a:t>2/12/2018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91B3D1-EA1E-444A-A3BB-DCF8D1F5D576}" type="slidenum">
              <a:rPr lang="en-US" smtClean="0"/>
              <a:t>‹#›</a:t>
            </a:fld>
            <a:endParaRPr lang="en-US"/>
          </a:p>
        </p:txBody>
      </p:sp>
    </p:spTree>
    <p:extLst>
      <p:ext uri="{BB962C8B-B14F-4D97-AF65-F5344CB8AC3E}">
        <p14:creationId xmlns:p14="http://schemas.microsoft.com/office/powerpoint/2010/main" val="595541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55B870-2AC2-4EDD-988A-AAB36F68BD8B}" type="datetimeFigureOut">
              <a:rPr lang="en-US" smtClean="0"/>
              <a:t>2/12/2018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91B3D1-EA1E-444A-A3BB-DCF8D1F5D576}" type="slidenum">
              <a:rPr lang="en-US" smtClean="0"/>
              <a:t>‹#›</a:t>
            </a:fld>
            <a:endParaRPr lang="en-US"/>
          </a:p>
        </p:txBody>
      </p:sp>
    </p:spTree>
    <p:extLst>
      <p:ext uri="{BB962C8B-B14F-4D97-AF65-F5344CB8AC3E}">
        <p14:creationId xmlns:p14="http://schemas.microsoft.com/office/powerpoint/2010/main" val="1971455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55B870-2AC2-4EDD-988A-AAB36F68BD8B}" type="datetimeFigureOut">
              <a:rPr lang="en-US" smtClean="0"/>
              <a:t>2/12/2018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91B3D1-EA1E-444A-A3BB-DCF8D1F5D576}" type="slidenum">
              <a:rPr lang="en-US" smtClean="0"/>
              <a:t>‹#›</a:t>
            </a:fld>
            <a:endParaRPr lang="en-US"/>
          </a:p>
        </p:txBody>
      </p:sp>
    </p:spTree>
    <p:extLst>
      <p:ext uri="{BB962C8B-B14F-4D97-AF65-F5344CB8AC3E}">
        <p14:creationId xmlns:p14="http://schemas.microsoft.com/office/powerpoint/2010/main" val="1636138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55B870-2AC2-4EDD-988A-AAB36F68BD8B}" type="datetimeFigureOut">
              <a:rPr lang="en-US" smtClean="0"/>
              <a:t>2/12/2018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91B3D1-EA1E-444A-A3BB-DCF8D1F5D576}" type="slidenum">
              <a:rPr lang="en-US" smtClean="0"/>
              <a:t>‹#›</a:t>
            </a:fld>
            <a:endParaRPr lang="en-US"/>
          </a:p>
        </p:txBody>
      </p:sp>
    </p:spTree>
    <p:extLst>
      <p:ext uri="{BB962C8B-B14F-4D97-AF65-F5344CB8AC3E}">
        <p14:creationId xmlns:p14="http://schemas.microsoft.com/office/powerpoint/2010/main" val="649308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455B870-2AC2-4EDD-988A-AAB36F68BD8B}" type="datetimeFigureOut">
              <a:rPr lang="en-US" smtClean="0"/>
              <a:t>2/12/2018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91B3D1-EA1E-444A-A3BB-DCF8D1F5D576}" type="slidenum">
              <a:rPr lang="en-US" smtClean="0"/>
              <a:t>‹#›</a:t>
            </a:fld>
            <a:endParaRPr lang="en-US"/>
          </a:p>
        </p:txBody>
      </p:sp>
    </p:spTree>
    <p:extLst>
      <p:ext uri="{BB962C8B-B14F-4D97-AF65-F5344CB8AC3E}">
        <p14:creationId xmlns:p14="http://schemas.microsoft.com/office/powerpoint/2010/main" val="3732858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455B870-2AC2-4EDD-988A-AAB36F68BD8B}" type="datetimeFigureOut">
              <a:rPr lang="en-US" smtClean="0"/>
              <a:t>2/12/2018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91B3D1-EA1E-444A-A3BB-DCF8D1F5D576}" type="slidenum">
              <a:rPr lang="en-US" smtClean="0"/>
              <a:t>‹#›</a:t>
            </a:fld>
            <a:endParaRPr lang="en-US"/>
          </a:p>
        </p:txBody>
      </p:sp>
    </p:spTree>
    <p:extLst>
      <p:ext uri="{BB962C8B-B14F-4D97-AF65-F5344CB8AC3E}">
        <p14:creationId xmlns:p14="http://schemas.microsoft.com/office/powerpoint/2010/main" val="4245955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55B870-2AC2-4EDD-988A-AAB36F68BD8B}" type="datetimeFigureOut">
              <a:rPr lang="en-US" smtClean="0"/>
              <a:t>2/12/2018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91B3D1-EA1E-444A-A3BB-DCF8D1F5D576}" type="slidenum">
              <a:rPr lang="en-US" smtClean="0"/>
              <a:t>‹#›</a:t>
            </a:fld>
            <a:endParaRPr lang="en-US"/>
          </a:p>
        </p:txBody>
      </p:sp>
    </p:spTree>
    <p:extLst>
      <p:ext uri="{BB962C8B-B14F-4D97-AF65-F5344CB8AC3E}">
        <p14:creationId xmlns:p14="http://schemas.microsoft.com/office/powerpoint/2010/main" val="404438218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53DB0-511C-40B5-9F55-F5108FDC68CC}"/>
              </a:ext>
            </a:extLst>
          </p:cNvPr>
          <p:cNvSpPr>
            <a:spLocks noGrp="1"/>
          </p:cNvSpPr>
          <p:nvPr>
            <p:ph type="ctrTitle"/>
          </p:nvPr>
        </p:nvSpPr>
        <p:spPr/>
        <p:txBody>
          <a:bodyPr/>
          <a:lstStyle/>
          <a:p>
            <a:r>
              <a:rPr lang="en-US" dirty="0"/>
              <a:t>Exam 2: Forces</a:t>
            </a:r>
          </a:p>
        </p:txBody>
      </p:sp>
      <p:sp>
        <p:nvSpPr>
          <p:cNvPr id="3" name="Subtitle 2">
            <a:extLst>
              <a:ext uri="{FF2B5EF4-FFF2-40B4-BE49-F238E27FC236}">
                <a16:creationId xmlns:a16="http://schemas.microsoft.com/office/drawing/2014/main" id="{9A524C72-1480-43B8-846A-A54537D61C66}"/>
              </a:ext>
            </a:extLst>
          </p:cNvPr>
          <p:cNvSpPr>
            <a:spLocks noGrp="1"/>
          </p:cNvSpPr>
          <p:nvPr>
            <p:ph type="subTitle" idx="1"/>
          </p:nvPr>
        </p:nvSpPr>
        <p:spPr/>
        <p:txBody>
          <a:bodyPr/>
          <a:lstStyle/>
          <a:p>
            <a:r>
              <a:rPr lang="en-US" dirty="0"/>
              <a:t>Chapters 4 &amp; 5</a:t>
            </a:r>
          </a:p>
          <a:p>
            <a:r>
              <a:rPr lang="en-US" dirty="0"/>
              <a:t>Newton’s 2</a:t>
            </a:r>
            <a:r>
              <a:rPr lang="en-US" baseline="30000" dirty="0"/>
              <a:t>nd</a:t>
            </a:r>
            <a:r>
              <a:rPr lang="en-US" dirty="0"/>
              <a:t> Law, weight, friction, normal force, tension</a:t>
            </a:r>
          </a:p>
        </p:txBody>
      </p:sp>
    </p:spTree>
    <p:extLst>
      <p:ext uri="{BB962C8B-B14F-4D97-AF65-F5344CB8AC3E}">
        <p14:creationId xmlns:p14="http://schemas.microsoft.com/office/powerpoint/2010/main" val="9548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B4DCA-7598-4C53-AE72-1319E94A3290}"/>
              </a:ext>
            </a:extLst>
          </p:cNvPr>
          <p:cNvSpPr>
            <a:spLocks noGrp="1"/>
          </p:cNvSpPr>
          <p:nvPr>
            <p:ph type="title"/>
          </p:nvPr>
        </p:nvSpPr>
        <p:spPr/>
        <p:txBody>
          <a:bodyPr>
            <a:noAutofit/>
          </a:bodyPr>
          <a:lstStyle/>
          <a:p>
            <a:r>
              <a:rPr lang="en-US" sz="4400" dirty="0"/>
              <a:t>An elephant with a mass of 300 kg is lifted from rest to 10 m off the ground in 4 s with constant acceleration. Find the tension in the rope as the elephant is lifted.</a:t>
            </a:r>
          </a:p>
        </p:txBody>
      </p:sp>
      <p:sp>
        <p:nvSpPr>
          <p:cNvPr id="3" name="Text Placeholder 2">
            <a:extLst>
              <a:ext uri="{FF2B5EF4-FFF2-40B4-BE49-F238E27FC236}">
                <a16:creationId xmlns:a16="http://schemas.microsoft.com/office/drawing/2014/main" id="{CD41B137-420A-4B47-9685-C1A3C86D59FB}"/>
              </a:ext>
            </a:extLst>
          </p:cNvPr>
          <p:cNvSpPr>
            <a:spLocks noGrp="1"/>
          </p:cNvSpPr>
          <p:nvPr>
            <p:ph type="body" idx="1"/>
          </p:nvPr>
        </p:nvSpPr>
        <p:spPr/>
        <p:txBody>
          <a:bodyPr/>
          <a:lstStyle/>
          <a:p>
            <a:r>
              <a:rPr lang="en-US" dirty="0"/>
              <a:t>3315 N</a:t>
            </a:r>
          </a:p>
        </p:txBody>
      </p:sp>
    </p:spTree>
    <p:extLst>
      <p:ext uri="{BB962C8B-B14F-4D97-AF65-F5344CB8AC3E}">
        <p14:creationId xmlns:p14="http://schemas.microsoft.com/office/powerpoint/2010/main" val="2429225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11E648FF-AEBF-477A-B177-CAFBA55B4193}"/>
                  </a:ext>
                </a:extLst>
              </p:cNvPr>
              <p:cNvSpPr>
                <a:spLocks noGrp="1"/>
              </p:cNvSpPr>
              <p:nvPr>
                <p:ph type="title"/>
              </p:nvPr>
            </p:nvSpPr>
            <p:spPr/>
            <p:txBody>
              <a:bodyPr>
                <a:noAutofit/>
              </a:bodyPr>
              <a:lstStyle/>
              <a:p>
                <a:r>
                  <a:rPr lang="en-US" sz="3200" dirty="0"/>
                  <a:t>An 800 kg elephant is dragged up a hill by a rope at constant velocity. Given that the hill has a slope of 30 degrees above the horizontal and the coefficient of friction between the elephant and the hill is </a:t>
                </a:r>
                <a14:m>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𝜇</m:t>
                        </m:r>
                      </m:e>
                      <m:sub>
                        <m:r>
                          <a:rPr lang="en-US" sz="3200" b="0" i="1" smtClean="0">
                            <a:latin typeface="Cambria Math" panose="02040503050406030204" pitchFamily="18" charset="0"/>
                          </a:rPr>
                          <m:t>𝑘</m:t>
                        </m:r>
                      </m:sub>
                    </m:sSub>
                    <m:r>
                      <a:rPr lang="en-US" sz="3200" b="0" i="1" smtClean="0">
                        <a:latin typeface="Cambria Math" panose="02040503050406030204" pitchFamily="18" charset="0"/>
                      </a:rPr>
                      <m:t>=0.5</m:t>
                    </m:r>
                  </m:oMath>
                </a14:m>
                <a:r>
                  <a:rPr lang="en-US" sz="3200" dirty="0"/>
                  <a:t>, find the tension in the rope, if the rope makes at an angle of 10 degrees above the slope.</a:t>
                </a:r>
              </a:p>
            </p:txBody>
          </p:sp>
        </mc:Choice>
        <mc:Fallback>
          <p:sp>
            <p:nvSpPr>
              <p:cNvPr id="2" name="Title 1">
                <a:extLst>
                  <a:ext uri="{FF2B5EF4-FFF2-40B4-BE49-F238E27FC236}">
                    <a16:creationId xmlns:a16="http://schemas.microsoft.com/office/drawing/2014/main" id="{11E648FF-AEBF-477A-B177-CAFBA55B4193}"/>
                  </a:ext>
                </a:extLst>
              </p:cNvPr>
              <p:cNvSpPr>
                <a:spLocks noGrp="1" noRot="1" noChangeAspect="1" noMove="1" noResize="1" noEditPoints="1" noAdjustHandles="1" noChangeArrowheads="1" noChangeShapeType="1" noTextEdit="1"/>
              </p:cNvSpPr>
              <p:nvPr>
                <p:ph type="title"/>
              </p:nvPr>
            </p:nvSpPr>
            <p:spPr>
              <a:blipFill>
                <a:blip r:embed="rId2"/>
                <a:stretch>
                  <a:fillRect l="-1449" r="-2029" b="-7051"/>
                </a:stretch>
              </a:blipFill>
            </p:spPr>
            <p:txBody>
              <a:bodyPr/>
              <a:lstStyle/>
              <a:p>
                <a:r>
                  <a:rPr lang="en-US">
                    <a:noFill/>
                  </a:rPr>
                  <a:t> </a:t>
                </a:r>
              </a:p>
            </p:txBody>
          </p:sp>
        </mc:Fallback>
      </mc:AlternateContent>
      <p:sp>
        <p:nvSpPr>
          <p:cNvPr id="3" name="Text Placeholder 2">
            <a:extLst>
              <a:ext uri="{FF2B5EF4-FFF2-40B4-BE49-F238E27FC236}">
                <a16:creationId xmlns:a16="http://schemas.microsoft.com/office/drawing/2014/main" id="{91149860-F314-465F-9228-54CA869AB897}"/>
              </a:ext>
            </a:extLst>
          </p:cNvPr>
          <p:cNvSpPr>
            <a:spLocks noGrp="1"/>
          </p:cNvSpPr>
          <p:nvPr>
            <p:ph type="body" idx="1"/>
          </p:nvPr>
        </p:nvSpPr>
        <p:spPr/>
        <p:txBody>
          <a:bodyPr/>
          <a:lstStyle/>
          <a:p>
            <a:r>
              <a:rPr lang="en-US" dirty="0"/>
              <a:t>6826 N</a:t>
            </a:r>
          </a:p>
        </p:txBody>
      </p:sp>
    </p:spTree>
    <p:extLst>
      <p:ext uri="{BB962C8B-B14F-4D97-AF65-F5344CB8AC3E}">
        <p14:creationId xmlns:p14="http://schemas.microsoft.com/office/powerpoint/2010/main" val="3796917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C917D-2DBF-4EA8-8D1C-A9E517CF0A3D}"/>
              </a:ext>
            </a:extLst>
          </p:cNvPr>
          <p:cNvSpPr>
            <a:spLocks noGrp="1"/>
          </p:cNvSpPr>
          <p:nvPr>
            <p:ph type="title"/>
          </p:nvPr>
        </p:nvSpPr>
        <p:spPr/>
        <p:txBody>
          <a:bodyPr>
            <a:noAutofit/>
          </a:bodyPr>
          <a:lstStyle/>
          <a:p>
            <a:r>
              <a:rPr lang="en-US" sz="3200" dirty="0"/>
              <a:t>A 90 kg roller coaster car and goes around a circular loop of radius 30 m. If the speed at the top of the loop is 100 m/s, what is the normal force the car experiences? What is the minimum speed needed to make it around the loop without loosing contact?</a:t>
            </a:r>
          </a:p>
        </p:txBody>
      </p:sp>
      <p:sp>
        <p:nvSpPr>
          <p:cNvPr id="3" name="Text Placeholder 2">
            <a:extLst>
              <a:ext uri="{FF2B5EF4-FFF2-40B4-BE49-F238E27FC236}">
                <a16:creationId xmlns:a16="http://schemas.microsoft.com/office/drawing/2014/main" id="{44DF82ED-C206-4C13-98C3-31321429640D}"/>
              </a:ext>
            </a:extLst>
          </p:cNvPr>
          <p:cNvSpPr>
            <a:spLocks noGrp="1"/>
          </p:cNvSpPr>
          <p:nvPr>
            <p:ph type="body" idx="1"/>
          </p:nvPr>
        </p:nvSpPr>
        <p:spPr/>
        <p:txBody>
          <a:bodyPr/>
          <a:lstStyle/>
          <a:p>
            <a:r>
              <a:rPr lang="en-US" dirty="0"/>
              <a:t>29000 N, 17.1 m/s</a:t>
            </a:r>
          </a:p>
        </p:txBody>
      </p:sp>
    </p:spTree>
    <p:extLst>
      <p:ext uri="{BB962C8B-B14F-4D97-AF65-F5344CB8AC3E}">
        <p14:creationId xmlns:p14="http://schemas.microsoft.com/office/powerpoint/2010/main" val="29656152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7A04A-976A-4C3B-9CE8-5C8FF565B5A9}"/>
              </a:ext>
            </a:extLst>
          </p:cNvPr>
          <p:cNvSpPr>
            <a:spLocks noGrp="1"/>
          </p:cNvSpPr>
          <p:nvPr>
            <p:ph type="title"/>
          </p:nvPr>
        </p:nvSpPr>
        <p:spPr>
          <a:xfrm>
            <a:off x="831850" y="1709738"/>
            <a:ext cx="10515600" cy="2879725"/>
          </a:xfrm>
        </p:spPr>
        <p:txBody>
          <a:bodyPr>
            <a:noAutofit/>
          </a:bodyPr>
          <a:lstStyle/>
          <a:p>
            <a:r>
              <a:rPr lang="en-US" sz="4400" dirty="0"/>
              <a:t>A 1 kg ball is connected to a rod by two ropes as shone. If the ball rotates around the rod at a rate of 300 revolutions per minute, what are the tensions in each of the ropes if L 1.5m and d = 2.0 m?</a:t>
            </a:r>
          </a:p>
        </p:txBody>
      </p:sp>
      <p:sp>
        <p:nvSpPr>
          <p:cNvPr id="3" name="Text Placeholder 2">
            <a:extLst>
              <a:ext uri="{FF2B5EF4-FFF2-40B4-BE49-F238E27FC236}">
                <a16:creationId xmlns:a16="http://schemas.microsoft.com/office/drawing/2014/main" id="{C7C9D8EB-60FE-4BC8-80B6-73975218D69E}"/>
              </a:ext>
            </a:extLst>
          </p:cNvPr>
          <p:cNvSpPr>
            <a:spLocks noGrp="1"/>
          </p:cNvSpPr>
          <p:nvPr>
            <p:ph type="body" idx="1"/>
          </p:nvPr>
        </p:nvSpPr>
        <p:spPr/>
        <p:txBody>
          <a:bodyPr/>
          <a:lstStyle/>
          <a:p>
            <a:r>
              <a:rPr lang="en-US" dirty="0"/>
              <a:t>745 N, 731 N</a:t>
            </a:r>
          </a:p>
        </p:txBody>
      </p:sp>
      <p:pic>
        <p:nvPicPr>
          <p:cNvPr id="5" name="Picture 4" descr="A picture containing object, antenna&#10;&#10;Description generated with very high confidence">
            <a:extLst>
              <a:ext uri="{FF2B5EF4-FFF2-40B4-BE49-F238E27FC236}">
                <a16:creationId xmlns:a16="http://schemas.microsoft.com/office/drawing/2014/main" id="{462C7672-009C-42F6-ADE4-48BBF08BFA29}"/>
              </a:ext>
            </a:extLst>
          </p:cNvPr>
          <p:cNvPicPr>
            <a:picLocks noChangeAspect="1"/>
          </p:cNvPicPr>
          <p:nvPr/>
        </p:nvPicPr>
        <p:blipFill rotWithShape="1">
          <a:blip r:embed="rId2">
            <a:extLst>
              <a:ext uri="{28A0092B-C50C-407E-A947-70E740481C1C}">
                <a14:useLocalDpi xmlns:a14="http://schemas.microsoft.com/office/drawing/2010/main" val="0"/>
              </a:ext>
            </a:extLst>
          </a:blip>
          <a:srcRect l="16490" t="10380"/>
          <a:stretch/>
        </p:blipFill>
        <p:spPr>
          <a:xfrm>
            <a:off x="9625262" y="3978275"/>
            <a:ext cx="2566737" cy="2879725"/>
          </a:xfrm>
          <a:prstGeom prst="rect">
            <a:avLst/>
          </a:prstGeom>
        </p:spPr>
      </p:pic>
    </p:spTree>
    <p:extLst>
      <p:ext uri="{BB962C8B-B14F-4D97-AF65-F5344CB8AC3E}">
        <p14:creationId xmlns:p14="http://schemas.microsoft.com/office/powerpoint/2010/main" val="1353160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27423-6279-4423-A191-235BEEDAF410}"/>
              </a:ext>
            </a:extLst>
          </p:cNvPr>
          <p:cNvSpPr>
            <a:spLocks noGrp="1"/>
          </p:cNvSpPr>
          <p:nvPr>
            <p:ph type="title"/>
          </p:nvPr>
        </p:nvSpPr>
        <p:spPr/>
        <p:txBody>
          <a:bodyPr>
            <a:noAutofit/>
          </a:bodyPr>
          <a:lstStyle/>
          <a:p>
            <a:r>
              <a:rPr lang="en-US" sz="2800" dirty="0"/>
              <a:t>Two blocks m1= 9.4 kg and m2 = 4.9 kg are connected by a rope that has a mass of </a:t>
            </a:r>
            <a:r>
              <a:rPr lang="en-US" sz="2800" dirty="0" err="1"/>
              <a:t>mr</a:t>
            </a:r>
            <a:r>
              <a:rPr lang="en-US" sz="2800" dirty="0"/>
              <a:t> = 1.42 kg. A constant vertical force, F = 184.9 N, is applied to the upper block (m1). What is the magnitude of the acceleration of the system? What is the magnitude of the tension in the rope at the bottom end of the rope?</a:t>
            </a:r>
          </a:p>
        </p:txBody>
      </p:sp>
      <p:sp>
        <p:nvSpPr>
          <p:cNvPr id="3" name="Text Placeholder 2">
            <a:extLst>
              <a:ext uri="{FF2B5EF4-FFF2-40B4-BE49-F238E27FC236}">
                <a16:creationId xmlns:a16="http://schemas.microsoft.com/office/drawing/2014/main" id="{50A47455-F16D-4AE3-9281-26792BE21DBC}"/>
              </a:ext>
            </a:extLst>
          </p:cNvPr>
          <p:cNvSpPr>
            <a:spLocks noGrp="1"/>
          </p:cNvSpPr>
          <p:nvPr>
            <p:ph type="body" idx="1"/>
          </p:nvPr>
        </p:nvSpPr>
        <p:spPr/>
        <p:txBody>
          <a:bodyPr/>
          <a:lstStyle/>
          <a:p>
            <a:r>
              <a:rPr lang="en-US" dirty="0"/>
              <a:t>1.96 m/s^2, 57.6 N, </a:t>
            </a:r>
          </a:p>
        </p:txBody>
      </p:sp>
    </p:spTree>
    <p:extLst>
      <p:ext uri="{BB962C8B-B14F-4D97-AF65-F5344CB8AC3E}">
        <p14:creationId xmlns:p14="http://schemas.microsoft.com/office/powerpoint/2010/main" val="2278471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9991A-4192-4300-B06C-04C8DD269853}"/>
              </a:ext>
            </a:extLst>
          </p:cNvPr>
          <p:cNvSpPr>
            <a:spLocks noGrp="1"/>
          </p:cNvSpPr>
          <p:nvPr>
            <p:ph type="title"/>
          </p:nvPr>
        </p:nvSpPr>
        <p:spPr/>
        <p:txBody>
          <a:bodyPr/>
          <a:lstStyle/>
          <a:p>
            <a:r>
              <a:rPr lang="en-US" dirty="0"/>
              <a:t>Chapter 4</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EA40247-77A2-4112-AA4E-EF66EBB75077}"/>
                  </a:ext>
                </a:extLst>
              </p:cNvPr>
              <p:cNvSpPr>
                <a:spLocks noGrp="1"/>
              </p:cNvSpPr>
              <p:nvPr>
                <p:ph idx="1"/>
              </p:nvPr>
            </p:nvSpPr>
            <p:spPr/>
            <p:txBody>
              <a:bodyPr/>
              <a:lstStyle/>
              <a:p>
                <a:r>
                  <a:rPr lang="en-US" dirty="0"/>
                  <a:t>Types of forces: N, w, T, f</a:t>
                </a:r>
              </a:p>
              <a:p>
                <a:r>
                  <a:rPr lang="en-US" dirty="0"/>
                  <a:t>Net force: </a:t>
                </a:r>
                <a14:m>
                  <m:oMath xmlns:m="http://schemas.openxmlformats.org/officeDocument/2006/math">
                    <m:r>
                      <m:rPr>
                        <m:sty m:val="p"/>
                      </m:rPr>
                      <a:rPr lang="en-US" b="0" i="0" smtClean="0">
                        <a:latin typeface="Cambria Math" panose="02040503050406030204" pitchFamily="18" charset="0"/>
                      </a:rPr>
                      <m:t>Σ</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𝐹</m:t>
                        </m:r>
                      </m:e>
                    </m:acc>
                    <m:r>
                      <a:rPr lang="en-US" b="0" i="1" smtClean="0">
                        <a:latin typeface="Cambria Math" panose="02040503050406030204" pitchFamily="18" charset="0"/>
                      </a:rPr>
                      <m:t>=</m:t>
                    </m:r>
                  </m:oMath>
                </a14:m>
                <a:r>
                  <a:rPr lang="en-US" dirty="0"/>
                  <a:t> </a:t>
                </a:r>
                <a14:m>
                  <m:oMath xmlns:m="http://schemas.openxmlformats.org/officeDocument/2006/math">
                    <m:sSub>
                      <m:sSubPr>
                        <m:ctrlPr>
                          <a:rPr lang="en-US" b="0" i="0"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𝐹</m:t>
                            </m:r>
                          </m:e>
                        </m:acc>
                      </m:e>
                      <m:sub>
                        <m:r>
                          <a:rPr lang="en-US" b="0" i="0" smtClean="0">
                            <a:latin typeface="Cambria Math" panose="02040503050406030204" pitchFamily="18" charset="0"/>
                          </a:rPr>
                          <m:t>1</m:t>
                        </m:r>
                      </m:sub>
                    </m:sSub>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𝐹</m:t>
                            </m:r>
                          </m:e>
                        </m:acc>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𝐹</m:t>
                            </m:r>
                          </m:e>
                        </m:acc>
                      </m:e>
                      <m:sub>
                        <m:r>
                          <a:rPr lang="en-US" b="0" i="1" smtClean="0">
                            <a:latin typeface="Cambria Math" panose="02040503050406030204" pitchFamily="18" charset="0"/>
                          </a:rPr>
                          <m:t>3</m:t>
                        </m:r>
                      </m:sub>
                    </m:sSub>
                    <m:r>
                      <a:rPr lang="en-US" b="0" i="1" smtClean="0">
                        <a:latin typeface="Cambria Math" panose="02040503050406030204" pitchFamily="18" charset="0"/>
                      </a:rPr>
                      <m:t>…</m:t>
                    </m:r>
                  </m:oMath>
                </a14:m>
                <a:endParaRPr lang="en-US" dirty="0"/>
              </a:p>
              <a:p>
                <a:r>
                  <a:rPr lang="en-US" dirty="0"/>
                  <a:t>Forces are vectors: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𝐹</m:t>
                        </m:r>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𝑥</m:t>
                        </m:r>
                      </m:sub>
                    </m:sSub>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𝑖</m:t>
                        </m:r>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𝑦</m:t>
                        </m:r>
                      </m:sub>
                    </m:sSub>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𝑗</m:t>
                        </m:r>
                      </m:e>
                    </m:acc>
                  </m:oMath>
                </a14:m>
                <a:endParaRPr lang="en-US" dirty="0"/>
              </a:p>
              <a:p>
                <a:r>
                  <a:rPr lang="en-US" dirty="0"/>
                  <a:t>2</a:t>
                </a:r>
                <a:r>
                  <a:rPr lang="en-US" baseline="30000" dirty="0"/>
                  <a:t>nd</a:t>
                </a:r>
                <a:r>
                  <a:rPr lang="en-US" dirty="0"/>
                  <a:t> Law: </a:t>
                </a:r>
                <a14:m>
                  <m:oMath xmlns:m="http://schemas.openxmlformats.org/officeDocument/2006/math">
                    <m:r>
                      <m:rPr>
                        <m:sty m:val="p"/>
                      </m:rPr>
                      <a:rPr lang="en-US">
                        <a:latin typeface="Cambria Math" panose="02040503050406030204" pitchFamily="18" charset="0"/>
                      </a:rPr>
                      <m:t>Σ</m:t>
                    </m:r>
                    <m:acc>
                      <m:accPr>
                        <m:chr m:val="⃑"/>
                        <m:ctrlPr>
                          <a:rPr lang="en-US" i="1">
                            <a:latin typeface="Cambria Math" panose="02040503050406030204" pitchFamily="18" charset="0"/>
                          </a:rPr>
                        </m:ctrlPr>
                      </m:accPr>
                      <m:e>
                        <m:r>
                          <a:rPr lang="en-US" i="1">
                            <a:latin typeface="Cambria Math" panose="02040503050406030204" pitchFamily="18" charset="0"/>
                          </a:rPr>
                          <m:t>𝐹</m:t>
                        </m:r>
                      </m:e>
                    </m:acc>
                    <m:r>
                      <a:rPr lang="en-US" b="0" i="1" smtClean="0">
                        <a:latin typeface="Cambria Math" panose="02040503050406030204" pitchFamily="18" charset="0"/>
                      </a:rPr>
                      <m:t>=</m:t>
                    </m:r>
                    <m:r>
                      <a:rPr lang="en-US" b="0" i="1" smtClean="0">
                        <a:latin typeface="Cambria Math" panose="02040503050406030204" pitchFamily="18" charset="0"/>
                      </a:rPr>
                      <m:t>𝑚</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𝑎</m:t>
                        </m:r>
                      </m:e>
                    </m:acc>
                  </m:oMath>
                </a14:m>
                <a:endParaRPr lang="en-US" dirty="0"/>
              </a:p>
              <a:p>
                <a:r>
                  <a:rPr lang="en-US" dirty="0"/>
                  <a:t>1</a:t>
                </a:r>
                <a:r>
                  <a:rPr lang="en-US" baseline="30000" dirty="0"/>
                  <a:t>st</a:t>
                </a:r>
                <a:r>
                  <a:rPr lang="en-US" dirty="0"/>
                  <a:t> Law: constant velocity, a=0, </a:t>
                </a:r>
                <a14:m>
                  <m:oMath xmlns:m="http://schemas.openxmlformats.org/officeDocument/2006/math">
                    <m:r>
                      <m:rPr>
                        <m:sty m:val="p"/>
                      </m:rPr>
                      <a:rPr lang="en-US">
                        <a:latin typeface="Cambria Math" panose="02040503050406030204" pitchFamily="18" charset="0"/>
                      </a:rPr>
                      <m:t>Σ</m:t>
                    </m:r>
                    <m:acc>
                      <m:accPr>
                        <m:chr m:val="⃑"/>
                        <m:ctrlPr>
                          <a:rPr lang="en-US" i="1">
                            <a:latin typeface="Cambria Math" panose="02040503050406030204" pitchFamily="18" charset="0"/>
                          </a:rPr>
                        </m:ctrlPr>
                      </m:accPr>
                      <m:e>
                        <m:r>
                          <a:rPr lang="en-US" i="1">
                            <a:latin typeface="Cambria Math" panose="02040503050406030204" pitchFamily="18" charset="0"/>
                          </a:rPr>
                          <m:t>𝐹</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0</m:t>
                        </m:r>
                      </m:e>
                    </m:acc>
                  </m:oMath>
                </a14:m>
                <a:r>
                  <a:rPr lang="en-US" dirty="0"/>
                  <a:t> (this includes stationary objects)</a:t>
                </a:r>
              </a:p>
              <a:p>
                <a:r>
                  <a:rPr lang="en-US" dirty="0"/>
                  <a:t>3</a:t>
                </a:r>
                <a:r>
                  <a:rPr lang="en-US" baseline="30000" dirty="0"/>
                  <a:t>rd</a:t>
                </a:r>
                <a:r>
                  <a:rPr lang="en-US" dirty="0"/>
                  <a:t> Law: each force has a reaction force acting on the other body with the same magnitude and opposite direction</a:t>
                </a:r>
              </a:p>
            </p:txBody>
          </p:sp>
        </mc:Choice>
        <mc:Fallback>
          <p:sp>
            <p:nvSpPr>
              <p:cNvPr id="3" name="Content Placeholder 2">
                <a:extLst>
                  <a:ext uri="{FF2B5EF4-FFF2-40B4-BE49-F238E27FC236}">
                    <a16:creationId xmlns:a16="http://schemas.microsoft.com/office/drawing/2014/main" id="{CEA40247-77A2-4112-AA4E-EF66EBB75077}"/>
                  </a:ext>
                </a:extLst>
              </p:cNvPr>
              <p:cNvSpPr>
                <a:spLocks noGrp="1" noRot="1" noChangeAspect="1" noMove="1" noResize="1" noEditPoints="1" noAdjustHandles="1" noChangeArrowheads="1" noChangeShapeType="1" noTextEdit="1"/>
              </p:cNvSpPr>
              <p:nvPr>
                <p:ph idx="1"/>
              </p:nvPr>
            </p:nvSpPr>
            <p:spPr>
              <a:blipFill>
                <a:blip r:embed="rId2"/>
                <a:stretch>
                  <a:fillRect l="-1043" t="-2241" r="-986"/>
                </a:stretch>
              </a:blipFill>
            </p:spPr>
            <p:txBody>
              <a:bodyPr/>
              <a:lstStyle/>
              <a:p>
                <a:r>
                  <a:rPr lang="en-US">
                    <a:noFill/>
                  </a:rPr>
                  <a:t> </a:t>
                </a:r>
              </a:p>
            </p:txBody>
          </p:sp>
        </mc:Fallback>
      </mc:AlternateContent>
    </p:spTree>
    <p:extLst>
      <p:ext uri="{BB962C8B-B14F-4D97-AF65-F5344CB8AC3E}">
        <p14:creationId xmlns:p14="http://schemas.microsoft.com/office/powerpoint/2010/main" val="2056663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90818-0778-4837-8C1B-4EBE19831C0F}"/>
              </a:ext>
            </a:extLst>
          </p:cNvPr>
          <p:cNvSpPr>
            <a:spLocks noGrp="1"/>
          </p:cNvSpPr>
          <p:nvPr>
            <p:ph type="title"/>
          </p:nvPr>
        </p:nvSpPr>
        <p:spPr/>
        <p:txBody>
          <a:bodyPr/>
          <a:lstStyle/>
          <a:p>
            <a:r>
              <a:rPr lang="en-US" dirty="0"/>
              <a:t>Chapter 5</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EF12494-6C24-42F6-8817-C9F2DABED914}"/>
                  </a:ext>
                </a:extLst>
              </p:cNvPr>
              <p:cNvSpPr>
                <a:spLocks noGrp="1"/>
              </p:cNvSpPr>
              <p:nvPr>
                <p:ph idx="1"/>
              </p:nvPr>
            </p:nvSpPr>
            <p:spPr/>
            <p:txBody>
              <a:bodyPr/>
              <a:lstStyle/>
              <a:p>
                <a:r>
                  <a:rPr lang="en-US" dirty="0"/>
                  <a:t>Friction</a:t>
                </a:r>
              </a:p>
              <a:p>
                <a:pPr lvl="1"/>
                <a:r>
                  <a:rPr lang="en-US" dirty="0"/>
                  <a:t>Static = stationary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𝑠</m:t>
                        </m:r>
                      </m:sub>
                    </m:sSub>
                    <m:r>
                      <a:rPr lang="en-US"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b="0" i="1" smtClean="0">
                            <a:latin typeface="Cambria Math" panose="02040503050406030204" pitchFamily="18" charset="0"/>
                          </a:rPr>
                          <m:t>𝑠</m:t>
                        </m:r>
                      </m:sub>
                    </m:sSub>
                    <m:r>
                      <a:rPr lang="en-US" b="0" i="1" smtClean="0">
                        <a:latin typeface="Cambria Math" panose="02040503050406030204" pitchFamily="18" charset="0"/>
                      </a:rPr>
                      <m:t>𝑁</m:t>
                    </m:r>
                  </m:oMath>
                </a14:m>
                <a:endParaRPr lang="en-US" dirty="0"/>
              </a:p>
              <a:p>
                <a:pPr lvl="1"/>
                <a:r>
                  <a:rPr lang="en-US" dirty="0"/>
                  <a:t>Kinetic = moving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𝑘</m:t>
                        </m:r>
                      </m:sub>
                    </m:sSub>
                    <m:r>
                      <a:rPr lang="en-US" b="0" i="1" smtClean="0">
                        <a:latin typeface="Cambria Math" panose="02040503050406030204" pitchFamily="18" charset="0"/>
                      </a:rPr>
                      <m:t>𝑁</m:t>
                    </m:r>
                  </m:oMath>
                </a14:m>
                <a:endParaRPr lang="en-US" dirty="0"/>
              </a:p>
              <a:p>
                <a:r>
                  <a:rPr lang="en-US" dirty="0"/>
                  <a:t>Circular motion</a:t>
                </a:r>
              </a:p>
              <a:p>
                <a:pPr lvl="1"/>
                <a14:m>
                  <m:oMath xmlns:m="http://schemas.openxmlformats.org/officeDocument/2006/math">
                    <m:r>
                      <m:rPr>
                        <m:sty m:val="p"/>
                      </m:rPr>
                      <a:rPr lang="en-US">
                        <a:latin typeface="Cambria Math" panose="02040503050406030204" pitchFamily="18" charset="0"/>
                      </a:rPr>
                      <m:t>Σ</m:t>
                    </m:r>
                    <m:r>
                      <a:rPr lang="en-US" b="0" i="1" smtClean="0">
                        <a:latin typeface="Cambria Math" panose="02040503050406030204" pitchFamily="18" charset="0"/>
                      </a:rPr>
                      <m:t>𝐹</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𝑚</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𝑣</m:t>
                            </m:r>
                          </m:e>
                          <m:sup>
                            <m:r>
                              <a:rPr lang="en-US" b="0" i="1" smtClean="0">
                                <a:latin typeface="Cambria Math" panose="02040503050406030204" pitchFamily="18" charset="0"/>
                              </a:rPr>
                              <m:t>2</m:t>
                            </m:r>
                          </m:sup>
                        </m:sSup>
                      </m:num>
                      <m:den>
                        <m:r>
                          <a:rPr lang="en-US" b="0" i="1" smtClean="0">
                            <a:latin typeface="Cambria Math" panose="02040503050406030204" pitchFamily="18" charset="0"/>
                          </a:rPr>
                          <m:t>𝑅</m:t>
                        </m:r>
                      </m:den>
                    </m:f>
                  </m:oMath>
                </a14:m>
                <a:endParaRPr lang="en-US" dirty="0"/>
              </a:p>
              <a:p>
                <a:pPr lvl="1"/>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𝑣</m:t>
                            </m:r>
                          </m:e>
                          <m:sup>
                            <m:r>
                              <a:rPr lang="en-US" b="0" i="1" smtClean="0">
                                <a:latin typeface="Cambria Math" panose="02040503050406030204" pitchFamily="18" charset="0"/>
                              </a:rPr>
                              <m:t>2</m:t>
                            </m:r>
                          </m:sup>
                        </m:sSup>
                      </m:num>
                      <m:den>
                        <m:r>
                          <a:rPr lang="en-US" b="0" i="1" smtClean="0">
                            <a:latin typeface="Cambria Math" panose="02040503050406030204" pitchFamily="18" charset="0"/>
                          </a:rPr>
                          <m:t>𝑅</m:t>
                        </m:r>
                      </m:den>
                    </m:f>
                  </m:oMath>
                </a14:m>
                <a:endParaRPr lang="en-US" dirty="0"/>
              </a:p>
              <a:p>
                <a:endParaRPr lang="en-US" dirty="0"/>
              </a:p>
              <a:p>
                <a:pPr marL="914400" lvl="1" indent="-457200">
                  <a:buFont typeface="+mj-lt"/>
                  <a:buAutoNum type="arabicPeriod"/>
                </a:pPr>
                <a:endParaRPr lang="en-US" dirty="0"/>
              </a:p>
            </p:txBody>
          </p:sp>
        </mc:Choice>
        <mc:Fallback>
          <p:sp>
            <p:nvSpPr>
              <p:cNvPr id="3" name="Content Placeholder 2">
                <a:extLst>
                  <a:ext uri="{FF2B5EF4-FFF2-40B4-BE49-F238E27FC236}">
                    <a16:creationId xmlns:a16="http://schemas.microsoft.com/office/drawing/2014/main" id="{0EF12494-6C24-42F6-8817-C9F2DABED914}"/>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307524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2CEA7-F54D-4264-88EA-972DB082E3FF}"/>
              </a:ext>
            </a:extLst>
          </p:cNvPr>
          <p:cNvSpPr>
            <a:spLocks noGrp="1"/>
          </p:cNvSpPr>
          <p:nvPr>
            <p:ph type="title"/>
          </p:nvPr>
        </p:nvSpPr>
        <p:spPr>
          <a:xfrm>
            <a:off x="838199" y="365125"/>
            <a:ext cx="10728159" cy="1325563"/>
          </a:xfrm>
        </p:spPr>
        <p:txBody>
          <a:bodyPr>
            <a:normAutofit/>
          </a:bodyPr>
          <a:lstStyle/>
          <a:p>
            <a:r>
              <a:rPr lang="en-US" dirty="0"/>
              <a:t>Analyzing forces &amp; drawing free body diagrams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D59577C-B3DC-4B67-B089-1CEC386AC6B3}"/>
                  </a:ext>
                </a:extLst>
              </p:cNvPr>
              <p:cNvSpPr>
                <a:spLocks noGrp="1"/>
              </p:cNvSpPr>
              <p:nvPr>
                <p:ph idx="1"/>
              </p:nvPr>
            </p:nvSpPr>
            <p:spPr/>
            <p:txBody>
              <a:bodyPr/>
              <a:lstStyle/>
              <a:p>
                <a:pPr marL="457200" indent="-457200">
                  <a:buFont typeface="+mj-lt"/>
                  <a:buAutoNum type="arabicPeriod"/>
                </a:pPr>
                <a:r>
                  <a:rPr lang="en-US" dirty="0"/>
                  <a:t>Set coordinate system</a:t>
                </a:r>
              </a:p>
              <a:p>
                <a:pPr marL="457200" indent="-457200">
                  <a:buFont typeface="+mj-lt"/>
                  <a:buAutoNum type="arabicPeriod"/>
                </a:pPr>
                <a:r>
                  <a:rPr lang="en-US" dirty="0"/>
                  <a:t>Define system for which </a:t>
                </a:r>
                <a:r>
                  <a:rPr lang="en-US" dirty="0" err="1"/>
                  <a:t>fbd</a:t>
                </a:r>
                <a:r>
                  <a:rPr lang="en-US" dirty="0"/>
                  <a:t> will be drawn</a:t>
                </a:r>
              </a:p>
              <a:p>
                <a:pPr marL="457200" indent="-457200">
                  <a:buFont typeface="+mj-lt"/>
                  <a:buAutoNum type="arabicPeriod"/>
                </a:pPr>
                <a:r>
                  <a:rPr lang="en-US" dirty="0"/>
                  <a:t>Draw ALL forces (w, N, T, f, F)</a:t>
                </a:r>
              </a:p>
              <a:p>
                <a:pPr marL="457200" indent="-457200">
                  <a:buFont typeface="+mj-lt"/>
                  <a:buAutoNum type="arabicPeriod"/>
                </a:pPr>
                <a:r>
                  <a:rPr lang="en-US" dirty="0"/>
                  <a:t>Break forces into x and y components (if some forces do not fall on axes)</a:t>
                </a:r>
              </a:p>
              <a:p>
                <a:pPr marL="457200" indent="-457200">
                  <a:buFont typeface="+mj-lt"/>
                  <a:buAutoNum type="arabicPeriod"/>
                </a:pPr>
                <a:r>
                  <a:rPr lang="en-US" dirty="0"/>
                  <a:t>Write net force (for x and y separately if needed)</a:t>
                </a:r>
              </a:p>
              <a:p>
                <a:pPr marL="457200" indent="-457200">
                  <a:buFont typeface="+mj-lt"/>
                  <a:buAutoNum type="arabicPeriod"/>
                </a:pPr>
                <a:r>
                  <a:rPr lang="en-US" dirty="0"/>
                  <a:t>Analyze mass and acceleration to write ma side</a:t>
                </a:r>
              </a:p>
              <a:p>
                <a:pPr marL="457200" indent="-457200">
                  <a:buFont typeface="+mj-lt"/>
                  <a:buAutoNum type="arabicPeriod"/>
                </a:pPr>
                <a:r>
                  <a:rPr lang="en-US" dirty="0"/>
                  <a:t>Use </a:t>
                </a:r>
                <a14:m>
                  <m:oMath xmlns:m="http://schemas.openxmlformats.org/officeDocument/2006/math">
                    <m:r>
                      <m:rPr>
                        <m:sty m:val="p"/>
                      </m:rPr>
                      <a:rPr lang="en-US">
                        <a:latin typeface="Cambria Math" panose="02040503050406030204" pitchFamily="18" charset="0"/>
                      </a:rPr>
                      <m:t>Σ</m:t>
                    </m:r>
                    <m:acc>
                      <m:accPr>
                        <m:chr m:val="⃑"/>
                        <m:ctrlPr>
                          <a:rPr lang="en-US" i="1">
                            <a:latin typeface="Cambria Math" panose="02040503050406030204" pitchFamily="18" charset="0"/>
                          </a:rPr>
                        </m:ctrlPr>
                      </m:accPr>
                      <m:e>
                        <m:r>
                          <a:rPr lang="en-US" i="1">
                            <a:latin typeface="Cambria Math" panose="02040503050406030204" pitchFamily="18" charset="0"/>
                          </a:rPr>
                          <m:t>𝐹</m:t>
                        </m:r>
                      </m:e>
                    </m:acc>
                    <m:r>
                      <a:rPr lang="en-US" i="1">
                        <a:latin typeface="Cambria Math" panose="02040503050406030204" pitchFamily="18" charset="0"/>
                      </a:rPr>
                      <m:t>=</m:t>
                    </m:r>
                    <m:r>
                      <a:rPr lang="en-US" i="1">
                        <a:latin typeface="Cambria Math" panose="02040503050406030204" pitchFamily="18" charset="0"/>
                      </a:rPr>
                      <m:t>𝑚</m:t>
                    </m:r>
                    <m:acc>
                      <m:accPr>
                        <m:chr m:val="⃑"/>
                        <m:ctrlPr>
                          <a:rPr lang="en-US" i="1">
                            <a:latin typeface="Cambria Math" panose="02040503050406030204" pitchFamily="18" charset="0"/>
                          </a:rPr>
                        </m:ctrlPr>
                      </m:accPr>
                      <m:e>
                        <m:r>
                          <a:rPr lang="en-US" i="1">
                            <a:latin typeface="Cambria Math" panose="02040503050406030204" pitchFamily="18" charset="0"/>
                          </a:rPr>
                          <m:t>𝑎</m:t>
                        </m:r>
                      </m:e>
                    </m:acc>
                  </m:oMath>
                </a14:m>
                <a:r>
                  <a:rPr lang="en-US" dirty="0"/>
                  <a:t> to solve for unknown(s)</a:t>
                </a:r>
              </a:p>
              <a:p>
                <a:endParaRPr lang="en-US" dirty="0"/>
              </a:p>
            </p:txBody>
          </p:sp>
        </mc:Choice>
        <mc:Fallback>
          <p:sp>
            <p:nvSpPr>
              <p:cNvPr id="3" name="Content Placeholder 2">
                <a:extLst>
                  <a:ext uri="{FF2B5EF4-FFF2-40B4-BE49-F238E27FC236}">
                    <a16:creationId xmlns:a16="http://schemas.microsoft.com/office/drawing/2014/main" id="{4D59577C-B3DC-4B67-B089-1CEC386AC6B3}"/>
                  </a:ext>
                </a:extLst>
              </p:cNvPr>
              <p:cNvSpPr>
                <a:spLocks noGrp="1" noRot="1" noChangeAspect="1" noMove="1" noResize="1" noEditPoints="1" noAdjustHandles="1" noChangeArrowheads="1" noChangeShapeType="1" noTextEdit="1"/>
              </p:cNvSpPr>
              <p:nvPr>
                <p:ph idx="1"/>
              </p:nvPr>
            </p:nvSpPr>
            <p:spPr>
              <a:blipFill>
                <a:blip r:embed="rId3"/>
                <a:stretch>
                  <a:fillRect l="-1217" t="-2381"/>
                </a:stretch>
              </a:blipFill>
            </p:spPr>
            <p:txBody>
              <a:bodyPr/>
              <a:lstStyle/>
              <a:p>
                <a:r>
                  <a:rPr lang="en-US">
                    <a:noFill/>
                  </a:rPr>
                  <a:t> </a:t>
                </a:r>
              </a:p>
            </p:txBody>
          </p:sp>
        </mc:Fallback>
      </mc:AlternateContent>
      <p:graphicFrame>
        <p:nvGraphicFramePr>
          <p:cNvPr id="4" name="Object 3">
            <a:hlinkClick r:id="" action="ppaction://ole?verb=0"/>
            <a:extLst>
              <a:ext uri="{FF2B5EF4-FFF2-40B4-BE49-F238E27FC236}">
                <a16:creationId xmlns:a16="http://schemas.microsoft.com/office/drawing/2014/main" id="{5E2DDEB4-BD35-4963-AA72-BB1CAFE32F5D}"/>
              </a:ext>
            </a:extLst>
          </p:cNvPr>
          <p:cNvGraphicFramePr>
            <a:graphicFrameLocks noChangeAspect="1"/>
          </p:cNvGraphicFramePr>
          <p:nvPr>
            <p:extLst>
              <p:ext uri="{D42A27DB-BD31-4B8C-83A1-F6EECF244321}">
                <p14:modId xmlns:p14="http://schemas.microsoft.com/office/powerpoint/2010/main" val="2254308347"/>
              </p:ext>
            </p:extLst>
          </p:nvPr>
        </p:nvGraphicFramePr>
        <p:xfrm>
          <a:off x="4525963" y="9034463"/>
          <a:ext cx="4570412" cy="3427412"/>
        </p:xfrm>
        <a:graphic>
          <a:graphicData uri="http://schemas.openxmlformats.org/presentationml/2006/ole">
            <mc:AlternateContent xmlns:mc="http://schemas.openxmlformats.org/markup-compatibility/2006">
              <mc:Choice xmlns:v="urn:schemas-microsoft-com:vml" Requires="v">
                <p:oleObj spid="_x0000_s1027" name="Presentation" r:id="rId4" imgW="4570603" imgH="3427427" progId="PowerPoint.Show.8">
                  <p:embed/>
                </p:oleObj>
              </mc:Choice>
              <mc:Fallback>
                <p:oleObj name="Presentation" r:id="rId4" imgW="4570603" imgH="3427427" progId="PowerPoint.Show.8">
                  <p:embed/>
                  <p:pic>
                    <p:nvPicPr>
                      <p:cNvPr id="0" name=""/>
                      <p:cNvPicPr/>
                      <p:nvPr/>
                    </p:nvPicPr>
                    <p:blipFill>
                      <a:blip r:embed="rId5"/>
                      <a:stretch>
                        <a:fillRect/>
                      </a:stretch>
                    </p:blipFill>
                    <p:spPr>
                      <a:xfrm>
                        <a:off x="4525963" y="9034463"/>
                        <a:ext cx="4570412" cy="3427412"/>
                      </a:xfrm>
                      <a:prstGeom prst="rect">
                        <a:avLst/>
                      </a:prstGeom>
                    </p:spPr>
                  </p:pic>
                </p:oleObj>
              </mc:Fallback>
            </mc:AlternateContent>
          </a:graphicData>
        </a:graphic>
      </p:graphicFrame>
    </p:spTree>
    <p:extLst>
      <p:ext uri="{BB962C8B-B14F-4D97-AF65-F5344CB8AC3E}">
        <p14:creationId xmlns:p14="http://schemas.microsoft.com/office/powerpoint/2010/main" val="1603694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3BCF00B-557B-4272-86CD-D8D183E52372}"/>
              </a:ext>
            </a:extLst>
          </p:cNvPr>
          <p:cNvSpPr>
            <a:spLocks noGrp="1"/>
          </p:cNvSpPr>
          <p:nvPr>
            <p:ph type="title"/>
          </p:nvPr>
        </p:nvSpPr>
        <p:spPr/>
        <p:txBody>
          <a:bodyPr>
            <a:noAutofit/>
          </a:bodyPr>
          <a:lstStyle/>
          <a:p>
            <a:r>
              <a:rPr lang="en-US" sz="3600" dirty="0"/>
              <a:t>An elephant on skis is pulled up a ski slope at constant velocity. The elephant’s mass is 200 kg and the slope is at an angle of 20 degrees above the horizontal. Find the tension in the rope pulling the elephant, given that the rope is parallel to the slope.</a:t>
            </a:r>
          </a:p>
        </p:txBody>
      </p:sp>
      <p:sp>
        <p:nvSpPr>
          <p:cNvPr id="5" name="Text Placeholder 4">
            <a:extLst>
              <a:ext uri="{FF2B5EF4-FFF2-40B4-BE49-F238E27FC236}">
                <a16:creationId xmlns:a16="http://schemas.microsoft.com/office/drawing/2014/main" id="{61CC6CA0-BA3B-477A-B752-50780AD97925}"/>
              </a:ext>
            </a:extLst>
          </p:cNvPr>
          <p:cNvSpPr>
            <a:spLocks noGrp="1"/>
          </p:cNvSpPr>
          <p:nvPr>
            <p:ph type="body" idx="1"/>
          </p:nvPr>
        </p:nvSpPr>
        <p:spPr/>
        <p:txBody>
          <a:bodyPr/>
          <a:lstStyle/>
          <a:p>
            <a:r>
              <a:rPr lang="en-US" dirty="0"/>
              <a:t>670 N</a:t>
            </a:r>
          </a:p>
        </p:txBody>
      </p:sp>
    </p:spTree>
    <p:extLst>
      <p:ext uri="{BB962C8B-B14F-4D97-AF65-F5344CB8AC3E}">
        <p14:creationId xmlns:p14="http://schemas.microsoft.com/office/powerpoint/2010/main" val="2903407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2FD4E-630E-43A7-BCF5-F8BBB1E90CEB}"/>
              </a:ext>
            </a:extLst>
          </p:cNvPr>
          <p:cNvSpPr>
            <a:spLocks noGrp="1"/>
          </p:cNvSpPr>
          <p:nvPr>
            <p:ph type="title"/>
          </p:nvPr>
        </p:nvSpPr>
        <p:spPr/>
        <p:txBody>
          <a:bodyPr>
            <a:noAutofit/>
          </a:bodyPr>
          <a:lstStyle/>
          <a:p>
            <a:r>
              <a:rPr lang="en-US" sz="4800" dirty="0"/>
              <a:t>A 500 kg elephant sits on a scale in an elevator. If the weight on the scale reads 6000 N, what is the acceleration of the elevator?</a:t>
            </a:r>
          </a:p>
        </p:txBody>
      </p:sp>
      <p:sp>
        <p:nvSpPr>
          <p:cNvPr id="3" name="Text Placeholder 2">
            <a:extLst>
              <a:ext uri="{FF2B5EF4-FFF2-40B4-BE49-F238E27FC236}">
                <a16:creationId xmlns:a16="http://schemas.microsoft.com/office/drawing/2014/main" id="{73918359-962F-4518-A429-22E62771B3C2}"/>
              </a:ext>
            </a:extLst>
          </p:cNvPr>
          <p:cNvSpPr>
            <a:spLocks noGrp="1"/>
          </p:cNvSpPr>
          <p:nvPr>
            <p:ph type="body" idx="1"/>
          </p:nvPr>
        </p:nvSpPr>
        <p:spPr/>
        <p:txBody>
          <a:bodyPr/>
          <a:lstStyle/>
          <a:p>
            <a:r>
              <a:rPr lang="en-US" dirty="0"/>
              <a:t>2.2 m/s^2</a:t>
            </a:r>
          </a:p>
        </p:txBody>
      </p:sp>
    </p:spTree>
    <p:extLst>
      <p:ext uri="{BB962C8B-B14F-4D97-AF65-F5344CB8AC3E}">
        <p14:creationId xmlns:p14="http://schemas.microsoft.com/office/powerpoint/2010/main" val="2407212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358F7-2E6F-4DB9-B9BE-F7A14628100F}"/>
              </a:ext>
            </a:extLst>
          </p:cNvPr>
          <p:cNvSpPr>
            <a:spLocks noGrp="1"/>
          </p:cNvSpPr>
          <p:nvPr>
            <p:ph type="title"/>
          </p:nvPr>
        </p:nvSpPr>
        <p:spPr/>
        <p:txBody>
          <a:bodyPr>
            <a:noAutofit/>
          </a:bodyPr>
          <a:lstStyle/>
          <a:p>
            <a:r>
              <a:rPr lang="en-US" sz="4000" dirty="0"/>
              <a:t>Two boxes are being pushed across an icy lake with a force of 3 N. The first box weighs 10 N and the second weighs 2 N. Find the force the left block exerts on the right block and the acceleration of the two blocks.</a:t>
            </a:r>
          </a:p>
        </p:txBody>
      </p:sp>
      <p:sp>
        <p:nvSpPr>
          <p:cNvPr id="3" name="Text Placeholder 2">
            <a:extLst>
              <a:ext uri="{FF2B5EF4-FFF2-40B4-BE49-F238E27FC236}">
                <a16:creationId xmlns:a16="http://schemas.microsoft.com/office/drawing/2014/main" id="{D019EECF-AC29-46AA-8C10-66AAF2B39E9D}"/>
              </a:ext>
            </a:extLst>
          </p:cNvPr>
          <p:cNvSpPr>
            <a:spLocks noGrp="1"/>
          </p:cNvSpPr>
          <p:nvPr>
            <p:ph type="body" idx="1"/>
          </p:nvPr>
        </p:nvSpPr>
        <p:spPr/>
        <p:txBody>
          <a:bodyPr/>
          <a:lstStyle/>
          <a:p>
            <a:r>
              <a:rPr lang="en-US" dirty="0"/>
              <a:t>0.5 N, 2.45 m/s^2</a:t>
            </a:r>
          </a:p>
        </p:txBody>
      </p:sp>
      <p:pic>
        <p:nvPicPr>
          <p:cNvPr id="5" name="Picture 4">
            <a:extLst>
              <a:ext uri="{FF2B5EF4-FFF2-40B4-BE49-F238E27FC236}">
                <a16:creationId xmlns:a16="http://schemas.microsoft.com/office/drawing/2014/main" id="{3197193D-DB5A-46C8-97C5-17F34CB39C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8246" y="4562475"/>
            <a:ext cx="3659079" cy="1829539"/>
          </a:xfrm>
          <a:prstGeom prst="rect">
            <a:avLst/>
          </a:prstGeom>
        </p:spPr>
      </p:pic>
    </p:spTree>
    <p:extLst>
      <p:ext uri="{BB962C8B-B14F-4D97-AF65-F5344CB8AC3E}">
        <p14:creationId xmlns:p14="http://schemas.microsoft.com/office/powerpoint/2010/main" val="1088434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BAA19B94-C61A-47C1-BA7A-EFECD576160C}"/>
                  </a:ext>
                </a:extLst>
              </p:cNvPr>
              <p:cNvSpPr>
                <a:spLocks noGrp="1"/>
              </p:cNvSpPr>
              <p:nvPr>
                <p:ph type="title"/>
              </p:nvPr>
            </p:nvSpPr>
            <p:spPr/>
            <p:txBody>
              <a:bodyPr>
                <a:noAutofit/>
              </a:bodyPr>
              <a:lstStyle/>
              <a:p>
                <a:r>
                  <a:rPr lang="en-US" sz="3200" dirty="0"/>
                  <a:t>Two blocks of mass 20 kg, stacked on top of each other, are pulled up a conveyor belt at an angle of 30 degrees above the horizontal, accelerating at a rate of </a:t>
                </a:r>
                <a14:m>
                  <m:oMath xmlns:m="http://schemas.openxmlformats.org/officeDocument/2006/math">
                    <m:r>
                      <a:rPr lang="en-US" sz="3200" b="0" i="1" smtClean="0">
                        <a:latin typeface="Cambria Math" panose="02040503050406030204" pitchFamily="18" charset="0"/>
                      </a:rPr>
                      <m:t>2</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𝑚</m:t>
                        </m:r>
                      </m:num>
                      <m:den>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𝑠</m:t>
                            </m:r>
                          </m:e>
                          <m:sup>
                            <m:r>
                              <a:rPr lang="en-US" sz="3200" b="0" i="1" smtClean="0">
                                <a:latin typeface="Cambria Math" panose="02040503050406030204" pitchFamily="18" charset="0"/>
                              </a:rPr>
                              <m:t>2</m:t>
                            </m:r>
                          </m:sup>
                        </m:sSup>
                      </m:den>
                    </m:f>
                  </m:oMath>
                </a14:m>
                <a:r>
                  <a:rPr lang="en-US" sz="3200" dirty="0"/>
                  <a:t>, what are the minimum coefficients of friction between the boxes and between the lower box and conveyor belt needed to accomplish this?</a:t>
                </a:r>
              </a:p>
            </p:txBody>
          </p:sp>
        </mc:Choice>
        <mc:Fallback>
          <p:sp>
            <p:nvSpPr>
              <p:cNvPr id="2" name="Title 1">
                <a:extLst>
                  <a:ext uri="{FF2B5EF4-FFF2-40B4-BE49-F238E27FC236}">
                    <a16:creationId xmlns:a16="http://schemas.microsoft.com/office/drawing/2014/main" id="{BAA19B94-C61A-47C1-BA7A-EFECD576160C}"/>
                  </a:ext>
                </a:extLst>
              </p:cNvPr>
              <p:cNvSpPr>
                <a:spLocks noGrp="1" noRot="1" noChangeAspect="1" noMove="1" noResize="1" noEditPoints="1" noAdjustHandles="1" noChangeArrowheads="1" noChangeShapeType="1" noTextEdit="1"/>
              </p:cNvSpPr>
              <p:nvPr>
                <p:ph type="title"/>
              </p:nvPr>
            </p:nvSpPr>
            <p:spPr>
              <a:blipFill>
                <a:blip r:embed="rId2"/>
                <a:stretch>
                  <a:fillRect l="-1449" r="-2029" b="-7265"/>
                </a:stretch>
              </a:blipFill>
            </p:spPr>
            <p:txBody>
              <a:bodyPr/>
              <a:lstStyle/>
              <a:p>
                <a:r>
                  <a:rPr lang="en-US">
                    <a:noFill/>
                  </a:rPr>
                  <a:t> </a:t>
                </a:r>
              </a:p>
            </p:txBody>
          </p:sp>
        </mc:Fallback>
      </mc:AlternateContent>
      <p:sp>
        <p:nvSpPr>
          <p:cNvPr id="3" name="Text Placeholder 2">
            <a:extLst>
              <a:ext uri="{FF2B5EF4-FFF2-40B4-BE49-F238E27FC236}">
                <a16:creationId xmlns:a16="http://schemas.microsoft.com/office/drawing/2014/main" id="{51BC7882-CC25-462B-B1BD-A2C8D5587451}"/>
              </a:ext>
            </a:extLst>
          </p:cNvPr>
          <p:cNvSpPr>
            <a:spLocks noGrp="1"/>
          </p:cNvSpPr>
          <p:nvPr>
            <p:ph type="body" idx="1"/>
          </p:nvPr>
        </p:nvSpPr>
        <p:spPr/>
        <p:txBody>
          <a:bodyPr/>
          <a:lstStyle/>
          <a:p>
            <a:r>
              <a:rPr lang="en-US" dirty="0"/>
              <a:t>0.81, 0.81</a:t>
            </a:r>
          </a:p>
        </p:txBody>
      </p:sp>
    </p:spTree>
    <p:extLst>
      <p:ext uri="{BB962C8B-B14F-4D97-AF65-F5344CB8AC3E}">
        <p14:creationId xmlns:p14="http://schemas.microsoft.com/office/powerpoint/2010/main" val="3150789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BC4B3-26C8-47E1-987A-46EC4B6AFD97}"/>
              </a:ext>
            </a:extLst>
          </p:cNvPr>
          <p:cNvSpPr>
            <a:spLocks noGrp="1"/>
          </p:cNvSpPr>
          <p:nvPr>
            <p:ph type="title"/>
          </p:nvPr>
        </p:nvSpPr>
        <p:spPr/>
        <p:txBody>
          <a:bodyPr>
            <a:noAutofit/>
          </a:bodyPr>
          <a:lstStyle/>
          <a:p>
            <a:r>
              <a:rPr lang="en-US" sz="4000" dirty="0"/>
              <a:t>A 2.0 m rope is fixed at one end to a vertical wall and a ball of mass 3 kg and diameter 40 cm hangs from the other end. Find the tension in the rope and the normal force between the ball and wall.</a:t>
            </a:r>
          </a:p>
        </p:txBody>
      </p:sp>
      <p:sp>
        <p:nvSpPr>
          <p:cNvPr id="3" name="Text Placeholder 2">
            <a:extLst>
              <a:ext uri="{FF2B5EF4-FFF2-40B4-BE49-F238E27FC236}">
                <a16:creationId xmlns:a16="http://schemas.microsoft.com/office/drawing/2014/main" id="{00E9C2AC-F4E0-47FE-BA76-A35CD3D75DC2}"/>
              </a:ext>
            </a:extLst>
          </p:cNvPr>
          <p:cNvSpPr>
            <a:spLocks noGrp="1"/>
          </p:cNvSpPr>
          <p:nvPr>
            <p:ph type="body" idx="1"/>
          </p:nvPr>
        </p:nvSpPr>
        <p:spPr/>
        <p:txBody>
          <a:bodyPr/>
          <a:lstStyle/>
          <a:p>
            <a:r>
              <a:rPr lang="en-US" dirty="0"/>
              <a:t>29.5 N, 2.69 N</a:t>
            </a:r>
          </a:p>
        </p:txBody>
      </p:sp>
    </p:spTree>
    <p:extLst>
      <p:ext uri="{BB962C8B-B14F-4D97-AF65-F5344CB8AC3E}">
        <p14:creationId xmlns:p14="http://schemas.microsoft.com/office/powerpoint/2010/main" val="222227001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255</TotalTime>
  <Words>786</Words>
  <Application>Microsoft Office PowerPoint</Application>
  <PresentationFormat>Widescreen</PresentationFormat>
  <Paragraphs>45</Paragraphs>
  <Slides>14</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20" baseType="lpstr">
      <vt:lpstr>Arial</vt:lpstr>
      <vt:lpstr>Calibri</vt:lpstr>
      <vt:lpstr>Calibri Light</vt:lpstr>
      <vt:lpstr>Cambria Math</vt:lpstr>
      <vt:lpstr>Office Theme</vt:lpstr>
      <vt:lpstr>Microsoft PowerPoint 97-2003 Presentation</vt:lpstr>
      <vt:lpstr>Exam 2: Forces</vt:lpstr>
      <vt:lpstr>Chapter 4</vt:lpstr>
      <vt:lpstr>Chapter 5</vt:lpstr>
      <vt:lpstr>Analyzing forces &amp; drawing free body diagrams</vt:lpstr>
      <vt:lpstr>An elephant on skis is pulled up a ski slope at constant velocity. The elephant’s mass is 200 kg and the slope is at an angle of 20 degrees above the horizontal. Find the tension in the rope pulling the elephant, given that the rope is parallel to the slope.</vt:lpstr>
      <vt:lpstr>A 500 kg elephant sits on a scale in an elevator. If the weight on the scale reads 6000 N, what is the acceleration of the elevator?</vt:lpstr>
      <vt:lpstr>Two boxes are being pushed across an icy lake with a force of 3 N. The first box weighs 10 N and the second weighs 2 N. Find the force the left block exerts on the right block and the acceleration of the two blocks.</vt:lpstr>
      <vt:lpstr>Two blocks of mass 20 kg, stacked on top of each other, are pulled up a conveyor belt at an angle of 30 degrees above the horizontal, accelerating at a rate of 2 m/s^2 , what are the minimum coefficients of friction between the boxes and between the lower box and conveyor belt needed to accomplish this?</vt:lpstr>
      <vt:lpstr>A 2.0 m rope is fixed at one end to a vertical wall and a ball of mass 3 kg and diameter 40 cm hangs from the other end. Find the tension in the rope and the normal force between the ball and wall.</vt:lpstr>
      <vt:lpstr>An elephant with a mass of 300 kg is lifted from rest to 10 m off the ground in 4 s with constant acceleration. Find the tension in the rope as the elephant is lifted.</vt:lpstr>
      <vt:lpstr>An 800 kg elephant is dragged up a hill by a rope at constant velocity. Given that the hill has a slope of 30 degrees above the horizontal and the coefficient of friction between the elephant and the hill is μ_k=0.5, find the tension in the rope, if the rope makes at an angle of 10 degrees above the slope.</vt:lpstr>
      <vt:lpstr>A 90 kg roller coaster car and goes around a circular loop of radius 30 m. If the speed at the top of the loop is 100 m/s, what is the normal force the car experiences? What is the minimum speed needed to make it around the loop without loosing contact?</vt:lpstr>
      <vt:lpstr>A 1 kg ball is connected to a rod by two ropes as shone. If the ball rotates around the rod at a rate of 300 revolutions per minute, what are the tensions in each of the ropes if L 1.5m and d = 2.0 m?</vt:lpstr>
      <vt:lpstr>Two blocks m1= 9.4 kg and m2 = 4.9 kg are connected by a rope that has a mass of mr = 1.42 kg. A constant vertical force, F = 184.9 N, is applied to the upper block (m1). What is the magnitude of the acceleration of the system? What is the magnitude of the tension in the rope at the bottom end of the rope?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Jacob Knaup</dc:creator>
  <cp:lastModifiedBy>Jacob Knaup</cp:lastModifiedBy>
  <cp:revision>119</cp:revision>
  <dcterms:created xsi:type="dcterms:W3CDTF">2018-02-12T20:40:22Z</dcterms:created>
  <dcterms:modified xsi:type="dcterms:W3CDTF">2018-02-13T00:55:38Z</dcterms:modified>
</cp:coreProperties>
</file>