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5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B870-2AC2-4EDD-988A-AAB36F68BD8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3DB0-511C-40B5-9F55-F5108FDC6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705" y="1122363"/>
            <a:ext cx="9416715" cy="2387600"/>
          </a:xfrm>
        </p:spPr>
        <p:txBody>
          <a:bodyPr/>
          <a:lstStyle/>
          <a:p>
            <a:r>
              <a:rPr lang="en-US" dirty="0"/>
              <a:t>Exam 4: 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24C72-1480-43B8-846A-A54537D61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Chapters 9, 10, &amp; 11</a:t>
            </a:r>
          </a:p>
          <a:p>
            <a:r>
              <a:rPr lang="en-US" dirty="0"/>
              <a:t>Rotation, Equilibrium, Stress &amp; Strain</a:t>
            </a:r>
          </a:p>
        </p:txBody>
      </p:sp>
    </p:spTree>
    <p:extLst>
      <p:ext uri="{BB962C8B-B14F-4D97-AF65-F5344CB8AC3E}">
        <p14:creationId xmlns:p14="http://schemas.microsoft.com/office/powerpoint/2010/main" val="954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E099-29AA-4C99-AB4E-9D35F458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 – Stress and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1863-761F-4930-8177-EADBDF0F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= Pressure = Force/Area</a:t>
            </a:r>
          </a:p>
          <a:p>
            <a:r>
              <a:rPr lang="en-US" dirty="0"/>
              <a:t>Strain  = Deformation = change in length / original length</a:t>
            </a:r>
          </a:p>
          <a:p>
            <a:r>
              <a:rPr lang="en-US" dirty="0"/>
              <a:t>Elastic Modulus = Stress/Strain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78CE-1415-4A56-9749-FFDB8765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Tensile Stress and Strain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F7D5F-10CA-48C4-9EAD-C4386FBD7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094" y="2362662"/>
            <a:ext cx="2948331" cy="3216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2AA56B-CA4A-4D06-9880-190F6689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77" y="2362662"/>
            <a:ext cx="3132730" cy="32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D753-0D5E-491C-BF8E-02196873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 – Bulk Stress and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B753-B36B-4B00-8B5A-F7FDBB0F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Bulk is from all sides (</a:t>
            </a:r>
            <a:r>
              <a:rPr lang="en-US" dirty="0" err="1"/>
              <a:t>ie</a:t>
            </a:r>
            <a:r>
              <a:rPr lang="en-US" dirty="0"/>
              <a:t> volume)</a:t>
            </a:r>
          </a:p>
          <a:p>
            <a:r>
              <a:rPr lang="en-US" dirty="0"/>
              <a:t>Bulk stress = change in pressure</a:t>
            </a:r>
          </a:p>
          <a:p>
            <a:r>
              <a:rPr lang="en-US" dirty="0"/>
              <a:t>Bulk strain = change in volume / original volume</a:t>
            </a:r>
          </a:p>
          <a:p>
            <a:r>
              <a:rPr lang="en-US" dirty="0"/>
              <a:t>Bulk modulus is still stress / strain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B8635-5895-4204-B0AB-C04BCE55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1" y="1174693"/>
            <a:ext cx="3724312" cy="53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137817A-6E43-41BF-8F21-9349BDFD27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D378EF-0740-415B-892B-8CCA6533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31" y="2141952"/>
            <a:ext cx="4195164" cy="454760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BC57C-8F70-40F0-98AE-6D4B8441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Chapter 11 – Sheer Stress and Strain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EB5040-BE57-49C1-A28D-7D036AD8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Stress = F / A</a:t>
            </a:r>
          </a:p>
          <a:p>
            <a:r>
              <a:rPr lang="en-US" sz="2000" dirty="0"/>
              <a:t>Strain = x / h</a:t>
            </a:r>
          </a:p>
        </p:txBody>
      </p:sp>
    </p:spTree>
    <p:extLst>
      <p:ext uri="{BB962C8B-B14F-4D97-AF65-F5344CB8AC3E}">
        <p14:creationId xmlns:p14="http://schemas.microsoft.com/office/powerpoint/2010/main" val="158131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2F58-F7DF-43DC-BDC6-8BA6397B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cylinder rotates with a constant angular speed of 120 rpm. At time t=0s, the disk’s rotational axis begins to experience a constant friction, which causes an angular acceleration of 0.3 rad/s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angular speed of the disk at t=15 s? (8.0664 rad/s)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long does it take the disk to come to a stop? (41.888 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revolutions does the disk make before it comes to a stop? (41 revolutions)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long does it take the disk to complete 10 revolutions? (17.1067 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0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7C923E-3CA8-471B-99CC-B32097C3A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angular velocity of a 755-g wheel 15.0 cm in diameter is given by the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Through how many radians does the wheel turn during the first 2.00 s of its motion? (10 rad)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the angular acceleration (in rad/s2) of the wheel at the end of the first 2.00 s of its motion?  (20 rad/s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7C923E-3CA8-471B-99CC-B32097C3A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9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A2C8-366B-4719-B685-2F871CD8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blocks are connected by a massless rope and hung over a frictionless pulley in the shape of a solid cylinder. There is no slipping between the cord and the surface of the pulley. The blocks have mass of 3.0 kg and 5.7 kg, and the pulley has a radius of 0.12m and a mass of 10.3 kg. At the instant the 5.7 kg mass has fallen 1.5 m starting from 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speed of each block. (2.39 m/s)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acceleration of the pulley (4.37 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kinetic energy of the pulley (14.76 J)</a:t>
            </a:r>
          </a:p>
        </p:txBody>
      </p:sp>
    </p:spTree>
    <p:extLst>
      <p:ext uri="{BB962C8B-B14F-4D97-AF65-F5344CB8AC3E}">
        <p14:creationId xmlns:p14="http://schemas.microsoft.com/office/powerpoint/2010/main" val="112205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2D35-D0F8-4DC4-998E-32E0484A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blocks are connected by a massless string wrapped over a pulley. The pulley has a mass of 5 kg and a radius of 2 m. One block with mass 10kg rests on a frictionless inclined plane which makes an angle of 30 degrees with the horizontal, while the other with a mass of 11 kg hangs over the edge of the plane.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acceleration of the blocks (7.87 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torque acting on the pulley (39.35 N*m)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5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70AD-09C6-4036-8209-14807F50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thin rod with mass 100kg length 5 meters is fixed at one end of its length to a hinge joint with a vertical axis (meaning it is able to rotate in the horizontal plane about that end without friction). The free end of the rod is struck by a 10 kg magnet, which sticks to the tip of the beam, travelling at 50 m/s.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angular velocity of the beam after impact? (2.31 rad/s)</a:t>
            </a:r>
          </a:p>
        </p:txBody>
      </p:sp>
    </p:spTree>
    <p:extLst>
      <p:ext uri="{BB962C8B-B14F-4D97-AF65-F5344CB8AC3E}">
        <p14:creationId xmlns:p14="http://schemas.microsoft.com/office/powerpoint/2010/main" val="270901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F617-D569-4D9D-8AB8-F8ABD937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man holds a 2 m long, 10 kg bar with one hand placed at the left end of the bar, and the other placed 0.5 m from the left 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magnitudes and directions of the forces his hands exert on </a:t>
            </a:r>
            <a:r>
              <a:rPr lang="en-US"/>
              <a:t>the bar (-98 N, 196 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three 20 kg weights are added to the left end of the bar, such that the first weight is at the end, the second is 0.33 m from the end, and the third is 0.66 m from the end, assuming he keeps his hands in the same place,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Find the magnitudes and directions of the forces his hands exert on the bar</a:t>
            </a:r>
          </a:p>
        </p:txBody>
      </p:sp>
    </p:spTree>
    <p:extLst>
      <p:ext uri="{BB962C8B-B14F-4D97-AF65-F5344CB8AC3E}">
        <p14:creationId xmlns:p14="http://schemas.microsoft.com/office/powerpoint/2010/main" val="19021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991A-4192-4300-B06C-04C8DD26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Angular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D4F3EF1-1BC8-4D3F-BFA6-8B6576F993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3614352"/>
                  </p:ext>
                </p:extLst>
              </p:nvPr>
            </p:nvGraphicFramePr>
            <p:xfrm>
              <a:off x="3233487" y="2687320"/>
              <a:ext cx="5725026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2513">
                      <a:extLst>
                        <a:ext uri="{9D8B030D-6E8A-4147-A177-3AD203B41FA5}">
                          <a16:colId xmlns:a16="http://schemas.microsoft.com/office/drawing/2014/main" val="3265068613"/>
                        </a:ext>
                      </a:extLst>
                    </a:gridCol>
                    <a:gridCol w="2862513">
                      <a:extLst>
                        <a:ext uri="{9D8B030D-6E8A-4147-A177-3AD203B41FA5}">
                          <a16:colId xmlns:a16="http://schemas.microsoft.com/office/drawing/2014/main" val="35546907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 (meters)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 (radians)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800" dirty="0"/>
                            <a:t> (m)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800" b="0" dirty="0"/>
                            <a:t> (rad)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02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2800" dirty="0"/>
                            <a:t> (m/s)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2800" dirty="0"/>
                            <a:t> (rad/s)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27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2800" dirty="0"/>
                            <a:t> (m/s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baseline="0" dirty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/>
                            <a:t> (rad/s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baseline="0" dirty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30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800" dirty="0"/>
                            <a:t> (kg)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2800" dirty="0"/>
                            <a:t> (kg</a:t>
                          </a:r>
                          <a:r>
                            <a:rPr lang="en-US" sz="2800" baseline="0" dirty="0"/>
                            <a:t>*m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baseline="0" dirty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3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en-US" sz="2800" dirty="0"/>
                            <a:t>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sz="2800" dirty="0"/>
                            <a:t> (N*m)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4226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D4F3EF1-1BC8-4D3F-BFA6-8B6576F993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3614352"/>
                  </p:ext>
                </p:extLst>
              </p:nvPr>
            </p:nvGraphicFramePr>
            <p:xfrm>
              <a:off x="3233487" y="2687320"/>
              <a:ext cx="5725026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2513">
                      <a:extLst>
                        <a:ext uri="{9D8B030D-6E8A-4147-A177-3AD203B41FA5}">
                          <a16:colId xmlns:a16="http://schemas.microsoft.com/office/drawing/2014/main" val="3265068613"/>
                        </a:ext>
                      </a:extLst>
                    </a:gridCol>
                    <a:gridCol w="2862513">
                      <a:extLst>
                        <a:ext uri="{9D8B030D-6E8A-4147-A177-3AD203B41FA5}">
                          <a16:colId xmlns:a16="http://schemas.microsoft.com/office/drawing/2014/main" val="355469074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 (meters)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 (radians)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426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110588" r="-100851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110588" r="-851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0241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208140" r="-100851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208140" r="-851" b="-3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27916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311765" r="-1008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311765" r="-851" b="-2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303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411765" r="-100851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411765" r="-85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1385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511765" r="-10085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511765" r="-85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4226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666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3E30-452E-4F9A-B94C-9BD25D91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light cable with a diameter of 1 cm has an elastic modulus of 100,000 </a:t>
            </a:r>
            <a:r>
              <a:rPr lang="en-US" dirty="0" err="1"/>
              <a:t>Mpa</a:t>
            </a:r>
            <a:r>
              <a:rPr lang="en-US" dirty="0"/>
              <a:t>, and is fixed at one end to a ceiling while a 1000 kg weight hangs from the other end, find the strain in the cable. (.0012 m)</a:t>
            </a:r>
          </a:p>
        </p:txBody>
      </p:sp>
    </p:spTree>
    <p:extLst>
      <p:ext uri="{BB962C8B-B14F-4D97-AF65-F5344CB8AC3E}">
        <p14:creationId xmlns:p14="http://schemas.microsoft.com/office/powerpoint/2010/main" val="319974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2289-42EE-4ECA-9BA1-8B54E7CA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Angular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AAD51CA-7AFB-42EA-ADA2-A4D29DACA0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381587"/>
                  </p:ext>
                </p:extLst>
              </p:nvPr>
            </p:nvGraphicFramePr>
            <p:xfrm>
              <a:off x="838200" y="1825625"/>
              <a:ext cx="10515600" cy="3335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371054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742105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36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112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995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180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902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AAD51CA-7AFB-42EA-ADA2-A4D29DACA0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381587"/>
                  </p:ext>
                </p:extLst>
              </p:nvPr>
            </p:nvGraphicFramePr>
            <p:xfrm>
              <a:off x="838200" y="1825625"/>
              <a:ext cx="10515600" cy="3335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371054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74210533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369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10588" r="-100463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10588" r="-463" b="-4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112258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21769" r="-100463" b="-1585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21769" r="-463" b="-1585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99593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383529" r="-100463" b="-1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383529" r="-463" b="-17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803375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281507" r="-100463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281507" r="-463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39024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348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8D4A-9B65-4E12-9416-844BF0DB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Converting Between Linear and Angular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9DD46-6BD8-4821-B33F-0BB1CB94E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9DD46-6BD8-4821-B33F-0BB1CB94E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0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79F7551-E956-43CB-8F36-268A5DA443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5490-E81B-43F4-AA40-8DE640C0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76" y="-79509"/>
            <a:ext cx="5525900" cy="701701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8B862-DFDE-4C9E-BE40-CAFE3DE6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Chapter 9: Moment of Inertia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24F9C-3EBA-4FE1-879A-87045CB7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3288"/>
                <a:ext cx="3603171" cy="363968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sz="2000" b="0"/>
              </a:p>
              <a:p>
                <a:r>
                  <a:rPr lang="en-US" sz="2000" b="0"/>
                  <a:t>Parallel axis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0"/>
              </a:p>
              <a:p>
                <a:endParaRPr lang="en-US" sz="2000" b="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24F9C-3EBA-4FE1-879A-87045CB7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3288"/>
                <a:ext cx="3603171" cy="3639684"/>
              </a:xfrm>
              <a:blipFill>
                <a:blip r:embed="rId3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56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8E77-D56A-4086-BE4B-0AA7C26B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Rotational </a:t>
            </a:r>
            <a:r>
              <a:rPr lang="en-US"/>
              <a:t>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4A2D10E-CA95-4931-AB64-F92DD01C27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1147759"/>
                  </p:ext>
                </p:extLst>
              </p:nvPr>
            </p:nvGraphicFramePr>
            <p:xfrm>
              <a:off x="838200" y="1825625"/>
              <a:ext cx="10515600" cy="140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4A2D10E-CA95-4931-AB64-F92DD01C27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1147759"/>
                  </p:ext>
                </p:extLst>
              </p:nvPr>
            </p:nvGraphicFramePr>
            <p:xfrm>
              <a:off x="838200" y="1825625"/>
              <a:ext cx="10515600" cy="140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63946" r="-100463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63946" r="-463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726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C531-F2E4-4AD9-850B-C0B821C9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10 -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E02D-EB53-454E-9AAC-1C628010D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Torque = Force * </a:t>
                </a:r>
                <a:r>
                  <a:rPr lang="en-US" dirty="0" err="1"/>
                  <a:t>LeverArm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E02D-EB53-454E-9AAC-1C628010D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B479F43-A235-4CCB-AE84-9CFC6C8C94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36931356"/>
                  </p:ext>
                </p:extLst>
              </p:nvPr>
            </p:nvGraphicFramePr>
            <p:xfrm>
              <a:off x="838200" y="2932527"/>
              <a:ext cx="1051560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𝐹𝑣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𝜏𝜔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992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B479F43-A235-4CCB-AE84-9CFC6C8C94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36931356"/>
                  </p:ext>
                </p:extLst>
              </p:nvPr>
            </p:nvGraphicFramePr>
            <p:xfrm>
              <a:off x="838200" y="2932527"/>
              <a:ext cx="1051560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109302" r="-100463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109302" r="-463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11765" r="-1004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11765" r="-46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9928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878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5F0F-9E1E-434D-9E47-6DE83AA1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 – Angular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FE77D1E-F756-4DB2-BC69-660D531313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1123365"/>
                  </p:ext>
                </p:extLst>
              </p:nvPr>
            </p:nvGraphicFramePr>
            <p:xfrm>
              <a:off x="838200" y="1825625"/>
              <a:ext cx="10515600" cy="198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8566581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9463068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Rotational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91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764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𝑑𝐿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3247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FE77D1E-F756-4DB2-BC69-660D531313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1123365"/>
                  </p:ext>
                </p:extLst>
              </p:nvPr>
            </p:nvGraphicFramePr>
            <p:xfrm>
              <a:off x="838200" y="1825625"/>
              <a:ext cx="10515600" cy="198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8566581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94630683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Rotational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91298"/>
                      </a:ext>
                    </a:extLst>
                  </a:tr>
                  <a:tr h="56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00000" r="-100463" b="-15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00000" r="-463" b="-159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764444"/>
                      </a:ext>
                    </a:extLst>
                  </a:tr>
                  <a:tr h="9015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27027" r="-100463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27027" r="-46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32477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49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D3B7-613B-426C-A6C3-A752FA9E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 –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26813-613D-439B-8A0C-7CD415CF4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Conditions for equilibrium – all </a:t>
                </a:r>
                <a:r>
                  <a:rPr lang="en-US" i="1" dirty="0"/>
                  <a:t>net</a:t>
                </a:r>
                <a:r>
                  <a:rPr lang="en-US" dirty="0"/>
                  <a:t> forces and torques must be 0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. . . </a:t>
                </a:r>
              </a:p>
              <a:p>
                <a:r>
                  <a:rPr lang="en-US" dirty="0"/>
                  <a:t>Center of Mass (aka center of gravity)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+. . .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+. . . </m:t>
                        </m:r>
                      </m:den>
                    </m:f>
                  </m:oMath>
                </a14:m>
                <a:r>
                  <a:rPr lang="en-US" dirty="0"/>
                  <a:t>	(r is position vector)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26813-613D-439B-8A0C-7CD415CF4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1066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Exam 4: Bodies</vt:lpstr>
      <vt:lpstr>Chapter 9 – Angular Coordinates</vt:lpstr>
      <vt:lpstr>Chapter 9 – Angular Kinematics</vt:lpstr>
      <vt:lpstr>Chapter 9 – Converting Between Linear and Angular</vt:lpstr>
      <vt:lpstr>Chapter 9: Moment of Inertia</vt:lpstr>
      <vt:lpstr>Chapter 9 – Rotational Kinetic Energy</vt:lpstr>
      <vt:lpstr>Chapter 10 - Torque</vt:lpstr>
      <vt:lpstr>Chapter 10 – Angular Momentum</vt:lpstr>
      <vt:lpstr>Chapter 11 – Equilibrium</vt:lpstr>
      <vt:lpstr>Chapter 11 – Stress and Strain</vt:lpstr>
      <vt:lpstr>Tensile Stress and Strain</vt:lpstr>
      <vt:lpstr>Chapter 11 – Bulk Stress and Strain</vt:lpstr>
      <vt:lpstr>Chapter 11 – Sheer Stress and Strain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319</cp:revision>
  <dcterms:created xsi:type="dcterms:W3CDTF">2018-02-12T20:40:22Z</dcterms:created>
  <dcterms:modified xsi:type="dcterms:W3CDTF">2018-04-09T19:57:34Z</dcterms:modified>
</cp:coreProperties>
</file>