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72" r:id="rId13"/>
    <p:sldId id="269" r:id="rId14"/>
    <p:sldId id="274" r:id="rId15"/>
    <p:sldId id="282" r:id="rId16"/>
    <p:sldId id="275" r:id="rId17"/>
    <p:sldId id="273" r:id="rId18"/>
    <p:sldId id="267" r:id="rId19"/>
    <p:sldId id="277" r:id="rId20"/>
    <p:sldId id="270" r:id="rId21"/>
    <p:sldId id="286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247E-4D30-4068-912B-FDE8C9049D68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96596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Ring VCO(using Inverter)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74" y="1815741"/>
            <a:ext cx="1051560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VCO </a:t>
            </a:r>
            <a:r>
              <a:rPr lang="ko-KR" altLang="en-US" dirty="0"/>
              <a:t>회로의 출력 파형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668"/>
            <a:ext cx="10515600" cy="42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 </a:t>
            </a:r>
            <a:r>
              <a:rPr lang="ko-KR" altLang="en-US" dirty="0"/>
              <a:t>회로의 출력 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개의 신호는 동일한 주파수를 가지며</a:t>
            </a:r>
            <a:r>
              <a:rPr lang="en-US" altLang="ko-KR" sz="2000" dirty="0"/>
              <a:t>, </a:t>
            </a:r>
            <a:r>
              <a:rPr lang="ko-KR" altLang="en-US" sz="2000" dirty="0"/>
              <a:t>주기는 대략 </a:t>
            </a:r>
            <a:r>
              <a:rPr lang="en-US" altLang="ko-KR" sz="2000" dirty="0"/>
              <a:t>0.25ns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청록색 신호: 약 -0.09V ~ 1.08V 사이에서 변동 </a:t>
            </a:r>
          </a:p>
          <a:p>
            <a:r>
              <a:rPr lang="ko-KR" altLang="en-US" sz="2000" dirty="0"/>
              <a:t>초록색 신호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0.02V~1.33V </a:t>
            </a:r>
            <a:r>
              <a:rPr lang="ko-KR" altLang="en-US" sz="2000" dirty="0"/>
              <a:t>사이에서 발동</a:t>
            </a:r>
            <a:endParaRPr lang="en-US" altLang="ko-KR" sz="2000" dirty="0"/>
          </a:p>
          <a:p>
            <a:r>
              <a:rPr lang="ko-KR" altLang="en-US" sz="2000" dirty="0"/>
              <a:t>분홍색 신호</a:t>
            </a:r>
            <a:r>
              <a:rPr lang="en-US" altLang="ko-KR" sz="2000" dirty="0"/>
              <a:t>: </a:t>
            </a:r>
            <a:r>
              <a:rPr lang="ko-KR" altLang="en-US" sz="2000" dirty="0"/>
              <a:t>약</a:t>
            </a:r>
            <a:r>
              <a:rPr lang="en-US" altLang="ko-KR" sz="2000" dirty="0"/>
              <a:t> -0.13V~1.32V</a:t>
            </a:r>
            <a:r>
              <a:rPr lang="ko-KR" altLang="en-US" sz="2000" dirty="0"/>
              <a:t> 사이에서 발동</a:t>
            </a:r>
            <a:endParaRPr lang="en-US" altLang="ko-KR" sz="2000" dirty="0"/>
          </a:p>
          <a:p>
            <a:r>
              <a:rPr lang="ko-KR" altLang="en-US" sz="2000" dirty="0"/>
              <a:t>보라색 신호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-0.139V~1.33V </a:t>
            </a:r>
            <a:r>
              <a:rPr lang="ko-KR" altLang="en-US" sz="2000" dirty="0"/>
              <a:t>사이에서 발동</a:t>
            </a:r>
            <a:endParaRPr lang="en-US" altLang="ko-KR" sz="2000" dirty="0"/>
          </a:p>
          <a:p>
            <a:r>
              <a:rPr lang="ko-KR" altLang="en-US" sz="2000" dirty="0"/>
              <a:t>보라색 신호는 펄스 파형으로 디지털 출력 형태를 보이며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3</a:t>
            </a:r>
            <a:r>
              <a:rPr lang="ko-KR" altLang="en-US" sz="2000" dirty="0"/>
              <a:t>개는 사인파와 유사한 형태를 나타낸다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577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튜닝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5404" r="730"/>
          <a:stretch/>
        </p:blipFill>
        <p:spPr>
          <a:xfrm>
            <a:off x="838200" y="2144110"/>
            <a:ext cx="10439400" cy="416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튜닝</a:t>
            </a:r>
            <a:r>
              <a:rPr lang="en-US" altLang="ko-KR" dirty="0"/>
              <a:t>-</a:t>
            </a:r>
            <a:r>
              <a:rPr lang="ko-KR" altLang="en-US" dirty="0"/>
              <a:t>좌측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그래프는 주파수</a:t>
            </a:r>
            <a:r>
              <a:rPr lang="en-US" altLang="ko-KR" sz="2000" dirty="0"/>
              <a:t>-</a:t>
            </a:r>
            <a:r>
              <a:rPr lang="ko-KR" altLang="en-US" sz="2000" dirty="0"/>
              <a:t>전압 특성 곡선이다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축은 제어 전압을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약 </a:t>
            </a:r>
            <a:r>
              <a:rPr lang="en-US" altLang="ko-KR" sz="2000" dirty="0"/>
              <a:t>0.4~1.2V</a:t>
            </a:r>
            <a:r>
              <a:rPr lang="ko-KR" altLang="en-US" sz="2000" dirty="0"/>
              <a:t>의 범위를 보인다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축은 출력 주파수를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약 </a:t>
            </a:r>
            <a:r>
              <a:rPr lang="en-US" altLang="ko-KR" sz="2000" dirty="0"/>
              <a:t>1.5~7.5GHz</a:t>
            </a:r>
            <a:r>
              <a:rPr lang="ko-KR" altLang="en-US" sz="2000" dirty="0"/>
              <a:t>의 범위를 보인다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붉은색 그래프는 제어 전압이 증가하면 출력 주파수가 비선형적으로 증가함을 나타낸다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0.4V</a:t>
            </a:r>
            <a:r>
              <a:rPr lang="ko-KR" altLang="en-US" sz="2000" dirty="0"/>
              <a:t>에서 출력 주파수는 약 </a:t>
            </a:r>
            <a:r>
              <a:rPr lang="en-US" altLang="ko-KR" sz="2000" dirty="0"/>
              <a:t>1.6GHz</a:t>
            </a:r>
            <a:r>
              <a:rPr lang="ko-KR" altLang="en-US" sz="2000" dirty="0"/>
              <a:t>를 나타낸다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1.2V</a:t>
            </a:r>
            <a:r>
              <a:rPr lang="ko-KR" altLang="en-US" sz="2000" dirty="0"/>
              <a:t>에서 출력 주파수는 약 </a:t>
            </a:r>
            <a:r>
              <a:rPr lang="en-US" altLang="ko-KR" sz="2000" dirty="0"/>
              <a:t>7.4GHz</a:t>
            </a:r>
            <a:r>
              <a:rPr lang="ko-KR" altLang="en-US" sz="2000" dirty="0"/>
              <a:t>를 나타낸다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8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튜닝</a:t>
            </a:r>
            <a:r>
              <a:rPr lang="en-US" altLang="ko-KR" dirty="0"/>
              <a:t>-</a:t>
            </a:r>
            <a:r>
              <a:rPr lang="ko-KR" altLang="en-US" dirty="0"/>
              <a:t>우측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그래프는 제어 전압에 따른 과도 응답을 보여주는 그래프다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상단 </a:t>
            </a:r>
            <a:r>
              <a:rPr lang="en-US" altLang="ko-KR" sz="2000" dirty="0"/>
              <a:t>4</a:t>
            </a:r>
            <a:r>
              <a:rPr lang="ko-KR" altLang="en-US" sz="2000" dirty="0"/>
              <a:t>개의 파형</a:t>
            </a:r>
            <a:r>
              <a:rPr lang="en-US" altLang="ko-KR" sz="2000" dirty="0"/>
              <a:t>(</a:t>
            </a:r>
            <a:r>
              <a:rPr lang="ko-KR" altLang="en-US" sz="2000" dirty="0"/>
              <a:t>빨강</a:t>
            </a:r>
            <a:r>
              <a:rPr lang="en-US" altLang="ko-KR" sz="2000" dirty="0"/>
              <a:t>, </a:t>
            </a:r>
            <a:r>
              <a:rPr lang="ko-KR" altLang="en-US" sz="2000" dirty="0"/>
              <a:t>노랑</a:t>
            </a:r>
            <a:r>
              <a:rPr lang="en-US" altLang="ko-KR" sz="2000" dirty="0"/>
              <a:t>, </a:t>
            </a:r>
            <a:r>
              <a:rPr lang="ko-KR" altLang="en-US" sz="2000" dirty="0"/>
              <a:t>초록</a:t>
            </a:r>
            <a:r>
              <a:rPr lang="en-US" altLang="ko-KR" sz="2000" dirty="0"/>
              <a:t>, </a:t>
            </a:r>
            <a:r>
              <a:rPr lang="ko-KR" altLang="en-US" sz="2000" dirty="0"/>
              <a:t>청록</a:t>
            </a:r>
            <a:r>
              <a:rPr lang="en-US" altLang="ko-KR" sz="2000" dirty="0"/>
              <a:t>)</a:t>
            </a:r>
            <a:r>
              <a:rPr lang="ko-KR" altLang="en-US" sz="2000" dirty="0"/>
              <a:t>은 상대적으로 일정한 출력을 보인다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하단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파형</a:t>
            </a:r>
            <a:r>
              <a:rPr lang="en-US" altLang="ko-KR" sz="2000" dirty="0"/>
              <a:t>(</a:t>
            </a:r>
            <a:r>
              <a:rPr lang="ko-KR" altLang="en-US" sz="2000" dirty="0"/>
              <a:t>파랑</a:t>
            </a:r>
            <a:r>
              <a:rPr lang="en-US" altLang="ko-KR" sz="2000" dirty="0"/>
              <a:t>, </a:t>
            </a:r>
            <a:r>
              <a:rPr lang="ko-KR" altLang="en-US" sz="2000" dirty="0"/>
              <a:t>자주</a:t>
            </a:r>
            <a:r>
              <a:rPr lang="en-US" altLang="ko-KR" sz="2000" dirty="0"/>
              <a:t>, </a:t>
            </a:r>
            <a:r>
              <a:rPr lang="ko-KR" altLang="en-US" sz="2000" dirty="0"/>
              <a:t>라임</a:t>
            </a:r>
            <a:r>
              <a:rPr lang="en-US" altLang="ko-KR" sz="2000" dirty="0"/>
              <a:t>)</a:t>
            </a:r>
            <a:r>
              <a:rPr lang="ko-KR" altLang="en-US" sz="2000" dirty="0"/>
              <a:t>은 주기적인 파형을 출력한다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제어 전압이 증가할 수록 주파수는 증가한다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이를 통해 </a:t>
            </a:r>
            <a:r>
              <a:rPr lang="en-US" altLang="ko-KR" sz="2000" dirty="0"/>
              <a:t>VCO</a:t>
            </a:r>
            <a:r>
              <a:rPr lang="ko-KR" altLang="en-US" sz="2000" dirty="0"/>
              <a:t>의 대역폭은 약 </a:t>
            </a:r>
            <a:r>
              <a:rPr lang="en-US" altLang="ko-KR" sz="2000" dirty="0"/>
              <a:t>5.8GHz</a:t>
            </a:r>
            <a:r>
              <a:rPr lang="ko-KR" altLang="en-US" sz="2000" dirty="0"/>
              <a:t>임을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85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</a:t>
            </a:r>
            <a:r>
              <a:rPr lang="en-US" altLang="ko-KR" dirty="0"/>
              <a:t>Transient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1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</a:t>
            </a:r>
            <a:r>
              <a:rPr lang="en-US" altLang="ko-KR" dirty="0"/>
              <a:t>Transient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파형 특성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신호로 </a:t>
            </a:r>
            <a:r>
              <a:rPr lang="en-US" altLang="ko-KR" sz="2000" dirty="0"/>
              <a:t>0~1.2V </a:t>
            </a:r>
            <a:r>
              <a:rPr lang="ko-KR" altLang="en-US" sz="2000" dirty="0"/>
              <a:t>사이에서 진동하고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시간 스케일</a:t>
            </a:r>
            <a:r>
              <a:rPr lang="en-US" altLang="ko-KR" sz="2000" dirty="0"/>
              <a:t>: X</a:t>
            </a:r>
            <a:r>
              <a:rPr lang="ko-KR" altLang="en-US" sz="2000" dirty="0"/>
              <a:t>축에서 시간을 </a:t>
            </a:r>
            <a:r>
              <a:rPr lang="en-US" altLang="ko-KR" sz="2000" dirty="0"/>
              <a:t>ns </a:t>
            </a:r>
            <a:r>
              <a:rPr lang="ko-KR" altLang="en-US" sz="2000" dirty="0"/>
              <a:t>단위로 표시하고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주파수 정보</a:t>
            </a:r>
            <a:r>
              <a:rPr lang="en-US" altLang="ko-KR" sz="2000" dirty="0"/>
              <a:t>: GHz </a:t>
            </a:r>
            <a:r>
              <a:rPr lang="ko-KR" altLang="en-US" sz="2000" dirty="0"/>
              <a:t>단위의 주파수를 나타내고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안정성</a:t>
            </a:r>
            <a:r>
              <a:rPr lang="en-US" altLang="ko-KR" sz="2000" dirty="0"/>
              <a:t>: VCO</a:t>
            </a:r>
            <a:r>
              <a:rPr lang="ko-KR" altLang="en-US" sz="2000" dirty="0"/>
              <a:t>가 안정적으로 작동되고 있음을 알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13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회로의 주파수 응답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회로의 주파수 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M5 (0.0Hz): -4.38725dB - DC </a:t>
            </a:r>
            <a:r>
              <a:rPr lang="ko-KR" altLang="en-US" sz="2200" dirty="0"/>
              <a:t>응답으로</a:t>
            </a:r>
            <a:r>
              <a:rPr lang="en-US" altLang="ko-KR" sz="2200" dirty="0"/>
              <a:t>, </a:t>
            </a:r>
            <a:r>
              <a:rPr lang="ko-KR" altLang="en-US" sz="2200" dirty="0"/>
              <a:t>회로의 기본 출력 레벨을 나타낸다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M1 (5.01774GHz): -2.56208dB - </a:t>
            </a:r>
            <a:r>
              <a:rPr lang="ko-KR" altLang="en-US" sz="2200" dirty="0"/>
              <a:t>기본 주파수</a:t>
            </a:r>
            <a:r>
              <a:rPr lang="en-US" altLang="ko-KR" sz="2200" dirty="0"/>
              <a:t>(fundamental frequency) </a:t>
            </a:r>
            <a:r>
              <a:rPr lang="ko-KR" altLang="en-US" sz="2200" dirty="0"/>
              <a:t>응답으로</a:t>
            </a:r>
            <a:r>
              <a:rPr lang="en-US" altLang="ko-KR" sz="2200" dirty="0"/>
              <a:t>, </a:t>
            </a:r>
            <a:r>
              <a:rPr lang="ko-KR" altLang="en-US" sz="2200" dirty="0"/>
              <a:t>가장 강한 응답을 보인다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M2 (10.0355GHz): -40.4816dB - 2</a:t>
            </a:r>
            <a:r>
              <a:rPr lang="ko-KR" altLang="en-US" sz="2200" dirty="0"/>
              <a:t>차 고조파</a:t>
            </a:r>
            <a:r>
              <a:rPr lang="en-US" altLang="ko-KR" sz="2200" dirty="0"/>
              <a:t>(second harmonic)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기본 주파수의 약 </a:t>
            </a:r>
            <a:r>
              <a:rPr lang="en-US" altLang="ko-KR" sz="2200" dirty="0"/>
              <a:t>2</a:t>
            </a:r>
            <a:r>
              <a:rPr lang="ko-KR" altLang="en-US" sz="2200" dirty="0"/>
              <a:t>배이며 응답 신호가 상당히 약화되었다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M3 (15.0532GHz): -14.1358dB – 3</a:t>
            </a:r>
            <a:r>
              <a:rPr lang="ko-KR" altLang="en-US" sz="2200" dirty="0"/>
              <a:t>차 고조파</a:t>
            </a:r>
            <a:r>
              <a:rPr lang="en-US" altLang="ko-KR" sz="2200" dirty="0"/>
              <a:t>(third harmonic)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기본 주파수의 약 </a:t>
            </a:r>
            <a:r>
              <a:rPr lang="en-US" altLang="ko-KR" sz="2200" dirty="0"/>
              <a:t>3</a:t>
            </a:r>
            <a:r>
              <a:rPr lang="ko-KR" altLang="en-US" sz="2200" dirty="0"/>
              <a:t>배이다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M4 (20.0709GHz): -37.468dB - 4</a:t>
            </a:r>
            <a:r>
              <a:rPr lang="ko-KR" altLang="en-US" sz="2200" dirty="0"/>
              <a:t>차 고조파</a:t>
            </a:r>
            <a:r>
              <a:rPr lang="en-US" altLang="ko-KR" sz="2200" dirty="0"/>
              <a:t>(fourth harmonic)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기본 주파수의 약 </a:t>
            </a:r>
            <a:r>
              <a:rPr lang="en-US" altLang="ko-KR" sz="2200" dirty="0"/>
              <a:t>4</a:t>
            </a:r>
            <a:r>
              <a:rPr lang="ko-KR" altLang="en-US" sz="2200" dirty="0"/>
              <a:t>배이며 크게 약화되었다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469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mirror</a:t>
            </a:r>
            <a:r>
              <a:rPr lang="ko-KR" altLang="en-US" dirty="0"/>
              <a:t>의 단점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2" t="1037" r="926" b="-132"/>
          <a:stretch/>
        </p:blipFill>
        <p:spPr>
          <a:xfrm>
            <a:off x="838200" y="1753298"/>
            <a:ext cx="10515600" cy="43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Noise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VCO</a:t>
            </a:r>
            <a:r>
              <a:rPr lang="ko-KR" altLang="en-US" sz="2600" dirty="0"/>
              <a:t>의 이상적인 주파수에서의 위상이 시간에 따라 불규칙적으로 흔들리는 현상을 말한다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Phase Noise</a:t>
            </a:r>
            <a:r>
              <a:rPr lang="ko-KR" altLang="en-US" sz="2600" dirty="0"/>
              <a:t>를 제어하지 않으면 샘플링 정확도가 급감하고</a:t>
            </a:r>
            <a:r>
              <a:rPr lang="en-US" altLang="ko-KR" sz="2600" dirty="0"/>
              <a:t>, </a:t>
            </a:r>
            <a:r>
              <a:rPr lang="ko-KR" altLang="en-US" sz="2600" dirty="0"/>
              <a:t>신호가 왜곡되기 때문에 이를 제어하는 것이 중요하다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Phase Noise</a:t>
            </a:r>
            <a:r>
              <a:rPr lang="ko-KR" altLang="en-US" sz="2600" dirty="0"/>
              <a:t>를 줄이기 위해서는 내부적으로는 저소음 트랜지스터를 사용하고</a:t>
            </a:r>
            <a:r>
              <a:rPr lang="en-US" altLang="ko-KR" sz="2600" dirty="0"/>
              <a:t>, </a:t>
            </a:r>
            <a:r>
              <a:rPr lang="ko-KR" altLang="en-US" sz="2600" dirty="0"/>
              <a:t>디자인 파라미터를 최적화해야 하며</a:t>
            </a:r>
            <a:r>
              <a:rPr lang="en-US" altLang="ko-KR" sz="2600" dirty="0"/>
              <a:t>, </a:t>
            </a:r>
            <a:r>
              <a:rPr lang="ko-KR" altLang="en-US" sz="2600" dirty="0"/>
              <a:t>외부적으로는 필터링</a:t>
            </a:r>
            <a:r>
              <a:rPr lang="en-US" altLang="ko-KR" sz="2600" dirty="0"/>
              <a:t>, </a:t>
            </a:r>
            <a:r>
              <a:rPr lang="ko-KR" altLang="en-US" sz="2600" dirty="0"/>
              <a:t>저소음 전원 공급과 같은 조치를 취해야 한다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9708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35A7-84BB-E91F-5246-5820F6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to the GPDK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BB044-0346-DAEA-ACFB-EB0195AD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GPDK: </a:t>
            </a:r>
            <a:r>
              <a:rPr lang="ko-KR" altLang="en-US" sz="2400" dirty="0"/>
              <a:t>반도체 설계에서 사용되는 가상의 공정 라이브러리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200" dirty="0"/>
              <a:t>주로 교육 및 연구 목적으로 사용된다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Cadence, Synopsys </a:t>
            </a:r>
            <a:r>
              <a:rPr lang="ko-KR" altLang="en-US" sz="2200" dirty="0"/>
              <a:t>같은 툴에서 회로 설계</a:t>
            </a:r>
            <a:r>
              <a:rPr lang="en-US" altLang="ko-KR" sz="2200" dirty="0"/>
              <a:t>, </a:t>
            </a:r>
            <a:r>
              <a:rPr lang="ko-KR" altLang="en-US" sz="2200" dirty="0"/>
              <a:t>레이아웃</a:t>
            </a:r>
            <a:r>
              <a:rPr lang="en-US" altLang="ko-KR" sz="2200" dirty="0"/>
              <a:t>, </a:t>
            </a:r>
            <a:r>
              <a:rPr lang="ko-KR" altLang="en-US" sz="2200" dirty="0"/>
              <a:t>시뮬레이션 등을 연습할 수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실제 파운드리와 비슷한 정보</a:t>
            </a:r>
            <a:r>
              <a:rPr lang="en-US" altLang="ko-KR" sz="2200" dirty="0"/>
              <a:t>, </a:t>
            </a:r>
            <a:r>
              <a:rPr lang="ko-KR" altLang="en-US" sz="2200" dirty="0"/>
              <a:t>규칙을 따르는 편이다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GPDK</a:t>
            </a:r>
            <a:r>
              <a:rPr lang="ko-KR" altLang="en-US" sz="2200" dirty="0"/>
              <a:t>에서는 </a:t>
            </a:r>
            <a:r>
              <a:rPr lang="en-US" altLang="ko-KR" sz="2200" dirty="0"/>
              <a:t>Standard Cell </a:t>
            </a:r>
            <a:r>
              <a:rPr lang="ko-KR" altLang="en-US" sz="2200" dirty="0"/>
              <a:t>라이브러리</a:t>
            </a:r>
            <a:r>
              <a:rPr lang="en-US" altLang="ko-KR" sz="2200" dirty="0"/>
              <a:t>, PDK </a:t>
            </a:r>
            <a:r>
              <a:rPr lang="ko-KR" altLang="en-US" sz="2200" dirty="0"/>
              <a:t>파일</a:t>
            </a:r>
            <a:r>
              <a:rPr lang="en-US" altLang="ko-KR" sz="2200" dirty="0"/>
              <a:t>, </a:t>
            </a:r>
            <a:r>
              <a:rPr lang="ko-KR" altLang="en-US" sz="2200" dirty="0"/>
              <a:t>모델 파일</a:t>
            </a:r>
            <a:r>
              <a:rPr lang="en-US" altLang="ko-KR" sz="2200" dirty="0"/>
              <a:t>, </a:t>
            </a:r>
            <a:r>
              <a:rPr lang="ko-KR" altLang="en-US" sz="2200" dirty="0"/>
              <a:t>레이아웃 뷰어용 레어이 정보를 포함하고 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7232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반도체 공정회사에서 제공하는 설계자용 종합 패키지</a:t>
            </a:r>
            <a:endParaRPr lang="en-US" altLang="ko-KR" dirty="0"/>
          </a:p>
          <a:p>
            <a:r>
              <a:rPr lang="ko-KR" altLang="en-US" dirty="0"/>
              <a:t>칩을 설계할 수 있도록 제공하는 모든 기술적 자료를 통칭한다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구성요소는 기술 파일</a:t>
            </a:r>
            <a:r>
              <a:rPr lang="en-US" altLang="ko-KR" dirty="0"/>
              <a:t>, DRC </a:t>
            </a:r>
            <a:r>
              <a:rPr lang="ko-KR" altLang="en-US" dirty="0"/>
              <a:t>룰 파일</a:t>
            </a:r>
            <a:r>
              <a:rPr lang="en-US" altLang="ko-KR" dirty="0"/>
              <a:t>, SPICE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en-US" altLang="ko-KR" dirty="0" err="1"/>
              <a:t>Pcell</a:t>
            </a:r>
            <a:r>
              <a:rPr lang="en-US" altLang="ko-KR" dirty="0"/>
              <a:t>, VHDL </a:t>
            </a:r>
            <a:r>
              <a:rPr lang="ko-KR" altLang="en-US" dirty="0"/>
              <a:t>모델 등이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4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mirror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정확도의 한계</a:t>
            </a:r>
            <a:r>
              <a:rPr lang="en-US" altLang="ko-KR" sz="2200" dirty="0"/>
              <a:t>: </a:t>
            </a:r>
            <a:r>
              <a:rPr lang="ko-KR" altLang="en-US" sz="2200" dirty="0"/>
              <a:t>트랜지스터 간의 불일치에 의해 출력 전류와 입력 전류가 완전히 일치하지 않을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출력 임피던스</a:t>
            </a:r>
            <a:r>
              <a:rPr lang="en-US" altLang="ko-KR" sz="2200" dirty="0"/>
              <a:t>: </a:t>
            </a:r>
            <a:r>
              <a:rPr lang="ko-KR" altLang="en-US" sz="2200" dirty="0"/>
              <a:t>실제 전류 미러는 이상적인 모델과는 달리 제한된 출력 임피던스를 가지고 있기 때문에 부하에 따라 전류가 변할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전압 강하</a:t>
            </a:r>
            <a:r>
              <a:rPr lang="en-US" altLang="ko-KR" sz="2200" dirty="0"/>
              <a:t>: </a:t>
            </a:r>
            <a:r>
              <a:rPr lang="ko-KR" altLang="en-US" sz="2200" dirty="0"/>
              <a:t>동작을 위해 일정한 </a:t>
            </a:r>
            <a:r>
              <a:rPr lang="en-US" altLang="ko-KR" sz="2200" dirty="0"/>
              <a:t>V_DS(min) </a:t>
            </a:r>
            <a:r>
              <a:rPr lang="ko-KR" altLang="en-US" sz="2200" dirty="0"/>
              <a:t>또는 </a:t>
            </a:r>
            <a:r>
              <a:rPr lang="en-US" altLang="ko-KR" sz="2200" dirty="0"/>
              <a:t>V_CE(min)</a:t>
            </a:r>
            <a:r>
              <a:rPr lang="ko-KR" altLang="en-US" sz="2200" dirty="0"/>
              <a:t>가 필요하므로 완전히 낮은 전압에는 부적합할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온도 의존성</a:t>
            </a:r>
            <a:r>
              <a:rPr lang="en-US" altLang="ko-KR" sz="2200" dirty="0"/>
              <a:t>: </a:t>
            </a:r>
            <a:r>
              <a:rPr lang="ko-KR" altLang="en-US" sz="2200" dirty="0"/>
              <a:t>트랜지스터의 특성이 온도에 영향을 받기 때문에 온도 변화에 민감하다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고주파 성능 제한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커패시턴스</a:t>
            </a:r>
            <a:r>
              <a:rPr lang="ko-KR" altLang="en-US" sz="2200" dirty="0"/>
              <a:t> 및 다른 파라미터로 인해 고주파 영역에서 이상적인 성능을 보장하기 어렵다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82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cascade current mirror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736"/>
            <a:ext cx="10515600" cy="43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 response of cascade current mirror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226"/>
            <a:ext cx="10515600" cy="43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current mirror </a:t>
            </a:r>
            <a:r>
              <a:rPr lang="ko-KR" altLang="en-US" dirty="0"/>
              <a:t>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ds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 err="1"/>
              <a:t>드레인</a:t>
            </a:r>
            <a:r>
              <a:rPr lang="en-US" altLang="ko-KR" dirty="0"/>
              <a:t>-</a:t>
            </a:r>
            <a:r>
              <a:rPr lang="ko-KR" altLang="en-US" dirty="0"/>
              <a:t>소스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I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 err="1"/>
              <a:t>드레인</a:t>
            </a:r>
            <a:r>
              <a:rPr lang="ko-KR" altLang="en-US" dirty="0"/>
              <a:t> 전류</a:t>
            </a:r>
            <a:endParaRPr lang="en-US" altLang="ko-KR" dirty="0"/>
          </a:p>
          <a:p>
            <a:r>
              <a:rPr lang="ko-KR" altLang="en-US" dirty="0"/>
              <a:t>전류 </a:t>
            </a:r>
            <a:r>
              <a:rPr lang="ko-KR" altLang="en-US" dirty="0" err="1"/>
              <a:t>포화값</a:t>
            </a:r>
            <a:r>
              <a:rPr lang="en-US" altLang="ko-KR" dirty="0"/>
              <a:t>: 10</a:t>
            </a:r>
            <a:r>
              <a:rPr lang="el-GR" altLang="ko-KR" dirty="0">
                <a:latin typeface="Aptos" panose="020B0004020202020204" pitchFamily="34" charset="0"/>
              </a:rPr>
              <a:t>μ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current mirror</a:t>
            </a:r>
            <a:r>
              <a:rPr lang="ko-KR" altLang="en-US" dirty="0"/>
              <a:t>에서 설정한 복사 전류</a:t>
            </a:r>
          </a:p>
        </p:txBody>
      </p:sp>
    </p:spTree>
    <p:extLst>
      <p:ext uri="{BB962C8B-B14F-4D97-AF65-F5344CB8AC3E}">
        <p14:creationId xmlns:p14="http://schemas.microsoft.com/office/powerpoint/2010/main" val="18978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논리회로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래치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플립 </a:t>
            </a:r>
            <a:r>
              <a:rPr lang="ko-KR" altLang="en-US" dirty="0" err="1"/>
              <a:t>플롭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8962"/>
              </p:ext>
            </p:extLst>
          </p:nvPr>
        </p:nvGraphicFramePr>
        <p:xfrm>
          <a:off x="838200" y="2360894"/>
          <a:ext cx="9384324" cy="327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723">
                  <a:extLst>
                    <a:ext uri="{9D8B030D-6E8A-4147-A177-3AD203B41FA5}">
                      <a16:colId xmlns:a16="http://schemas.microsoft.com/office/drawing/2014/main" val="582256003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77172881"/>
                    </a:ext>
                  </a:extLst>
                </a:gridCol>
                <a:gridCol w="3598986">
                  <a:extLst>
                    <a:ext uri="{9D8B030D-6E8A-4147-A177-3AD203B41FA5}">
                      <a16:colId xmlns:a16="http://schemas.microsoft.com/office/drawing/2014/main" val="298521422"/>
                    </a:ext>
                  </a:extLst>
                </a:gridCol>
              </a:tblGrid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플립 </a:t>
                      </a:r>
                      <a:r>
                        <a:rPr lang="ko-KR" altLang="en-US" dirty="0" err="1"/>
                        <a:t>플롭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53585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제어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 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엣지</a:t>
                      </a:r>
                      <a:r>
                        <a:rPr lang="ko-KR" altLang="en-US" dirty="0"/>
                        <a:t> 트리거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71399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클럭의 레벨에 따라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클럭의 상승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하강에서만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261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 소자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게이트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래치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클럭 제어 회로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82726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 신호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2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2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VCO(Voltage Controlled Oscillator)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전압제어 발전기를 의미하며</a:t>
            </a:r>
            <a:r>
              <a:rPr lang="en-US" altLang="ko-KR" dirty="0"/>
              <a:t>, </a:t>
            </a:r>
            <a:r>
              <a:rPr lang="ko-KR" altLang="en-US" dirty="0"/>
              <a:t>받는 전압의 크기에 따라서 다른 주파수를 내보낸다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지정된 회로에 필요한 클럭 신호를 생성하는데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LC VCO: </a:t>
            </a:r>
            <a:r>
              <a:rPr lang="ko-KR" altLang="en-US" dirty="0"/>
              <a:t>범위 넓음</a:t>
            </a:r>
            <a:r>
              <a:rPr lang="en-US" altLang="ko-KR" dirty="0"/>
              <a:t>, </a:t>
            </a:r>
            <a:r>
              <a:rPr lang="ko-KR" altLang="en-US" dirty="0"/>
              <a:t>전위 소음 낮음</a:t>
            </a:r>
            <a:endParaRPr lang="en-US" altLang="ko-KR" dirty="0"/>
          </a:p>
          <a:p>
            <a:r>
              <a:rPr lang="en-US" altLang="ko-KR" dirty="0"/>
              <a:t>Ring VCO: </a:t>
            </a:r>
            <a:r>
              <a:rPr lang="ko-KR" altLang="en-US" dirty="0"/>
              <a:t>쉬운 조작</a:t>
            </a:r>
            <a:r>
              <a:rPr lang="en-US" altLang="ko-KR" dirty="0"/>
              <a:t>, </a:t>
            </a:r>
            <a:r>
              <a:rPr lang="ko-KR" altLang="en-US"/>
              <a:t>전위 소음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61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주파수 제어</a:t>
            </a:r>
            <a:endParaRPr lang="en-US" altLang="ko-KR" dirty="0"/>
          </a:p>
          <a:p>
            <a:r>
              <a:rPr lang="ko-KR" altLang="en-US" dirty="0"/>
              <a:t>동기화에 필요</a:t>
            </a:r>
            <a:endParaRPr lang="en-US" altLang="ko-KR" dirty="0"/>
          </a:p>
          <a:p>
            <a:r>
              <a:rPr lang="ko-KR" altLang="en-US" dirty="0"/>
              <a:t>주파수 스위칭</a:t>
            </a:r>
            <a:endParaRPr lang="en-US" altLang="ko-KR" dirty="0"/>
          </a:p>
          <a:p>
            <a:r>
              <a:rPr lang="ko-KR" altLang="en-US" dirty="0"/>
              <a:t>아날로그 신호 디지털화 보조</a:t>
            </a:r>
          </a:p>
        </p:txBody>
      </p:sp>
    </p:spTree>
    <p:extLst>
      <p:ext uri="{BB962C8B-B14F-4D97-AF65-F5344CB8AC3E}">
        <p14:creationId xmlns:p14="http://schemas.microsoft.com/office/powerpoint/2010/main" val="23728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796</Words>
  <Application>Microsoft Office PowerPoint</Application>
  <PresentationFormat>와이드스크린</PresentationFormat>
  <Paragraphs>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Aptos</vt:lpstr>
      <vt:lpstr>Arial</vt:lpstr>
      <vt:lpstr>Office 테마</vt:lpstr>
      <vt:lpstr>2025-04-10</vt:lpstr>
      <vt:lpstr>Current mirror의 단점</vt:lpstr>
      <vt:lpstr>Current mirror의 단점</vt:lpstr>
      <vt:lpstr>Design of cascade current mirror</vt:lpstr>
      <vt:lpstr>DC response of cascade current mirror</vt:lpstr>
      <vt:lpstr>Cascade current mirror 해석</vt:lpstr>
      <vt:lpstr>디지털 논리회로</vt:lpstr>
      <vt:lpstr>VCO(Voltage Controlled Oscillator)</vt:lpstr>
      <vt:lpstr>VCO 사용하는 이유</vt:lpstr>
      <vt:lpstr>Design of Ring VCO(using Inverter)</vt:lpstr>
      <vt:lpstr>VCO 회로의 출력 파형</vt:lpstr>
      <vt:lpstr>VCO 회로의 출력 파형</vt:lpstr>
      <vt:lpstr>VCO의 튜닝</vt:lpstr>
      <vt:lpstr>VCO의 튜닝-좌측 그래프</vt:lpstr>
      <vt:lpstr>VCO의 튜닝-우측 그래프</vt:lpstr>
      <vt:lpstr>VCO의 Transient Response</vt:lpstr>
      <vt:lpstr>VCO의 Transient Response</vt:lpstr>
      <vt:lpstr>CMOS 회로의 주파수 응답</vt:lpstr>
      <vt:lpstr>CMOS 회로의 주파수 응답</vt:lpstr>
      <vt:lpstr>Phase Noise란?</vt:lpstr>
      <vt:lpstr>Overview to the GPDK</vt:lpstr>
      <vt:lpstr>PDK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2025-04-10</dc:title>
  <dc:creator>user</dc:creator>
  <cp:lastModifiedBy>leejunwoo</cp:lastModifiedBy>
  <cp:revision>48</cp:revision>
  <dcterms:created xsi:type="dcterms:W3CDTF">2025-04-10T00:29:19Z</dcterms:created>
  <dcterms:modified xsi:type="dcterms:W3CDTF">2025-06-14T12:43:53Z</dcterms:modified>
</cp:coreProperties>
</file>