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9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0" r:id="rId18"/>
    <p:sldId id="281" r:id="rId19"/>
    <p:sldId id="283" r:id="rId20"/>
    <p:sldId id="286" r:id="rId21"/>
    <p:sldId id="287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8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8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7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9037-F4E5-428B-A125-DB08CEA9CA9F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2025-04-16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en-US" altLang="ko-KR" dirty="0"/>
              <a:t>5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13894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Stretching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Edit → Stretch </a:t>
            </a:r>
            <a:r>
              <a:rPr lang="ko-KR" altLang="en-US" dirty="0"/>
              <a:t>순서대로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56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Nmos</a:t>
            </a:r>
            <a:r>
              <a:rPr lang="ko-KR" altLang="en-US" dirty="0"/>
              <a:t>와 </a:t>
            </a:r>
            <a:r>
              <a:rPr lang="en-US" altLang="ko-KR" dirty="0" err="1"/>
              <a:t>Pmos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119147" cy="39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9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Nmos</a:t>
            </a:r>
            <a:r>
              <a:rPr lang="ko-KR" altLang="en-US" dirty="0"/>
              <a:t>와 </a:t>
            </a:r>
            <a:r>
              <a:rPr lang="en-US" altLang="ko-KR" dirty="0" err="1"/>
              <a:t>Pmos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837"/>
            <a:ext cx="10138463" cy="38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트랜지스터의 </a:t>
            </a:r>
            <a:r>
              <a:rPr lang="en-US" altLang="ko-KR" dirty="0"/>
              <a:t>Layout</a:t>
            </a:r>
            <a:r>
              <a:rPr lang="ko-KR" altLang="en-US" dirty="0"/>
              <a:t>에 대한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트랜지스터의 길이는 소스와 </a:t>
            </a:r>
            <a:r>
              <a:rPr lang="ko-KR" altLang="en-US" sz="2200" dirty="0" err="1"/>
              <a:t>드레인</a:t>
            </a:r>
            <a:r>
              <a:rPr lang="ko-KR" altLang="en-US" sz="2200" dirty="0"/>
              <a:t> 사이의 거리이며</a:t>
            </a:r>
            <a:r>
              <a:rPr lang="en-US" altLang="ko-KR" sz="2200" dirty="0"/>
              <a:t>, </a:t>
            </a:r>
            <a:r>
              <a:rPr lang="ko-KR" altLang="en-US" sz="2200" dirty="0"/>
              <a:t>길이는 물리적 크기가 폭보다 작기 때문에 직관적이지 않을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트랜지스터의 폭은 전류가 소스로부터 </a:t>
            </a:r>
            <a:r>
              <a:rPr lang="ko-KR" altLang="en-US" sz="2200" dirty="0" err="1"/>
              <a:t>드레인으로</a:t>
            </a:r>
            <a:r>
              <a:rPr lang="ko-KR" altLang="en-US" sz="2200" dirty="0"/>
              <a:t> 흐를 수 있는 평행한 통로들의 채널 개수로 생각할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만약 느리거나 약한 트랜지스터를 원한다면</a:t>
            </a:r>
            <a:r>
              <a:rPr lang="en-US" altLang="ko-KR" sz="2200" dirty="0"/>
              <a:t>, </a:t>
            </a:r>
            <a:r>
              <a:rPr lang="ko-KR" altLang="en-US" sz="2200" dirty="0"/>
              <a:t>폭을 최소화하거나 게이트 길이를 증가시키면 된다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Pmos</a:t>
            </a:r>
            <a:r>
              <a:rPr lang="en-US" altLang="ko-KR" sz="2200" dirty="0"/>
              <a:t> </a:t>
            </a:r>
            <a:r>
              <a:rPr lang="ko-KR" altLang="en-US" sz="2200" dirty="0"/>
              <a:t>트랜지스터를 만들려면</a:t>
            </a:r>
            <a:r>
              <a:rPr lang="en-US" altLang="ko-KR" sz="2200" dirty="0"/>
              <a:t>, </a:t>
            </a:r>
            <a:r>
              <a:rPr lang="ko-KR" altLang="en-US" sz="2200" dirty="0"/>
              <a:t>분리된 노드를 만들 필요가 있고</a:t>
            </a:r>
            <a:r>
              <a:rPr lang="en-US" altLang="ko-KR" sz="2200" dirty="0"/>
              <a:t>, </a:t>
            </a:r>
            <a:r>
              <a:rPr lang="ko-KR" altLang="en-US" sz="2200" dirty="0"/>
              <a:t>이는 다른 </a:t>
            </a:r>
            <a:r>
              <a:rPr lang="en-US" altLang="ko-KR" sz="2200" dirty="0"/>
              <a:t>Layer</a:t>
            </a:r>
            <a:r>
              <a:rPr lang="ko-KR" altLang="en-US" sz="2200" dirty="0"/>
              <a:t>를 필요로 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5593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트랜지스터의 </a:t>
            </a:r>
            <a:r>
              <a:rPr lang="en-US" altLang="ko-KR" dirty="0"/>
              <a:t>Layout</a:t>
            </a:r>
            <a:r>
              <a:rPr lang="ko-KR" altLang="en-US" dirty="0"/>
              <a:t>에 대한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트랜지스터의 모든 </a:t>
            </a:r>
            <a:r>
              <a:rPr lang="en-US" altLang="ko-KR" sz="2400" dirty="0"/>
              <a:t>4</a:t>
            </a:r>
            <a:r>
              <a:rPr lang="ko-KR" altLang="en-US" sz="2400" dirty="0"/>
              <a:t>개의 터미널은 보여지고 라벨이 붙은 상태이다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트랜지스터의 게이트는 다결정 실리콘의 다각형에 의해 정의된다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소스와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라벨은 서로 바꿀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PMOS </a:t>
            </a:r>
            <a:r>
              <a:rPr lang="ko-KR" altLang="en-US" sz="2400" dirty="0"/>
              <a:t>트랜지스터는 </a:t>
            </a:r>
            <a:r>
              <a:rPr lang="en-US" altLang="ko-KR" sz="2400" dirty="0"/>
              <a:t>N-</a:t>
            </a:r>
            <a:r>
              <a:rPr lang="ko-KR" altLang="en-US" sz="2400" dirty="0"/>
              <a:t>우물 안에 위치한다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트랜지스터의 게이트에 인접한 액티브 영역은 소스와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영역을 정의한다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40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수직 연결 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ASIC </a:t>
            </a:r>
            <a:r>
              <a:rPr lang="ko-KR" altLang="en-US" sz="2200" dirty="0"/>
              <a:t>공정에서는 </a:t>
            </a:r>
            <a:r>
              <a:rPr lang="en-US" altLang="ko-KR" sz="2200" dirty="0"/>
              <a:t>gate</a:t>
            </a:r>
            <a:r>
              <a:rPr lang="ko-KR" altLang="en-US" sz="2200" dirty="0"/>
              <a:t>를 위한 </a:t>
            </a:r>
            <a:r>
              <a:rPr lang="en-US" altLang="ko-KR" sz="2200" dirty="0"/>
              <a:t>1</a:t>
            </a:r>
            <a:r>
              <a:rPr lang="ko-KR" altLang="en-US" sz="2200" dirty="0"/>
              <a:t>개의 폴리와 </a:t>
            </a:r>
            <a:r>
              <a:rPr lang="en-US" altLang="ko-KR" sz="2200" dirty="0"/>
              <a:t>3~6</a:t>
            </a:r>
            <a:r>
              <a:rPr lang="ko-KR" altLang="en-US" sz="2200" dirty="0"/>
              <a:t>개의 </a:t>
            </a:r>
            <a:r>
              <a:rPr lang="en-US" altLang="ko-KR" sz="2200" dirty="0"/>
              <a:t>metal Layer</a:t>
            </a:r>
            <a:r>
              <a:rPr lang="ko-KR" altLang="en-US" sz="2200" dirty="0"/>
              <a:t>를 가진다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1</a:t>
            </a:r>
            <a:r>
              <a:rPr lang="ko-KR" altLang="en-US" sz="2200" dirty="0"/>
              <a:t>가지 종류의 </a:t>
            </a:r>
            <a:r>
              <a:rPr lang="ko-KR" altLang="en-US" sz="2200" dirty="0" err="1"/>
              <a:t>콘택트와</a:t>
            </a:r>
            <a:r>
              <a:rPr lang="ko-KR" altLang="en-US" sz="2200" dirty="0"/>
              <a:t> </a:t>
            </a:r>
            <a:r>
              <a:rPr lang="en-US" altLang="ko-KR" sz="2200" dirty="0"/>
              <a:t>2</a:t>
            </a:r>
            <a:r>
              <a:rPr lang="ko-KR" altLang="en-US" sz="2200" dirty="0"/>
              <a:t>에서 </a:t>
            </a:r>
            <a:r>
              <a:rPr lang="en-US" altLang="ko-KR" sz="2200" dirty="0"/>
              <a:t>5</a:t>
            </a:r>
            <a:r>
              <a:rPr lang="ko-KR" altLang="en-US" sz="2200" dirty="0"/>
              <a:t>까지 종류의 비어를 가지고 일해야 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 err="1"/>
              <a:t>액티브로부터</a:t>
            </a:r>
            <a:r>
              <a:rPr lang="ko-KR" altLang="en-US" sz="2200" dirty="0"/>
              <a:t> </a:t>
            </a:r>
            <a:r>
              <a:rPr lang="en-US" altLang="ko-KR" sz="2200" dirty="0"/>
              <a:t>metal 6</a:t>
            </a:r>
            <a:r>
              <a:rPr lang="ko-KR" altLang="en-US" sz="2200" dirty="0"/>
              <a:t>까지 연결하기 위해서는 모든 가능한 </a:t>
            </a:r>
            <a:r>
              <a:rPr lang="ko-KR" altLang="en-US" sz="2200" dirty="0" err="1"/>
              <a:t>콘택트와</a:t>
            </a:r>
            <a:r>
              <a:rPr lang="ko-KR" altLang="en-US" sz="2200" dirty="0"/>
              <a:t> 비어들이 사용된다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4</a:t>
            </a:r>
            <a:r>
              <a:rPr lang="ko-KR" altLang="en-US" sz="2200" dirty="0"/>
              <a:t>개의 폴리 </a:t>
            </a:r>
            <a:r>
              <a:rPr lang="en-US" altLang="ko-KR" sz="2200" dirty="0"/>
              <a:t>Layer</a:t>
            </a:r>
            <a:r>
              <a:rPr lang="ko-KR" altLang="en-US" sz="2200" dirty="0"/>
              <a:t>들과 </a:t>
            </a:r>
            <a:r>
              <a:rPr lang="en-US" altLang="ko-KR" sz="2200" dirty="0"/>
              <a:t>3</a:t>
            </a:r>
            <a:r>
              <a:rPr lang="ko-KR" altLang="en-US" sz="2200" dirty="0"/>
              <a:t>개의 </a:t>
            </a:r>
            <a:r>
              <a:rPr lang="en-US" altLang="ko-KR" sz="2200" dirty="0"/>
              <a:t>metal Layer</a:t>
            </a:r>
            <a:r>
              <a:rPr lang="ko-KR" altLang="en-US" sz="2200" dirty="0"/>
              <a:t>를 사용하는 </a:t>
            </a:r>
            <a:r>
              <a:rPr lang="en-US" altLang="ko-KR" sz="2200" dirty="0"/>
              <a:t>DRAM </a:t>
            </a:r>
            <a:r>
              <a:rPr lang="ko-KR" altLang="en-US" sz="2200" dirty="0"/>
              <a:t>공정을 보여준다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이 공정에는 </a:t>
            </a:r>
            <a:r>
              <a:rPr lang="en-US" altLang="ko-KR" sz="2200" dirty="0"/>
              <a:t>Layer </a:t>
            </a:r>
            <a:r>
              <a:rPr lang="ko-KR" altLang="en-US" sz="2200" dirty="0"/>
              <a:t>사용과 연결 규칙에 제한사항들이 존재한다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824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수직 연결 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Layout </a:t>
            </a:r>
            <a:r>
              <a:rPr lang="ko-KR" altLang="en-US" sz="2200" dirty="0" err="1"/>
              <a:t>플로어플랜</a:t>
            </a:r>
            <a:r>
              <a:rPr lang="ko-KR" altLang="en-US" sz="2200" dirty="0"/>
              <a:t> 개발하기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트랜지스터가 어떻게 만들어지는 지와 설계 규칙</a:t>
            </a:r>
            <a:r>
              <a:rPr lang="en-US" altLang="ko-KR" sz="2200" dirty="0"/>
              <a:t>, </a:t>
            </a:r>
            <a:r>
              <a:rPr lang="ko-KR" altLang="en-US" sz="2200" dirty="0"/>
              <a:t>제조 공정에 포함되어 있는 개념을 이해하면</a:t>
            </a:r>
            <a:r>
              <a:rPr lang="en-US" altLang="ko-KR" sz="2200" dirty="0"/>
              <a:t>, </a:t>
            </a:r>
            <a:r>
              <a:rPr lang="ko-KR" altLang="en-US" sz="2200" dirty="0"/>
              <a:t>확실한 기본 지식을 가지고 설계자의 </a:t>
            </a:r>
            <a:r>
              <a:rPr lang="en-US" altLang="ko-KR" sz="2200" dirty="0"/>
              <a:t>Layout</a:t>
            </a:r>
            <a:r>
              <a:rPr lang="ko-KR" altLang="en-US" sz="2200" dirty="0"/>
              <a:t>을 시작할 수 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셀 또는 블록 내에서 일정한 배선 방향을 유지해야 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배선 신호의 폭을 선택할 때는 현명하게 이루어져야 한다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18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Nmos</a:t>
            </a:r>
            <a:r>
              <a:rPr lang="en-US" altLang="ko-KR" dirty="0"/>
              <a:t> backend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13" y="2108391"/>
            <a:ext cx="10411987" cy="41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Pmos</a:t>
            </a:r>
            <a:r>
              <a:rPr lang="en-US" altLang="ko-KR" dirty="0"/>
              <a:t> backend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54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CMOS </a:t>
            </a:r>
            <a:r>
              <a:rPr lang="ko-KR" altLang="en-US" sz="3000" dirty="0"/>
              <a:t>레이아웃에서 </a:t>
            </a:r>
            <a:r>
              <a:rPr lang="ko-KR" altLang="en-US" sz="3000" dirty="0" err="1"/>
              <a:t>콘택트를</a:t>
            </a:r>
            <a:r>
              <a:rPr lang="ko-KR" altLang="en-US" sz="3000" dirty="0"/>
              <a:t> 촘촘히 구성하면 좋은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263525">
              <a:lnSpc>
                <a:spcPct val="130000"/>
              </a:lnSpc>
            </a:pPr>
            <a:r>
              <a:rPr lang="ko-KR" altLang="en-US" sz="2200" spc="-150" dirty="0"/>
              <a:t>전기적 성능 향상</a:t>
            </a:r>
            <a:r>
              <a:rPr lang="en-US" altLang="ko-KR" sz="2200" spc="-150" dirty="0"/>
              <a:t>: </a:t>
            </a:r>
            <a:r>
              <a:rPr lang="ko-KR" altLang="en-US" sz="2200" spc="-150" dirty="0"/>
              <a:t>저항 감소</a:t>
            </a:r>
            <a:r>
              <a:rPr lang="en-US" altLang="ko-KR" sz="2200" spc="-150" dirty="0"/>
              <a:t>, </a:t>
            </a:r>
            <a:r>
              <a:rPr lang="ko-KR" altLang="en-US" sz="2200" spc="-150" dirty="0"/>
              <a:t>응답 속도 증가로 인해 전류가 보다 효율적으로 전달되며</a:t>
            </a:r>
            <a:r>
              <a:rPr lang="en-US" altLang="ko-KR" sz="2200" spc="-150" dirty="0"/>
              <a:t>, </a:t>
            </a:r>
            <a:r>
              <a:rPr lang="ko-KR" altLang="en-US" sz="2200" spc="-150" dirty="0"/>
              <a:t>회로의 </a:t>
            </a:r>
            <a:r>
              <a:rPr lang="ko-KR" altLang="en-US" sz="2200" spc="-150" dirty="0" err="1"/>
              <a:t>스위칭</a:t>
            </a:r>
            <a:r>
              <a:rPr lang="ko-KR" altLang="en-US" sz="2200" spc="-150" dirty="0"/>
              <a:t> 속도도 빨라진다</a:t>
            </a:r>
            <a:r>
              <a:rPr lang="en-US" altLang="ko-KR" sz="2200" dirty="0"/>
              <a:t>.</a:t>
            </a:r>
          </a:p>
          <a:p>
            <a:pPr marL="360000" indent="-263525">
              <a:lnSpc>
                <a:spcPct val="130000"/>
              </a:lnSpc>
            </a:pPr>
            <a:r>
              <a:rPr lang="ko-KR" altLang="en-US" sz="2200" dirty="0"/>
              <a:t>열 분산 효율성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콘택트를</a:t>
            </a:r>
            <a:r>
              <a:rPr lang="ko-KR" altLang="en-US" sz="2200" dirty="0"/>
              <a:t> 촘촘히 배치하게 되면 전류의 흐름을 더욱 효과적으로 관리하게 되어 열 분산 문제가 개선된다</a:t>
            </a:r>
            <a:r>
              <a:rPr lang="en-US" altLang="ko-KR" sz="2200" dirty="0"/>
              <a:t>.</a:t>
            </a:r>
          </a:p>
          <a:p>
            <a:pPr marL="360000" indent="-263525">
              <a:lnSpc>
                <a:spcPct val="130000"/>
              </a:lnSpc>
            </a:pPr>
            <a:r>
              <a:rPr lang="ko-KR" altLang="en-US" sz="2200" dirty="0"/>
              <a:t>공간 효율성</a:t>
            </a:r>
            <a:r>
              <a:rPr lang="en-US" altLang="ko-KR" sz="2200" dirty="0"/>
              <a:t>: CMOS </a:t>
            </a:r>
            <a:r>
              <a:rPr lang="ko-KR" altLang="en-US" sz="2200" dirty="0"/>
              <a:t>기술에서는 소자의 크기가 작을수록 더 많은 트랜지스터를 </a:t>
            </a:r>
            <a:r>
              <a:rPr lang="ko-KR" altLang="en-US" sz="2200" dirty="0" err="1"/>
              <a:t>집적시킬</a:t>
            </a:r>
            <a:r>
              <a:rPr lang="ko-KR" altLang="en-US" sz="2200" dirty="0"/>
              <a:t> 수가 있다</a:t>
            </a:r>
            <a:r>
              <a:rPr lang="en-US" altLang="ko-KR" sz="2200" dirty="0"/>
              <a:t>. </a:t>
            </a:r>
            <a:r>
              <a:rPr lang="ko-KR" altLang="en-US" sz="2200" dirty="0"/>
              <a:t>다시 말해</a:t>
            </a:r>
            <a:r>
              <a:rPr lang="en-US" altLang="ko-KR" sz="2200" dirty="0"/>
              <a:t>, </a:t>
            </a:r>
            <a:r>
              <a:rPr lang="ko-KR" altLang="en-US" sz="2200" dirty="0"/>
              <a:t>면적 효율성을 높일 수 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16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datasheets-</a:t>
            </a:r>
            <a:r>
              <a:rPr lang="en-US" altLang="ko-KR" dirty="0" err="1"/>
              <a:t>nmos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" b="501"/>
          <a:stretch/>
        </p:blipFill>
        <p:spPr>
          <a:xfrm>
            <a:off x="838199" y="1690688"/>
            <a:ext cx="6395113" cy="43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7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 레이아웃을 위한 지침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2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 레이아웃을 위한 지침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/>
              <a:t>디퓨전</a:t>
            </a:r>
            <a:r>
              <a:rPr lang="ko-KR" altLang="en-US" sz="2200" dirty="0"/>
              <a:t> 영역의 보호</a:t>
            </a:r>
            <a:endParaRPr lang="en-US" altLang="ko-KR" sz="2200" dirty="0"/>
          </a:p>
          <a:p>
            <a:r>
              <a:rPr lang="ko-KR" altLang="en-US" sz="2200" dirty="0"/>
              <a:t>과도한 방전 방지</a:t>
            </a:r>
            <a:endParaRPr lang="en-US" altLang="ko-KR" sz="2200" dirty="0"/>
          </a:p>
          <a:p>
            <a:r>
              <a:rPr lang="ko-KR" altLang="en-US" sz="2200" dirty="0"/>
              <a:t>파워 및 그라운드 그리드</a:t>
            </a:r>
            <a:endParaRPr lang="en-US" altLang="ko-KR" sz="2200" dirty="0"/>
          </a:p>
          <a:p>
            <a:r>
              <a:rPr lang="ko-KR" altLang="en-US" sz="2200" dirty="0"/>
              <a:t>레벨 시프트</a:t>
            </a:r>
            <a:endParaRPr lang="en-US" altLang="ko-KR" sz="2200" dirty="0"/>
          </a:p>
          <a:p>
            <a:r>
              <a:rPr lang="ko-KR" altLang="en-US" sz="2200" dirty="0"/>
              <a:t>트랜지스터의 간격</a:t>
            </a:r>
            <a:endParaRPr lang="en-US" altLang="ko-KR" sz="2200" dirty="0"/>
          </a:p>
          <a:p>
            <a:r>
              <a:rPr lang="ko-KR" altLang="en-US" sz="2200" dirty="0"/>
              <a:t>열 관리</a:t>
            </a:r>
            <a:endParaRPr lang="en-US" altLang="ko-KR" sz="2200" dirty="0"/>
          </a:p>
          <a:p>
            <a:r>
              <a:rPr lang="ko-KR" altLang="en-US" sz="2200" dirty="0" err="1"/>
              <a:t>디커플링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캐퍼시터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2084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핑거링</a:t>
            </a:r>
            <a:r>
              <a:rPr lang="en-US" altLang="ko-KR" dirty="0"/>
              <a:t>(Fingering)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051"/>
            <a:ext cx="1051560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핑거링</a:t>
            </a:r>
            <a:r>
              <a:rPr lang="en-US" altLang="ko-KR" dirty="0"/>
              <a:t>(Fingering)</a:t>
            </a:r>
            <a:r>
              <a:rPr lang="ko-KR" altLang="en-US" dirty="0"/>
              <a:t>을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전류 운반 능력 향상</a:t>
            </a:r>
            <a:endParaRPr lang="en-US" altLang="ko-KR" sz="2200" dirty="0"/>
          </a:p>
          <a:p>
            <a:r>
              <a:rPr lang="ko-KR" altLang="en-US" sz="2200" dirty="0"/>
              <a:t>온도 분산과 열 관리</a:t>
            </a:r>
            <a:endParaRPr lang="en-US" altLang="ko-KR" sz="2200" dirty="0"/>
          </a:p>
          <a:p>
            <a:r>
              <a:rPr lang="ko-KR" altLang="en-US" sz="2200" dirty="0"/>
              <a:t>전기적 성능 최적화</a:t>
            </a:r>
            <a:endParaRPr lang="en-US" altLang="ko-KR" sz="2200" dirty="0"/>
          </a:p>
          <a:p>
            <a:r>
              <a:rPr lang="ko-KR" altLang="en-US" sz="2200" dirty="0"/>
              <a:t>집적도 증가</a:t>
            </a:r>
            <a:endParaRPr lang="en-US" altLang="ko-KR" sz="2200" dirty="0"/>
          </a:p>
          <a:p>
            <a:r>
              <a:rPr lang="ko-KR" altLang="en-US" sz="2200" dirty="0"/>
              <a:t>고속 동작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04060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가드링을</a:t>
            </a:r>
            <a:r>
              <a:rPr lang="ko-KR" altLang="en-US" dirty="0"/>
              <a:t>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전기적 간섭 차단 및 방지</a:t>
            </a:r>
            <a:endParaRPr lang="en-US" altLang="ko-KR" sz="2200" dirty="0"/>
          </a:p>
          <a:p>
            <a:r>
              <a:rPr lang="ko-KR" altLang="en-US" sz="2200" dirty="0"/>
              <a:t>전압 안정성 유지</a:t>
            </a:r>
            <a:endParaRPr lang="en-US" altLang="ko-KR" sz="2200" dirty="0"/>
          </a:p>
          <a:p>
            <a:r>
              <a:rPr lang="ko-KR" altLang="en-US" sz="2200" dirty="0"/>
              <a:t>역류 전류 방지</a:t>
            </a:r>
            <a:endParaRPr lang="en-US" altLang="ko-KR" sz="2200" dirty="0"/>
          </a:p>
          <a:p>
            <a:r>
              <a:rPr lang="ko-KR" altLang="en-US" sz="2200" dirty="0"/>
              <a:t>집적회로의 신뢰성 향상</a:t>
            </a:r>
            <a:endParaRPr lang="en-US" altLang="ko-KR" sz="2200" dirty="0"/>
          </a:p>
          <a:p>
            <a:r>
              <a:rPr lang="ko-KR" altLang="en-US" sz="2200" dirty="0"/>
              <a:t>다층 배선에서의 연결 안정성</a:t>
            </a:r>
          </a:p>
        </p:txBody>
      </p:sp>
    </p:spTree>
    <p:extLst>
      <p:ext uri="{BB962C8B-B14F-4D97-AF65-F5344CB8AC3E}">
        <p14:creationId xmlns:p14="http://schemas.microsoft.com/office/powerpoint/2010/main" val="6858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datasheets-</a:t>
            </a:r>
            <a:r>
              <a:rPr lang="en-US" altLang="ko-KR" dirty="0" err="1"/>
              <a:t>pmos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512"/>
            <a:ext cx="6879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densities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568"/>
            <a:ext cx="7122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densities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Via: </a:t>
            </a:r>
            <a:r>
              <a:rPr lang="ko-KR" altLang="en-US" dirty="0"/>
              <a:t>전자 회로 설계에서 여러 층을 연결하는 구멍을 의미한다</a:t>
            </a:r>
            <a:r>
              <a:rPr lang="en-US" altLang="ko-KR" dirty="0"/>
              <a:t>.</a:t>
            </a:r>
          </a:p>
          <a:p>
            <a:pPr marL="898525" indent="0">
              <a:buNone/>
            </a:pPr>
            <a:r>
              <a:rPr lang="ko-KR" altLang="en-US" dirty="0"/>
              <a:t>따라서 </a:t>
            </a:r>
            <a:r>
              <a:rPr lang="en-US" altLang="ko-KR" dirty="0"/>
              <a:t>‘current densities via’</a:t>
            </a:r>
            <a:r>
              <a:rPr lang="ko-KR" altLang="en-US" dirty="0"/>
              <a:t>는 이러한 구멍을 통해 흐르는 전류 밀도를 나타낸다</a:t>
            </a:r>
            <a:r>
              <a:rPr lang="en-US" altLang="ko-KR" dirty="0"/>
              <a:t>. </a:t>
            </a:r>
            <a:r>
              <a:rPr lang="ko-KR" altLang="en-US" dirty="0"/>
              <a:t>이 값은 전자 회로에서 매우 중요한 요소인데</a:t>
            </a:r>
            <a:r>
              <a:rPr lang="en-US" altLang="ko-KR" dirty="0"/>
              <a:t>,</a:t>
            </a:r>
            <a:r>
              <a:rPr lang="ko-KR" altLang="en-US" dirty="0"/>
              <a:t> 회로 설계에서 전류 밀도가 폭증하면 회로가 손상되기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79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AE4FC-E03F-3A94-ED98-BC618BCB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LSW – Creating Rectangle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128C-854B-7544-9823-D176A465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원하는 창을 선택한다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 Create → Shape → Rectangle </a:t>
            </a:r>
            <a:r>
              <a:rPr lang="ko-KR" altLang="en-US" sz="2400" dirty="0"/>
              <a:t>순서대로 클릭한다</a:t>
            </a:r>
            <a:r>
              <a:rPr lang="en-US" altLang="ko-KR" sz="2400" dirty="0"/>
              <a:t>. (</a:t>
            </a:r>
            <a:r>
              <a:rPr lang="ko-KR" altLang="en-US" sz="2400" dirty="0"/>
              <a:t>단축키</a:t>
            </a:r>
            <a:r>
              <a:rPr lang="en-US" altLang="ko-KR" sz="2400" dirty="0"/>
              <a:t>: R)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원하는 크기만큼 도형을 </a:t>
            </a:r>
            <a:r>
              <a:rPr lang="ko-KR" altLang="en-US" sz="2400" dirty="0" err="1"/>
              <a:t>확장시킨다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원하는 크기에 도달하면 마우스나 </a:t>
            </a:r>
            <a:r>
              <a:rPr lang="en-US" altLang="ko-KR" sz="2400" dirty="0"/>
              <a:t>enter </a:t>
            </a:r>
            <a:r>
              <a:rPr lang="ko-KR" altLang="en-US" sz="2400" dirty="0"/>
              <a:t>키를 누른다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5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paths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원하는 창을 선택한다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 Create → Shape → Path </a:t>
            </a:r>
            <a:r>
              <a:rPr lang="ko-KR" altLang="en-US" sz="2400" dirty="0"/>
              <a:t>순서대로 클릭한다</a:t>
            </a:r>
            <a:r>
              <a:rPr lang="en-US" altLang="ko-KR" sz="2400" dirty="0"/>
              <a:t>. (</a:t>
            </a:r>
            <a:r>
              <a:rPr lang="ko-KR" altLang="en-US" sz="2400" dirty="0"/>
              <a:t>단축키</a:t>
            </a:r>
            <a:r>
              <a:rPr lang="en-US" altLang="ko-KR" sz="2400" dirty="0"/>
              <a:t>: P)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경로의 폭을 선택한 다음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마우스를 움직이면 해당 경로가 나타난다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경로를 변경하고 싶으면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마우스를 클릭하고</a:t>
            </a:r>
            <a:r>
              <a:rPr lang="en-US" altLang="ko-KR" sz="2400" dirty="0"/>
              <a:t> </a:t>
            </a:r>
            <a:r>
              <a:rPr lang="ko-KR" altLang="en-US" sz="2400" dirty="0"/>
              <a:t>방향을 전환한다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원하는 경로를 다 완성하면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마우스를 더블 클릭한다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31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Moving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Edit → move </a:t>
            </a:r>
            <a:r>
              <a:rPr lang="ko-KR" altLang="en-US" sz="2400" dirty="0"/>
              <a:t>순서대로 누른다</a:t>
            </a:r>
            <a:r>
              <a:rPr lang="en-US" altLang="ko-KR" sz="2400" dirty="0"/>
              <a:t>.(</a:t>
            </a:r>
            <a:r>
              <a:rPr lang="ko-KR" altLang="en-US" sz="2400" dirty="0"/>
              <a:t>단축키</a:t>
            </a:r>
            <a:r>
              <a:rPr lang="en-US" altLang="ko-KR" sz="2400" dirty="0"/>
              <a:t>: m)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941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Copying objects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Edit → Copy </a:t>
            </a:r>
            <a:r>
              <a:rPr lang="ko-KR" altLang="en-US" dirty="0"/>
              <a:t>순서대로 누른다</a:t>
            </a:r>
            <a:r>
              <a:rPr lang="en-US" altLang="ko-KR" dirty="0"/>
              <a:t>. (</a:t>
            </a:r>
            <a:r>
              <a:rPr lang="ko-KR" altLang="en-US" dirty="0"/>
              <a:t>단축키</a:t>
            </a:r>
            <a:r>
              <a:rPr lang="en-US" altLang="ko-KR" dirty="0"/>
              <a:t>: 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0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581</Words>
  <Application>Microsoft Office PowerPoint</Application>
  <PresentationFormat>와이드스크린</PresentationFormat>
  <Paragraphs>77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2025-04-16</vt:lpstr>
      <vt:lpstr>Device datasheets-nmos</vt:lpstr>
      <vt:lpstr>Device datasheets-pmos</vt:lpstr>
      <vt:lpstr>Current densities</vt:lpstr>
      <vt:lpstr>Current densities</vt:lpstr>
      <vt:lpstr>LSW – Creating Rectangle</vt:lpstr>
      <vt:lpstr>Creating paths</vt:lpstr>
      <vt:lpstr>Moving objects</vt:lpstr>
      <vt:lpstr>Copying objects</vt:lpstr>
      <vt:lpstr>Stretching objects</vt:lpstr>
      <vt:lpstr>Nmos와 Pmos</vt:lpstr>
      <vt:lpstr>Nmos와 Pmos의 Layout</vt:lpstr>
      <vt:lpstr>트랜지스터의 Layout에 대한 소개</vt:lpstr>
      <vt:lpstr>트랜지스터의 Layout에 대한 소개</vt:lpstr>
      <vt:lpstr>수직 연결 그림</vt:lpstr>
      <vt:lpstr>수직 연결 그림</vt:lpstr>
      <vt:lpstr>Nmos backend</vt:lpstr>
      <vt:lpstr>Pmos backend</vt:lpstr>
      <vt:lpstr>CMOS 레이아웃에서 콘택트를 촘촘히 구성하면 좋은 이유</vt:lpstr>
      <vt:lpstr>트랜지스터 레이아웃을 위한 지침</vt:lpstr>
      <vt:lpstr>트랜지스터 레이아웃을 위한 지침</vt:lpstr>
      <vt:lpstr>핑거링(Fingering)</vt:lpstr>
      <vt:lpstr>핑거링(Fingering)을 사용하는 이유</vt:lpstr>
      <vt:lpstr>가드링을 사용하는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2025-04-16</dc:title>
  <dc:creator>user</dc:creator>
  <cp:lastModifiedBy>leejunwoo</cp:lastModifiedBy>
  <cp:revision>46</cp:revision>
  <dcterms:created xsi:type="dcterms:W3CDTF">2025-04-15T23:47:15Z</dcterms:created>
  <dcterms:modified xsi:type="dcterms:W3CDTF">2025-04-19T12:51:31Z</dcterms:modified>
</cp:coreProperties>
</file>