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82" r:id="rId6"/>
    <p:sldId id="264" r:id="rId7"/>
    <p:sldId id="261" r:id="rId8"/>
    <p:sldId id="276" r:id="rId9"/>
    <p:sldId id="262" r:id="rId10"/>
    <p:sldId id="278" r:id="rId11"/>
    <p:sldId id="265" r:id="rId12"/>
    <p:sldId id="263" r:id="rId13"/>
    <p:sldId id="267" r:id="rId14"/>
    <p:sldId id="268" r:id="rId15"/>
    <p:sldId id="270" r:id="rId16"/>
    <p:sldId id="274" r:id="rId17"/>
    <p:sldId id="275" r:id="rId18"/>
    <p:sldId id="269" r:id="rId19"/>
    <p:sldId id="280" r:id="rId20"/>
    <p:sldId id="273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3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9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0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0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6A54-3BDC-4D1C-B551-7EC636446FB4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B3672-982E-439A-A424-7182AB22A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6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4510"/>
          </a:xfrm>
        </p:spPr>
        <p:txBody>
          <a:bodyPr/>
          <a:lstStyle/>
          <a:p>
            <a:r>
              <a:rPr lang="en-US" altLang="ko-KR" dirty="0"/>
              <a:t>2025-04-02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245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수업 </a:t>
            </a:r>
            <a:r>
              <a:rPr lang="en-US" altLang="ko-KR" sz="3000" dirty="0"/>
              <a:t>1</a:t>
            </a:r>
            <a:r>
              <a:rPr lang="ko-KR" altLang="en-US" sz="3000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134663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6833-E25E-D568-A33C-887FEFF8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MOSFET </a:t>
            </a:r>
            <a:r>
              <a:rPr lang="ko-KR" altLang="en-US" dirty="0"/>
              <a:t>제조 공정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집적 회로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9546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집적 회로는 전자 회로의 다양한 구성 요소를 하나의 작은 반도체 칩에 통합한 전자 소자를 의미한다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트랜지스터</a:t>
            </a:r>
            <a:r>
              <a:rPr lang="en-US" altLang="ko-KR" sz="2600" dirty="0"/>
              <a:t>, </a:t>
            </a:r>
            <a:r>
              <a:rPr lang="ko-KR" altLang="en-US" sz="2600" dirty="0"/>
              <a:t>저항기</a:t>
            </a:r>
            <a:r>
              <a:rPr lang="en-US" altLang="ko-KR" sz="2600" dirty="0"/>
              <a:t>, </a:t>
            </a:r>
            <a:r>
              <a:rPr lang="ko-KR" altLang="en-US" sz="2600" dirty="0" err="1"/>
              <a:t>커패시터</a:t>
            </a:r>
            <a:r>
              <a:rPr lang="ko-KR" altLang="en-US" sz="2600" dirty="0"/>
              <a:t> 등 여러 전자 부품을 단일 칩에 집적하여 복잡한 전자 기능을 수행할 수 있도록 설계한다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pic>
        <p:nvPicPr>
          <p:cNvPr id="1026" name="Picture 2" descr="https://w7.pngwing.com/pngs/665/881/png-transparent-integrated-circuits-chips-surface-mount-technology-electronics-electronic-circuit-electronic-component-chip-circuit-miscellaneous-microcontroller-optoiso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90" y="3715171"/>
            <a:ext cx="2461790" cy="246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9938" y="5807630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집적 회로의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20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19" y="437254"/>
            <a:ext cx="8342131" cy="61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0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769"/>
            <a:ext cx="5554211" cy="4077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1878769"/>
            <a:ext cx="492442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0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ls (list)</a:t>
            </a:r>
          </a:p>
          <a:p>
            <a:pPr marL="0" indent="0">
              <a:buNone/>
            </a:pPr>
            <a:r>
              <a:rPr lang="ko-KR" altLang="en-US" sz="1600" dirty="0"/>
              <a:t>디렉토리 명령을 출력</a:t>
            </a:r>
            <a:endParaRPr lang="en-US" altLang="ko-KR" sz="1600" dirty="0"/>
          </a:p>
          <a:p>
            <a:r>
              <a:rPr lang="en-US" altLang="ko-KR" sz="1600" dirty="0"/>
              <a:t>cd (change directory)</a:t>
            </a:r>
          </a:p>
          <a:p>
            <a:pPr marL="0" indent="0">
              <a:buNone/>
            </a:pPr>
            <a:r>
              <a:rPr lang="ko-KR" altLang="en-US" sz="1600" dirty="0"/>
              <a:t>디렉토리 변경</a:t>
            </a:r>
            <a:endParaRPr lang="en-US" altLang="ko-KR" sz="1600" dirty="0"/>
          </a:p>
          <a:p>
            <a:r>
              <a:rPr lang="en-US" altLang="ko-KR" sz="1600" dirty="0" err="1"/>
              <a:t>pwd</a:t>
            </a:r>
            <a:r>
              <a:rPr lang="en-US" altLang="ko-KR" sz="1600" dirty="0"/>
              <a:t> (print working directory)</a:t>
            </a:r>
          </a:p>
          <a:p>
            <a:pPr marL="0" indent="0">
              <a:buNone/>
            </a:pPr>
            <a:r>
              <a:rPr lang="ko-KR" altLang="en-US" sz="1600" dirty="0"/>
              <a:t>현재 작업 중인 디렉토리의 절대 경로를 출력</a:t>
            </a:r>
            <a:endParaRPr lang="en-US" altLang="ko-KR" sz="1600" dirty="0"/>
          </a:p>
          <a:p>
            <a:r>
              <a:rPr lang="en-US" altLang="ko-KR" sz="1600" dirty="0" err="1"/>
              <a:t>mkdir</a:t>
            </a:r>
            <a:r>
              <a:rPr lang="en-US" altLang="ko-KR" sz="1600" dirty="0"/>
              <a:t> (make directory)</a:t>
            </a:r>
          </a:p>
          <a:p>
            <a:pPr marL="0" indent="0">
              <a:buNone/>
            </a:pPr>
            <a:r>
              <a:rPr lang="ko-KR" altLang="en-US" sz="1600" dirty="0"/>
              <a:t>새로운 디렉토리의 생성</a:t>
            </a:r>
            <a:endParaRPr lang="en-US" altLang="ko-KR" sz="1600" dirty="0"/>
          </a:p>
          <a:p>
            <a:r>
              <a:rPr lang="en-US" altLang="ko-KR" sz="1600" dirty="0" err="1"/>
              <a:t>cp</a:t>
            </a:r>
            <a:r>
              <a:rPr lang="en-US" altLang="ko-KR" sz="1600" dirty="0"/>
              <a:t> (copy)</a:t>
            </a:r>
          </a:p>
          <a:p>
            <a:pPr marL="0" indent="0">
              <a:buNone/>
            </a:pPr>
            <a:r>
              <a:rPr lang="ko-KR" altLang="en-US" sz="1600" dirty="0"/>
              <a:t>디렉토리 복사</a:t>
            </a:r>
            <a:endParaRPr lang="en-US" altLang="ko-KR" sz="1600" dirty="0"/>
          </a:p>
          <a:p>
            <a:r>
              <a:rPr lang="en-US" altLang="ko-KR" sz="1600" dirty="0"/>
              <a:t>mv (move)</a:t>
            </a:r>
          </a:p>
          <a:p>
            <a:pPr marL="0" indent="0">
              <a:buNone/>
            </a:pPr>
            <a:r>
              <a:rPr lang="ko-KR" altLang="en-US" sz="1600" dirty="0"/>
              <a:t>디렉토리의 보관 장소 변경</a:t>
            </a:r>
          </a:p>
        </p:txBody>
      </p:sp>
    </p:spTree>
    <p:extLst>
      <p:ext uri="{BB962C8B-B14F-4D97-AF65-F5344CB8AC3E}">
        <p14:creationId xmlns:p14="http://schemas.microsoft.com/office/powerpoint/2010/main" val="354786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</a:t>
            </a:r>
            <a:r>
              <a:rPr lang="ko-KR" altLang="en-US" dirty="0"/>
              <a:t>게이트의 </a:t>
            </a:r>
            <a:r>
              <a:rPr lang="ko-KR" altLang="en-US" dirty="0" err="1"/>
              <a:t>진리표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3149"/>
            <a:ext cx="8904890" cy="43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</a:t>
            </a:r>
            <a:r>
              <a:rPr lang="ko-KR" altLang="en-US" dirty="0"/>
              <a:t>게이트의 </a:t>
            </a:r>
            <a:r>
              <a:rPr lang="ko-KR" altLang="en-US" dirty="0" err="1"/>
              <a:t>진리표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79676" cy="43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VLSI </a:t>
            </a:r>
            <a:r>
              <a:rPr lang="ko-KR" altLang="en-US" dirty="0"/>
              <a:t>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86975"/>
            <a:ext cx="10515599" cy="46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8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의 특성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1" t="1615" r="258" b="1025"/>
          <a:stretch/>
        </p:blipFill>
        <p:spPr>
          <a:xfrm>
            <a:off x="914398" y="1690688"/>
            <a:ext cx="10515599" cy="44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5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3A8CD-5DFF-0C07-FD7B-613F2D98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NMOS</a:t>
            </a:r>
            <a:r>
              <a:rPr lang="ko-KR" altLang="en-US" dirty="0"/>
              <a:t>의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758B6-3F4B-D0CB-8040-643A8FDE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전자를 이용해 동작하는 </a:t>
            </a:r>
            <a:r>
              <a:rPr lang="en-US" altLang="ko-KR" sz="2200" dirty="0"/>
              <a:t>MOSFET</a:t>
            </a:r>
            <a:r>
              <a:rPr lang="ko-KR" altLang="en-US" sz="2200" dirty="0"/>
              <a:t>의 한 종류로 스위치 역할로 주로 사용된다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게이트에 양의 전압을 가하면</a:t>
            </a:r>
            <a:r>
              <a:rPr lang="en-US" altLang="ko-KR" sz="2200" dirty="0"/>
              <a:t>, p</a:t>
            </a:r>
            <a:r>
              <a:rPr lang="ko-KR" altLang="en-US" sz="2200" dirty="0"/>
              <a:t>형 기판 표면에 전자가 모여</a:t>
            </a:r>
            <a:r>
              <a:rPr lang="en-US" altLang="ko-KR" sz="2200" dirty="0"/>
              <a:t>,  N</a:t>
            </a:r>
            <a:r>
              <a:rPr lang="ko-KR" altLang="en-US" sz="2200" dirty="0"/>
              <a:t>형 채널이 형성되고</a:t>
            </a:r>
            <a:r>
              <a:rPr lang="en-US" altLang="ko-KR" sz="2200" dirty="0"/>
              <a:t>, </a:t>
            </a:r>
            <a:r>
              <a:rPr lang="ko-KR" altLang="en-US" sz="2200" dirty="0"/>
              <a:t>소스에서 </a:t>
            </a:r>
            <a:r>
              <a:rPr lang="ko-KR" altLang="en-US" sz="2200" dirty="0" err="1"/>
              <a:t>드레인으로</a:t>
            </a:r>
            <a:r>
              <a:rPr lang="ko-KR" altLang="en-US" sz="2200" dirty="0"/>
              <a:t> 전류가 흐른다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PMOS</a:t>
            </a:r>
            <a:r>
              <a:rPr lang="ko-KR" altLang="en-US" sz="2200" dirty="0"/>
              <a:t>에 비해 전자 이동도가 높아 전류 구동 능력이 약 </a:t>
            </a:r>
            <a:r>
              <a:rPr lang="en-US" altLang="ko-KR" sz="2200" dirty="0"/>
              <a:t>2~3</a:t>
            </a:r>
            <a:r>
              <a:rPr lang="ko-KR" altLang="en-US" sz="2200" dirty="0"/>
              <a:t>배 정도 크다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전력 소비가 낮고</a:t>
            </a:r>
            <a:r>
              <a:rPr lang="en-US" altLang="ko-KR" sz="2200" dirty="0"/>
              <a:t>, </a:t>
            </a:r>
            <a:r>
              <a:rPr lang="ko-KR" altLang="en-US" sz="2200" dirty="0"/>
              <a:t>제조 공정이 상대적으로 간단하다는 장점이 있으나</a:t>
            </a:r>
            <a:r>
              <a:rPr lang="en-US" altLang="ko-KR" sz="2200" dirty="0"/>
              <a:t>, </a:t>
            </a:r>
            <a:r>
              <a:rPr lang="ko-KR" altLang="en-US" sz="2200" dirty="0"/>
              <a:t>누설 전류가 발생할 위험이 있고</a:t>
            </a:r>
            <a:r>
              <a:rPr lang="en-US" altLang="ko-KR" sz="2200" dirty="0"/>
              <a:t>, </a:t>
            </a:r>
            <a:r>
              <a:rPr lang="ko-KR" altLang="en-US" sz="2200" dirty="0"/>
              <a:t>핫 캐리어 효과에 취약하다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{</a:t>
            </a:r>
            <a:r>
              <a:rPr lang="ko-KR" altLang="en-US" sz="2200" dirty="0"/>
              <a:t>핫 캐리어 효과</a:t>
            </a:r>
            <a:r>
              <a:rPr lang="en-US" altLang="ko-KR" sz="2200" dirty="0"/>
              <a:t>(Hot Carrier Effect)}</a:t>
            </a:r>
          </a:p>
          <a:p>
            <a:pPr marL="0" indent="0">
              <a:buNone/>
            </a:pPr>
            <a:r>
              <a:rPr lang="ko-KR" altLang="en-US" sz="2200" dirty="0" err="1"/>
              <a:t>드레인</a:t>
            </a:r>
            <a:r>
              <a:rPr lang="ko-KR" altLang="en-US" sz="2200" dirty="0"/>
              <a:t> 근처에서 매우 강한 전기장이 형성되면</a:t>
            </a:r>
            <a:r>
              <a:rPr lang="en-US" altLang="ko-KR" sz="2200" dirty="0"/>
              <a:t>, </a:t>
            </a:r>
            <a:r>
              <a:rPr lang="ko-KR" altLang="en-US" sz="2200" dirty="0"/>
              <a:t>채널을 통과하는 전자들이 강한 에너지를 얻게 되는데</a:t>
            </a:r>
            <a:r>
              <a:rPr lang="en-US" altLang="ko-KR" sz="2200" dirty="0"/>
              <a:t>, </a:t>
            </a:r>
            <a:r>
              <a:rPr lang="ko-KR" altLang="en-US" sz="2200" dirty="0"/>
              <a:t>이 전자들이 산화막에 주입되면</a:t>
            </a:r>
            <a:r>
              <a:rPr lang="en-US" altLang="ko-KR" sz="2200" dirty="0"/>
              <a:t>, </a:t>
            </a:r>
            <a:r>
              <a:rPr lang="ko-KR" altLang="en-US" sz="2200" dirty="0"/>
              <a:t>트랜지스터의 문턱전압이 변형되고</a:t>
            </a:r>
            <a:r>
              <a:rPr lang="en-US" altLang="ko-KR" sz="2200" dirty="0"/>
              <a:t>, </a:t>
            </a:r>
            <a:r>
              <a:rPr lang="ko-KR" altLang="en-US" sz="2200" dirty="0"/>
              <a:t>전류 구동능력이 감소해서 </a:t>
            </a:r>
            <a:r>
              <a:rPr lang="en-US" altLang="ko-KR" sz="2200" dirty="0"/>
              <a:t>MOSFET </a:t>
            </a:r>
            <a:r>
              <a:rPr lang="ko-KR" altLang="en-US" sz="2200" dirty="0"/>
              <a:t>소자 성능이 저하되는 현상을 말한다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11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정의</a:t>
            </a:r>
            <a:r>
              <a:rPr lang="en-US" altLang="ko-KR" sz="2000" dirty="0"/>
              <a:t>: </a:t>
            </a:r>
            <a:r>
              <a:rPr lang="ko-KR" altLang="en-US" sz="2000" dirty="0"/>
              <a:t>전류나 전압을 증폭하거나 스위치처럼 동작하는 반도체 소자를 의미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기능</a:t>
            </a:r>
            <a:r>
              <a:rPr lang="en-US" altLang="ko-KR" sz="2000" dirty="0"/>
              <a:t>: </a:t>
            </a:r>
            <a:r>
              <a:rPr lang="ko-KR" altLang="en-US" sz="2000" dirty="0"/>
              <a:t>증폭</a:t>
            </a:r>
            <a:r>
              <a:rPr lang="en-US" altLang="ko-KR" sz="2000" dirty="0"/>
              <a:t>(</a:t>
            </a:r>
            <a:r>
              <a:rPr lang="ko-KR" altLang="en-US" sz="2000" dirty="0"/>
              <a:t>미약한 전기신호를 극대화</a:t>
            </a:r>
            <a:r>
              <a:rPr lang="en-US" altLang="ko-KR" sz="2000" dirty="0"/>
              <a:t>), </a:t>
            </a:r>
            <a:r>
              <a:rPr lang="ko-KR" altLang="en-US" sz="2000" dirty="0"/>
              <a:t>스위칭</a:t>
            </a:r>
            <a:r>
              <a:rPr lang="en-US" altLang="ko-KR" sz="2000" dirty="0"/>
              <a:t>(</a:t>
            </a:r>
            <a:r>
              <a:rPr lang="ko-KR" altLang="en-US" sz="2000" dirty="0"/>
              <a:t>전류의 흐름을 제어하여 회로를 끄거나 키는 역할을 담당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원리</a:t>
            </a:r>
            <a:r>
              <a:rPr lang="en-US" altLang="ko-KR" sz="2000" dirty="0"/>
              <a:t>: Base-Emitter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전압을 걸면 소량의 전류가 흐르게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</a:t>
            </a:r>
            <a:r>
              <a:rPr lang="en-US" altLang="ko-KR" sz="2000" dirty="0"/>
              <a:t>Base</a:t>
            </a:r>
            <a:r>
              <a:rPr lang="ko-KR" altLang="en-US" sz="2000" dirty="0"/>
              <a:t>는 얇기 때문에</a:t>
            </a:r>
            <a:r>
              <a:rPr lang="en-US" altLang="ko-KR" sz="2000" dirty="0"/>
              <a:t>, Emitter</a:t>
            </a:r>
            <a:r>
              <a:rPr lang="ko-KR" altLang="en-US" sz="2000" dirty="0"/>
              <a:t>에서 방출된 전자들이 </a:t>
            </a:r>
            <a:r>
              <a:rPr lang="en-US" altLang="ko-KR" sz="2000" dirty="0"/>
              <a:t>Base</a:t>
            </a:r>
            <a:r>
              <a:rPr lang="ko-KR" altLang="en-US" sz="2000" dirty="0"/>
              <a:t>를 통과하고</a:t>
            </a:r>
            <a:r>
              <a:rPr lang="en-US" altLang="ko-KR" sz="2000" dirty="0"/>
              <a:t>, Collector</a:t>
            </a:r>
            <a:r>
              <a:rPr lang="ko-KR" altLang="en-US" sz="2000" dirty="0"/>
              <a:t>로 이동한다</a:t>
            </a:r>
            <a:r>
              <a:rPr lang="en-US" altLang="ko-KR" sz="2000" dirty="0"/>
              <a:t>.</a:t>
            </a:r>
            <a:r>
              <a:rPr lang="ko-KR" altLang="en-US" sz="2000" dirty="0"/>
              <a:t> 이 때</a:t>
            </a:r>
            <a:r>
              <a:rPr lang="en-US" altLang="ko-KR" sz="2000" dirty="0"/>
              <a:t>, Base</a:t>
            </a:r>
            <a:r>
              <a:rPr lang="ko-KR" altLang="en-US" sz="2000" dirty="0"/>
              <a:t>에서 흐르는 작은 전류</a:t>
            </a:r>
            <a:r>
              <a:rPr lang="en-US" altLang="ko-KR" sz="2000" dirty="0"/>
              <a:t>(IB)</a:t>
            </a:r>
            <a:r>
              <a:rPr lang="ko-KR" altLang="en-US" sz="2000" dirty="0"/>
              <a:t>가 전체 전류</a:t>
            </a:r>
            <a:r>
              <a:rPr lang="en-US" altLang="ko-KR" sz="2000" dirty="0"/>
              <a:t>(IC)</a:t>
            </a:r>
            <a:r>
              <a:rPr lang="ko-KR" altLang="en-US" sz="2000" dirty="0"/>
              <a:t>를 제어하는 역할을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증폭 현상이 발생하게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논리게이트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756"/>
            <a:ext cx="10515600" cy="45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5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논리게이트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NAND</a:t>
            </a:r>
            <a:r>
              <a:rPr lang="ko-KR" altLang="en-US" sz="2400" dirty="0"/>
              <a:t>와 </a:t>
            </a:r>
            <a:r>
              <a:rPr lang="en-US" altLang="ko-KR" sz="2400" dirty="0"/>
              <a:t>NOR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차이점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NMOS</a:t>
            </a:r>
            <a:r>
              <a:rPr lang="ko-KR" altLang="en-US" sz="2400" dirty="0"/>
              <a:t>로 구현하면</a:t>
            </a:r>
            <a:r>
              <a:rPr lang="en-US" altLang="ko-KR" sz="2400" dirty="0"/>
              <a:t>, NAND</a:t>
            </a:r>
            <a:r>
              <a:rPr lang="ko-KR" altLang="en-US" sz="2400" dirty="0"/>
              <a:t>는 </a:t>
            </a:r>
            <a:r>
              <a:rPr lang="en-US" altLang="ko-KR" sz="2400" dirty="0"/>
              <a:t>N</a:t>
            </a:r>
            <a:r>
              <a:rPr lang="ko-KR" altLang="en-US" sz="2400" dirty="0"/>
              <a:t>형 트랜지스터를 직렬로 연결하고</a:t>
            </a:r>
            <a:r>
              <a:rPr lang="en-US" altLang="ko-KR" sz="2400" dirty="0"/>
              <a:t>, NOR</a:t>
            </a:r>
            <a:r>
              <a:rPr lang="ko-KR" altLang="en-US" sz="2400" dirty="0"/>
              <a:t>은 </a:t>
            </a:r>
            <a:r>
              <a:rPr lang="en-US" altLang="ko-KR" sz="2400" dirty="0"/>
              <a:t>N</a:t>
            </a:r>
            <a:r>
              <a:rPr lang="ko-KR" altLang="en-US" sz="2400" dirty="0"/>
              <a:t>형 트랜지스터를 병렬로 연결한다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NAND</a:t>
            </a:r>
            <a:r>
              <a:rPr lang="ko-KR" altLang="en-US" sz="2400" dirty="0"/>
              <a:t>는 모든 입력이 </a:t>
            </a:r>
            <a:r>
              <a:rPr lang="en-US" altLang="ko-KR" sz="2400" dirty="0"/>
              <a:t>1</a:t>
            </a:r>
            <a:r>
              <a:rPr lang="ko-KR" altLang="en-US" sz="2400" dirty="0"/>
              <a:t>일 때만</a:t>
            </a:r>
            <a:r>
              <a:rPr lang="en-US" altLang="ko-KR" sz="2400" dirty="0"/>
              <a:t>, </a:t>
            </a:r>
            <a:r>
              <a:rPr lang="ko-KR" altLang="en-US" sz="2400" dirty="0"/>
              <a:t>출력이 </a:t>
            </a:r>
            <a:r>
              <a:rPr lang="en-US" altLang="ko-KR" sz="2400" dirty="0"/>
              <a:t>0</a:t>
            </a:r>
            <a:r>
              <a:rPr lang="ko-KR" altLang="en-US" sz="2400" dirty="0"/>
              <a:t>이 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이외에는 출력이 </a:t>
            </a:r>
            <a:r>
              <a:rPr lang="en-US" altLang="ko-KR" sz="2400" dirty="0"/>
              <a:t>1</a:t>
            </a:r>
            <a:r>
              <a:rPr lang="ko-KR" altLang="en-US" sz="2400" dirty="0"/>
              <a:t>이 되나</a:t>
            </a:r>
            <a:r>
              <a:rPr lang="en-US" altLang="ko-KR" sz="2400" dirty="0"/>
              <a:t>, NOR</a:t>
            </a:r>
            <a:r>
              <a:rPr lang="ko-KR" altLang="en-US" sz="2400" dirty="0"/>
              <a:t>은 반대로 모든 입력이 </a:t>
            </a:r>
            <a:r>
              <a:rPr lang="en-US" altLang="ko-KR" sz="2400" dirty="0"/>
              <a:t>0</a:t>
            </a:r>
            <a:r>
              <a:rPr lang="ko-KR" altLang="en-US" sz="2400" dirty="0"/>
              <a:t>일 때만 출력이 </a:t>
            </a:r>
            <a:r>
              <a:rPr lang="en-US" altLang="ko-KR" sz="2400" dirty="0"/>
              <a:t>1</a:t>
            </a:r>
            <a:r>
              <a:rPr lang="ko-KR" altLang="en-US" sz="2400" dirty="0"/>
              <a:t>이 되고 그 이외에는 출력이 </a:t>
            </a:r>
            <a:r>
              <a:rPr lang="en-US" altLang="ko-KR" sz="2400" dirty="0"/>
              <a:t>0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전력 소비의 경우</a:t>
            </a:r>
            <a:r>
              <a:rPr lang="en-US" altLang="ko-KR" sz="2400" dirty="0"/>
              <a:t>, NAND</a:t>
            </a:r>
            <a:r>
              <a:rPr lang="ko-KR" altLang="en-US" sz="2400" dirty="0"/>
              <a:t>가 </a:t>
            </a:r>
            <a:r>
              <a:rPr lang="en-US" altLang="ko-KR" sz="2400" dirty="0"/>
              <a:t>NOR </a:t>
            </a:r>
            <a:r>
              <a:rPr lang="ko-KR" altLang="en-US" sz="2400" dirty="0"/>
              <a:t>게이트보다 </a:t>
            </a:r>
            <a:r>
              <a:rPr lang="ko-KR" altLang="en-US" sz="2400" dirty="0" err="1"/>
              <a:t>스위칭</a:t>
            </a:r>
            <a:r>
              <a:rPr lang="ko-KR" altLang="en-US" sz="2400" dirty="0"/>
              <a:t> 속도가 빠르고</a:t>
            </a:r>
            <a:r>
              <a:rPr lang="en-US" altLang="ko-KR" sz="2400" dirty="0"/>
              <a:t>, </a:t>
            </a:r>
            <a:r>
              <a:rPr lang="ko-KR" altLang="en-US" sz="2400" dirty="0"/>
              <a:t>전력 소비가 적다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6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Yield(</a:t>
            </a:r>
            <a:r>
              <a:rPr lang="ko-KR" altLang="en-US" dirty="0"/>
              <a:t>수율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반도체에서 </a:t>
            </a:r>
            <a:r>
              <a:rPr lang="ko-KR" altLang="en-US" sz="2000" dirty="0" err="1"/>
              <a:t>수율은</a:t>
            </a:r>
            <a:r>
              <a:rPr lang="ko-KR" altLang="en-US" sz="2000" dirty="0"/>
              <a:t> 결함이</a:t>
            </a:r>
            <a:r>
              <a:rPr lang="en-US" altLang="ko-KR" sz="2000" dirty="0"/>
              <a:t> </a:t>
            </a:r>
            <a:r>
              <a:rPr lang="ko-KR" altLang="en-US" sz="2000" dirty="0"/>
              <a:t>없는 합격품의 비율을 의미한다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불량률의 반대말로 이 값은 높을 수록 생산성이 향상됨을 의미하므로 반도체 산업에서는 </a:t>
            </a:r>
            <a:r>
              <a:rPr lang="ko-KR" altLang="en-US" sz="2000" dirty="0" err="1"/>
              <a:t>수율을</a:t>
            </a:r>
            <a:r>
              <a:rPr lang="ko-KR" altLang="en-US" sz="2000" dirty="0"/>
              <a:t> 높이는 것이 중요하다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반도체 </a:t>
            </a:r>
            <a:r>
              <a:rPr lang="ko-KR" altLang="en-US" sz="2000" dirty="0" err="1"/>
              <a:t>수율은</a:t>
            </a:r>
            <a:r>
              <a:rPr lang="ko-KR" altLang="en-US" sz="2000" dirty="0"/>
              <a:t> 웨이퍼 한 장에 설계된 최대 칩의 개수 대비 실제 생산된 정상 칩의 개수를 백분율로 나타낸 값이다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1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디지털과 아날로그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디지털</a:t>
            </a:r>
            <a:r>
              <a:rPr lang="en-US" altLang="ko-KR" sz="2000" dirty="0"/>
              <a:t>: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로만 신호를 표현하는 방식</a:t>
            </a:r>
            <a:endParaRPr lang="en-US" altLang="ko-KR" sz="2000" dirty="0"/>
          </a:p>
          <a:p>
            <a:r>
              <a:rPr lang="ko-KR" altLang="en-US" sz="2000" dirty="0"/>
              <a:t>아날로그</a:t>
            </a:r>
            <a:r>
              <a:rPr lang="en-US" altLang="ko-KR" sz="2000" dirty="0"/>
              <a:t>: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사이의 신호도 나타내는 방식</a:t>
            </a:r>
            <a:endParaRPr lang="en-US" altLang="ko-KR" sz="2000" dirty="0"/>
          </a:p>
          <a:p>
            <a:r>
              <a:rPr lang="ko-KR" altLang="en-US" sz="2000" dirty="0"/>
              <a:t>반도체 산업에서는 디지털 설계자가 아날로그 설계자보다 훨씬 많음 </a:t>
            </a:r>
            <a:r>
              <a:rPr lang="en-US" altLang="ko-KR" sz="2000" dirty="0"/>
              <a:t>(4:1</a:t>
            </a:r>
            <a:r>
              <a:rPr lang="ko-KR" altLang="en-US" sz="2000" dirty="0"/>
              <a:t>의 비율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045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97714-1952-128F-6520-ED706933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Semi Custom </a:t>
            </a:r>
            <a:r>
              <a:rPr lang="en-US" altLang="ko-KR" dirty="0" err="1"/>
              <a:t>Ic</a:t>
            </a:r>
            <a:r>
              <a:rPr lang="en-US" altLang="ko-KR" dirty="0"/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A7FA6-182E-B641-C86E-30AF2590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설계자동화를 이용해서 설계비용을 최소화하며</a:t>
            </a:r>
            <a:r>
              <a:rPr lang="en-US" altLang="ko-KR" sz="2000" dirty="0"/>
              <a:t>, </a:t>
            </a:r>
            <a:r>
              <a:rPr lang="ko-KR" altLang="en-US" sz="2000" dirty="0"/>
              <a:t>표준 셀을 사용한다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논리 게이트</a:t>
            </a:r>
            <a:r>
              <a:rPr lang="en-US" altLang="ko-KR" sz="2000" dirty="0"/>
              <a:t>, </a:t>
            </a:r>
            <a:r>
              <a:rPr lang="ko-KR" altLang="en-US" sz="2000" dirty="0"/>
              <a:t>플립플롭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멀티플렉서</a:t>
            </a:r>
            <a:r>
              <a:rPr lang="ko-KR" altLang="en-US" sz="2000" dirty="0"/>
              <a:t> 등의 표준 셀들은 이미 검증된 회로이므로 재사용이 가능하고 설계 속도를 크게 향상시킬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대부분의 설계 과정이 </a:t>
            </a:r>
            <a:r>
              <a:rPr lang="en-US" altLang="ko-KR" sz="2000" dirty="0"/>
              <a:t>EDA </a:t>
            </a:r>
            <a:r>
              <a:rPr lang="ko-KR" altLang="en-US" sz="2000" dirty="0"/>
              <a:t>툴을 기반으로 이루어지며</a:t>
            </a:r>
            <a:r>
              <a:rPr lang="en-US" altLang="ko-KR" sz="2000" dirty="0"/>
              <a:t>,</a:t>
            </a:r>
            <a:r>
              <a:rPr lang="ko-KR" altLang="en-US" sz="2000" dirty="0"/>
              <a:t> 논리 합성</a:t>
            </a:r>
            <a:r>
              <a:rPr lang="en-US" altLang="ko-KR" sz="2000" dirty="0"/>
              <a:t>, </a:t>
            </a:r>
            <a:r>
              <a:rPr lang="ko-KR" altLang="en-US" sz="2000" dirty="0"/>
              <a:t>배치</a:t>
            </a:r>
            <a:r>
              <a:rPr lang="en-US" altLang="ko-KR" sz="2000" dirty="0"/>
              <a:t>, </a:t>
            </a:r>
            <a:r>
              <a:rPr lang="ko-KR" altLang="en-US" sz="2000" dirty="0"/>
              <a:t>배선 모두 자동화 과정으로 이루어진다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 </a:t>
            </a:r>
            <a:r>
              <a:rPr lang="ko-KR" altLang="en-US" sz="2000" dirty="0"/>
              <a:t>설계 시간 단축</a:t>
            </a:r>
            <a:r>
              <a:rPr lang="en-US" altLang="ko-KR" sz="2000" dirty="0"/>
              <a:t>, </a:t>
            </a:r>
            <a:r>
              <a:rPr lang="ko-KR" altLang="en-US" sz="2000" dirty="0"/>
              <a:t>비용 절감</a:t>
            </a:r>
            <a:r>
              <a:rPr lang="en-US" altLang="ko-KR" sz="2000" dirty="0"/>
              <a:t>, </a:t>
            </a:r>
            <a:r>
              <a:rPr lang="ko-KR" altLang="en-US" sz="2000" dirty="0"/>
              <a:t>신뢰성 향상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제품에 적용 가능</a:t>
            </a:r>
            <a:endParaRPr lang="en-US" altLang="ko-KR" sz="2000" dirty="0"/>
          </a:p>
          <a:p>
            <a:r>
              <a:rPr lang="ko-KR" altLang="en-US" sz="2000" dirty="0"/>
              <a:t>단점</a:t>
            </a:r>
            <a:r>
              <a:rPr lang="en-US" altLang="ko-KR" sz="2000" dirty="0"/>
              <a:t>: </a:t>
            </a:r>
            <a:r>
              <a:rPr lang="ko-KR" altLang="en-US" sz="2000" dirty="0"/>
              <a:t>성능이나 면적 최적화에 한계 존재</a:t>
            </a:r>
            <a:r>
              <a:rPr lang="en-US" altLang="ko-KR" sz="2000" dirty="0"/>
              <a:t>, </a:t>
            </a:r>
            <a:r>
              <a:rPr lang="ko-KR" altLang="en-US" sz="2000"/>
              <a:t>설계 유연성 부족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618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Custom IC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설계하고자 하는 회로설계부터</a:t>
            </a:r>
            <a:r>
              <a:rPr lang="en-US" altLang="ko-KR" sz="2000" dirty="0"/>
              <a:t>, </a:t>
            </a:r>
            <a:r>
              <a:rPr lang="ko-KR" altLang="en-US" sz="2000" dirty="0"/>
              <a:t>레이아웃</a:t>
            </a:r>
            <a:r>
              <a:rPr lang="en-US" altLang="ko-KR" sz="2000" dirty="0"/>
              <a:t>, </a:t>
            </a:r>
            <a:r>
              <a:rPr lang="ko-KR" altLang="en-US" sz="2000" dirty="0"/>
              <a:t>공정 등의 단계를 전문적 지식을 갖고있는 설계자가 </a:t>
            </a:r>
            <a:r>
              <a:rPr lang="en-US" altLang="ko-KR" sz="2000" dirty="0"/>
              <a:t>CAD </a:t>
            </a:r>
            <a:r>
              <a:rPr lang="ko-KR" altLang="en-US" sz="2000" dirty="0"/>
              <a:t>툴을 통해 수작업으로 설계된다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면적이나 동작 속도 등에서 최적화된 집적회로를 설계할 수 있으나 개발 기간과 개발비용이 많아지는 단점이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다음과 같은 과정으로 설계된다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칩의 스펙 결정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칩의 회로 설계 </a:t>
            </a:r>
            <a:r>
              <a:rPr lang="en-US" altLang="ko-KR" sz="2000" dirty="0"/>
              <a:t>(Schematic Editor)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회로 시뮬레이션 </a:t>
            </a:r>
            <a:r>
              <a:rPr lang="en-US" altLang="ko-KR" sz="2000" dirty="0"/>
              <a:t>[1~3: Front end flow]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레이아웃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레이아웃 다양화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Parasitic RC </a:t>
            </a:r>
            <a:r>
              <a:rPr lang="ko-KR" altLang="en-US" sz="2000" dirty="0"/>
              <a:t>추출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레이아웃 시뮬레이션</a:t>
            </a:r>
            <a:r>
              <a:rPr lang="en-US" altLang="ko-KR" sz="2000" dirty="0"/>
              <a:t>[4~7: Back end flow]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512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 </a:t>
            </a:r>
            <a:r>
              <a:rPr lang="en-US" altLang="ko-KR" dirty="0"/>
              <a:t>8</a:t>
            </a:r>
            <a:r>
              <a:rPr lang="ko-KR" altLang="en-US" dirty="0"/>
              <a:t>대 공정</a:t>
            </a:r>
            <a:r>
              <a:rPr lang="en-US" altLang="ko-KR" dirty="0"/>
              <a:t>-</a:t>
            </a:r>
            <a:r>
              <a:rPr lang="ko-KR" altLang="en-US" dirty="0" err="1"/>
              <a:t>전공정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웨이퍼 제조</a:t>
            </a:r>
            <a:r>
              <a:rPr lang="en-US" altLang="ko-KR" sz="2000" dirty="0"/>
              <a:t>, </a:t>
            </a:r>
            <a:r>
              <a:rPr lang="ko-KR" altLang="en-US" sz="2000" dirty="0"/>
              <a:t>산화 공정</a:t>
            </a:r>
            <a:r>
              <a:rPr lang="en-US" altLang="ko-KR" sz="2000" dirty="0"/>
              <a:t>, </a:t>
            </a:r>
            <a:r>
              <a:rPr lang="ko-KR" altLang="en-US" sz="2000" dirty="0"/>
              <a:t>포토 공정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식각</a:t>
            </a:r>
            <a:r>
              <a:rPr lang="ko-KR" altLang="en-US" sz="2000" dirty="0"/>
              <a:t> 공정</a:t>
            </a:r>
            <a:r>
              <a:rPr lang="en-US" altLang="ko-KR" sz="2000" dirty="0"/>
              <a:t>, </a:t>
            </a:r>
            <a:r>
              <a:rPr lang="ko-KR" altLang="en-US" sz="2000" dirty="0"/>
              <a:t>박막 도포 공정</a:t>
            </a:r>
            <a:r>
              <a:rPr lang="en-US" altLang="ko-KR" sz="2000" dirty="0"/>
              <a:t>, </a:t>
            </a:r>
            <a:r>
              <a:rPr lang="ko-KR" altLang="en-US" sz="2000" dirty="0"/>
              <a:t>금속 배선 공정으로 구성되어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웨이퍼 제조</a:t>
            </a:r>
            <a:r>
              <a:rPr lang="en-US" altLang="ko-KR" sz="2000" dirty="0"/>
              <a:t>: </a:t>
            </a:r>
            <a:r>
              <a:rPr lang="ko-KR" altLang="en-US" sz="2000" dirty="0"/>
              <a:t>순수 실리콘을 결정화하고 얇게 절단해서 웨이퍼로 제조한다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산화 공정</a:t>
            </a:r>
            <a:r>
              <a:rPr lang="en-US" altLang="ko-KR" sz="2000" dirty="0"/>
              <a:t>: </a:t>
            </a:r>
            <a:r>
              <a:rPr lang="ko-KR" altLang="en-US" sz="2000" dirty="0"/>
              <a:t>웨이퍼 표면에 </a:t>
            </a:r>
            <a:r>
              <a:rPr lang="ko-KR" altLang="en-US" sz="2000" dirty="0" err="1"/>
              <a:t>산화막</a:t>
            </a:r>
            <a:r>
              <a:rPr lang="ko-KR" altLang="en-US" sz="2000" dirty="0"/>
              <a:t> 형성</a:t>
            </a:r>
            <a:r>
              <a:rPr lang="en-US" altLang="ko-KR" sz="2000" dirty="0"/>
              <a:t>, </a:t>
            </a:r>
            <a:r>
              <a:rPr lang="ko-KR" altLang="en-US" sz="2000" dirty="0"/>
              <a:t>도핑 </a:t>
            </a:r>
            <a:r>
              <a:rPr lang="ko-KR" altLang="en-US" sz="2000" dirty="0" err="1"/>
              <a:t>과정등을</a:t>
            </a:r>
            <a:r>
              <a:rPr lang="ko-KR" altLang="en-US" sz="2000" dirty="0"/>
              <a:t> 진행한다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포토 공정</a:t>
            </a:r>
            <a:r>
              <a:rPr lang="en-US" altLang="ko-KR" sz="2000" dirty="0"/>
              <a:t>: </a:t>
            </a:r>
            <a:r>
              <a:rPr lang="ko-KR" altLang="en-US" sz="2000" dirty="0"/>
              <a:t>회로 패턴을 광학적 원리로 웨이퍼에 전사한다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식각 공정</a:t>
            </a:r>
            <a:r>
              <a:rPr lang="en-US" altLang="ko-KR" sz="2000" dirty="0"/>
              <a:t>: </a:t>
            </a:r>
            <a:r>
              <a:rPr lang="ko-KR" altLang="en-US" sz="2000" dirty="0"/>
              <a:t>웨이퍼에 불필요한 부분을 제거한다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박막 도포 공정</a:t>
            </a:r>
            <a:r>
              <a:rPr lang="en-US" altLang="ko-KR" sz="2000" dirty="0"/>
              <a:t>: </a:t>
            </a:r>
            <a:r>
              <a:rPr lang="ko-KR" altLang="en-US" sz="2000" dirty="0"/>
              <a:t>웨이퍼에 산화물로 이뤄진 박막을 </a:t>
            </a:r>
            <a:r>
              <a:rPr lang="ko-KR" altLang="en-US" sz="2000" dirty="0" err="1"/>
              <a:t>증착한다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금속 배선 공정</a:t>
            </a:r>
            <a:r>
              <a:rPr lang="en-US" altLang="ko-KR" sz="2000" dirty="0"/>
              <a:t>: </a:t>
            </a:r>
            <a:r>
              <a:rPr lang="ko-KR" altLang="en-US" sz="2000" dirty="0"/>
              <a:t>전도성 재료로 칩 내부 회로를 연결한다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33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 </a:t>
            </a:r>
            <a:r>
              <a:rPr lang="en-US" altLang="ko-KR" dirty="0"/>
              <a:t>8</a:t>
            </a:r>
            <a:r>
              <a:rPr lang="ko-KR" altLang="en-US" dirty="0"/>
              <a:t>대 공정</a:t>
            </a:r>
            <a:r>
              <a:rPr lang="en-US" altLang="ko-KR" dirty="0"/>
              <a:t>-</a:t>
            </a:r>
            <a:r>
              <a:rPr lang="ko-KR" altLang="en-US" dirty="0" err="1"/>
              <a:t>후공정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전기적 테스트 공정</a:t>
            </a:r>
            <a:r>
              <a:rPr lang="en-US" altLang="ko-KR" sz="2000" dirty="0"/>
              <a:t>, </a:t>
            </a:r>
            <a:r>
              <a:rPr lang="ko-KR" altLang="en-US" sz="2000" dirty="0"/>
              <a:t>패키징 공정으로 구성되어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전기적 테스트 공정</a:t>
            </a:r>
            <a:r>
              <a:rPr lang="en-US" altLang="ko-KR" sz="2000" dirty="0"/>
              <a:t>: </a:t>
            </a:r>
            <a:r>
              <a:rPr lang="ko-KR" altLang="en-US" sz="2000" dirty="0"/>
              <a:t>각 칩의 성능 검사</a:t>
            </a:r>
            <a:r>
              <a:rPr lang="en-US" altLang="ko-KR" sz="2000" dirty="0"/>
              <a:t>, </a:t>
            </a:r>
            <a:r>
              <a:rPr lang="ko-KR" altLang="en-US" sz="2000" dirty="0"/>
              <a:t>완성품</a:t>
            </a:r>
            <a:r>
              <a:rPr lang="en-US" altLang="ko-KR" sz="2000" dirty="0"/>
              <a:t>, </a:t>
            </a:r>
            <a:r>
              <a:rPr lang="ko-KR" altLang="en-US" sz="2000" dirty="0"/>
              <a:t>불량품을 구분한다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패키징 공정</a:t>
            </a:r>
            <a:r>
              <a:rPr lang="en-US" altLang="ko-KR" sz="2000" dirty="0"/>
              <a:t>: </a:t>
            </a:r>
            <a:r>
              <a:rPr lang="ko-KR" altLang="en-US" sz="2000" dirty="0"/>
              <a:t>칩을 보호하는 패키지 생성하는 최종단계다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524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MOSFET </a:t>
            </a:r>
            <a:r>
              <a:rPr lang="ko-KR" altLang="en-US" dirty="0"/>
              <a:t>제조 공정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20" y="1684157"/>
            <a:ext cx="10069480" cy="45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774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2025-04-02</vt:lpstr>
      <vt:lpstr>트랜지스터</vt:lpstr>
      <vt:lpstr>Yield(수율)</vt:lpstr>
      <vt:lpstr>디지털과 아날로그</vt:lpstr>
      <vt:lpstr>Semi Custom Ic Design</vt:lpstr>
      <vt:lpstr>Full Custom IC Design</vt:lpstr>
      <vt:lpstr>반도체 8대 공정-전공정</vt:lpstr>
      <vt:lpstr>반도체 8대 공정-후공정</vt:lpstr>
      <vt:lpstr>CMOS MOSFET 제조 공정</vt:lpstr>
      <vt:lpstr>CMOS MOSFET 제조 공정</vt:lpstr>
      <vt:lpstr>집적 회로</vt:lpstr>
      <vt:lpstr>PowerPoint 프레젠테이션</vt:lpstr>
      <vt:lpstr>UNIX</vt:lpstr>
      <vt:lpstr>UNIX 명령어</vt:lpstr>
      <vt:lpstr>CMOS NAND 게이트의 진리표</vt:lpstr>
      <vt:lpstr>CMOS NOR 게이트의 진리표</vt:lpstr>
      <vt:lpstr>VLSI 칩</vt:lpstr>
      <vt:lpstr>NMOS의 특성</vt:lpstr>
      <vt:lpstr>NMOS의 특성</vt:lpstr>
      <vt:lpstr>디지털 논리게이트</vt:lpstr>
      <vt:lpstr>디지털 논리게이트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leejunwoo</cp:lastModifiedBy>
  <cp:revision>48</cp:revision>
  <dcterms:created xsi:type="dcterms:W3CDTF">2025-04-02T00:24:56Z</dcterms:created>
  <dcterms:modified xsi:type="dcterms:W3CDTF">2025-06-03T05:59:21Z</dcterms:modified>
</cp:coreProperties>
</file>