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70" r:id="rId11"/>
    <p:sldId id="269" r:id="rId12"/>
    <p:sldId id="265" r:id="rId13"/>
    <p:sldId id="268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8" r:id="rId24"/>
    <p:sldId id="277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6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0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A624-96E8-4A6F-86ED-6696C83CB81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C24B-F9FF-4346-87D0-EB2752084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6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75459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DC </a:t>
            </a:r>
            <a:r>
              <a:rPr lang="ko-KR" altLang="en-US" dirty="0"/>
              <a:t>그래프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15400" cy="4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</a:t>
            </a:r>
            <a:r>
              <a:rPr lang="ko-KR" altLang="en-US" dirty="0"/>
              <a:t> </a:t>
            </a:r>
            <a:r>
              <a:rPr lang="en-US" altLang="ko-KR" dirty="0"/>
              <a:t>DC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입력 전압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출력 전압</a:t>
            </a:r>
            <a:endParaRPr lang="en-US" altLang="ko-KR" dirty="0"/>
          </a:p>
          <a:p>
            <a:r>
              <a:rPr lang="ko-KR" altLang="en-US" dirty="0"/>
              <a:t>곡선 형태</a:t>
            </a:r>
            <a:r>
              <a:rPr lang="en-US" altLang="ko-KR" dirty="0"/>
              <a:t>: </a:t>
            </a:r>
            <a:r>
              <a:rPr lang="ko-KR" altLang="en-US" dirty="0"/>
              <a:t>전형적인 </a:t>
            </a:r>
            <a:r>
              <a:rPr lang="en-US" altLang="ko-KR" dirty="0"/>
              <a:t>S</a:t>
            </a:r>
            <a:r>
              <a:rPr lang="ko-KR" altLang="en-US" dirty="0"/>
              <a:t>자 형태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en-US" altLang="ko-KR" baseline="-25000" dirty="0"/>
              <a:t>IN</a:t>
            </a:r>
            <a:r>
              <a:rPr lang="ko-KR" altLang="en-US" dirty="0"/>
              <a:t>의 크기에 따라 </a:t>
            </a:r>
            <a:r>
              <a:rPr lang="en-US" altLang="ko-KR" dirty="0"/>
              <a:t>PMOS</a:t>
            </a:r>
            <a:r>
              <a:rPr lang="ko-KR" altLang="en-US" dirty="0"/>
              <a:t>와 </a:t>
            </a:r>
            <a:r>
              <a:rPr lang="en-US" altLang="ko-KR" dirty="0"/>
              <a:t>NMOS</a:t>
            </a:r>
            <a:r>
              <a:rPr lang="ko-KR" altLang="en-US" dirty="0"/>
              <a:t>의 작동 여부가 바뀐다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전환 구간에서 곡선 기울기가 클수록 더 빠르고 깨끗한 </a:t>
            </a:r>
            <a:r>
              <a:rPr lang="ko-KR" altLang="en-US" dirty="0" err="1"/>
              <a:t>스위칭이</a:t>
            </a:r>
            <a:r>
              <a:rPr lang="ko-KR" altLang="en-US" dirty="0"/>
              <a:t> 이루어진다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67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</a:t>
            </a:r>
            <a:r>
              <a:rPr lang="ko-KR" altLang="en-US" dirty="0"/>
              <a:t> </a:t>
            </a:r>
            <a:r>
              <a:rPr lang="en-US" altLang="ko-KR" dirty="0"/>
              <a:t>DC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VTC </a:t>
            </a:r>
            <a:r>
              <a:rPr lang="ko-KR" altLang="en-US" dirty="0"/>
              <a:t>곡선</a:t>
            </a:r>
            <a:r>
              <a:rPr lang="en-US" altLang="ko-KR" dirty="0"/>
              <a:t>: </a:t>
            </a:r>
            <a:r>
              <a:rPr lang="ko-KR" altLang="en-US" dirty="0"/>
              <a:t>인버터의 입력</a:t>
            </a:r>
            <a:r>
              <a:rPr lang="en-US" altLang="ko-KR" dirty="0"/>
              <a:t>-</a:t>
            </a:r>
            <a:r>
              <a:rPr lang="ko-KR" altLang="en-US" dirty="0"/>
              <a:t>출력 관계</a:t>
            </a:r>
            <a:endParaRPr lang="en-US" altLang="ko-KR" dirty="0"/>
          </a:p>
          <a:p>
            <a:r>
              <a:rPr lang="ko-KR" altLang="en-US" dirty="0"/>
              <a:t>전환 임계점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0.6V</a:t>
            </a:r>
            <a:r>
              <a:rPr lang="ko-KR" altLang="en-US" dirty="0"/>
              <a:t>로 대칭적 구조</a:t>
            </a:r>
            <a:endParaRPr lang="en-US" altLang="ko-KR" dirty="0"/>
          </a:p>
          <a:p>
            <a:r>
              <a:rPr lang="ko-KR" altLang="en-US" dirty="0"/>
              <a:t>이득</a:t>
            </a:r>
            <a:r>
              <a:rPr lang="en-US" altLang="ko-KR" dirty="0"/>
              <a:t>: </a:t>
            </a:r>
            <a:r>
              <a:rPr lang="ko-KR" altLang="en-US" dirty="0"/>
              <a:t>중간에서 가장 크며</a:t>
            </a:r>
            <a:r>
              <a:rPr lang="en-US" altLang="ko-KR" dirty="0"/>
              <a:t>, </a:t>
            </a:r>
            <a:r>
              <a:rPr lang="ko-KR" altLang="en-US" dirty="0"/>
              <a:t>빠른 전환 가능</a:t>
            </a:r>
            <a:endParaRPr lang="en-US" altLang="ko-KR" dirty="0"/>
          </a:p>
          <a:p>
            <a:r>
              <a:rPr lang="ko-KR" altLang="en-US" dirty="0"/>
              <a:t>노이즈 마진</a:t>
            </a:r>
            <a:r>
              <a:rPr lang="en-US" altLang="ko-KR" dirty="0"/>
              <a:t>: </a:t>
            </a:r>
            <a:r>
              <a:rPr lang="ko-KR" altLang="en-US" dirty="0"/>
              <a:t>안정적인 논리 동작 여부 판단</a:t>
            </a:r>
            <a:endParaRPr lang="en-US" altLang="ko-KR" dirty="0"/>
          </a:p>
          <a:p>
            <a:r>
              <a:rPr lang="ko-KR" altLang="en-US" dirty="0"/>
              <a:t>논리 검증</a:t>
            </a:r>
            <a:r>
              <a:rPr lang="en-US" altLang="ko-KR" dirty="0"/>
              <a:t>: CMOS</a:t>
            </a:r>
            <a:r>
              <a:rPr lang="ko-KR" altLang="en-US" dirty="0"/>
              <a:t> 인버터의 정상 동작 여부 판단</a:t>
            </a:r>
          </a:p>
        </p:txBody>
      </p:sp>
    </p:spTree>
    <p:extLst>
      <p:ext uri="{BB962C8B-B14F-4D97-AF65-F5344CB8AC3E}">
        <p14:creationId xmlns:p14="http://schemas.microsoft.com/office/powerpoint/2010/main" val="414677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605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평탄 이득</a:t>
            </a:r>
            <a:r>
              <a:rPr lang="en-US" altLang="ko-KR" dirty="0"/>
              <a:t>: </a:t>
            </a:r>
            <a:r>
              <a:rPr lang="ko-KR" altLang="en-US" dirty="0"/>
              <a:t>낮은 주파수부터 </a:t>
            </a:r>
            <a:r>
              <a:rPr lang="en-US" altLang="ko-KR" dirty="0"/>
              <a:t>10MHz</a:t>
            </a:r>
            <a:r>
              <a:rPr lang="ko-KR" altLang="en-US" dirty="0"/>
              <a:t>까지 약 </a:t>
            </a:r>
            <a:r>
              <a:rPr lang="en-US" altLang="ko-KR" dirty="0"/>
              <a:t>15~16dB</a:t>
            </a:r>
            <a:r>
              <a:rPr lang="ko-KR" altLang="en-US" dirty="0"/>
              <a:t>의 일정한 이득을 유지한다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대역폭</a:t>
            </a:r>
            <a:r>
              <a:rPr lang="en-US" altLang="ko-KR" dirty="0"/>
              <a:t>: </a:t>
            </a:r>
            <a:r>
              <a:rPr lang="ko-KR" altLang="en-US" dirty="0"/>
              <a:t>회로는 </a:t>
            </a:r>
            <a:r>
              <a:rPr lang="en-US" altLang="ko-KR" dirty="0"/>
              <a:t>100MHz </a:t>
            </a:r>
            <a:r>
              <a:rPr lang="ko-KR" altLang="en-US" dirty="0"/>
              <a:t>근처에서 이득이 감소하기 시작하며</a:t>
            </a:r>
            <a:r>
              <a:rPr lang="en-US" altLang="ko-KR" dirty="0"/>
              <a:t>, </a:t>
            </a:r>
            <a:r>
              <a:rPr lang="ko-KR" altLang="en-US" dirty="0"/>
              <a:t>이는 대역혹의 한계를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고주파 응답</a:t>
            </a:r>
            <a:r>
              <a:rPr lang="en-US" altLang="ko-KR" dirty="0"/>
              <a:t>: 100MHz </a:t>
            </a:r>
            <a:r>
              <a:rPr lang="ko-KR" altLang="en-US" dirty="0"/>
              <a:t>이상에서 이득이 급감한다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차단 주파수</a:t>
            </a:r>
            <a:r>
              <a:rPr lang="en-US" altLang="ko-KR" dirty="0"/>
              <a:t>: </a:t>
            </a:r>
            <a:r>
              <a:rPr lang="ko-KR" altLang="en-US" dirty="0"/>
              <a:t>이득이 </a:t>
            </a:r>
            <a:r>
              <a:rPr lang="en-US" altLang="ko-KR" dirty="0"/>
              <a:t>3dB </a:t>
            </a:r>
            <a:r>
              <a:rPr lang="ko-KR" altLang="en-US" dirty="0"/>
              <a:t>감소하는 지점은 대략 </a:t>
            </a:r>
            <a:r>
              <a:rPr lang="en-US" altLang="ko-KR" dirty="0"/>
              <a:t>2~3*10^8Hz </a:t>
            </a:r>
            <a:r>
              <a:rPr lang="ko-KR" altLang="en-US" dirty="0"/>
              <a:t>정도로 볼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감쇠율</a:t>
            </a:r>
            <a:r>
              <a:rPr lang="en-US" altLang="ko-KR" dirty="0"/>
              <a:t>: </a:t>
            </a:r>
            <a:r>
              <a:rPr lang="ko-KR" altLang="en-US" dirty="0"/>
              <a:t>차단 주파수 이후 이득 감소율은 대략 </a:t>
            </a:r>
            <a:r>
              <a:rPr lang="en-US" altLang="ko-KR" dirty="0"/>
              <a:t>-20dB/decade</a:t>
            </a:r>
            <a:r>
              <a:rPr lang="ko-KR" altLang="en-US" dirty="0"/>
              <a:t>로 이는 </a:t>
            </a:r>
            <a:r>
              <a:rPr lang="en-US" altLang="ko-KR" dirty="0"/>
              <a:t>1</a:t>
            </a:r>
            <a:r>
              <a:rPr lang="ko-KR" altLang="en-US" dirty="0"/>
              <a:t>차 지역통과 필터의 특성과 유사하다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5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AC-transient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6135"/>
            <a:ext cx="10515600" cy="46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5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AC-transient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출력 전압</a:t>
            </a:r>
            <a:endParaRPr lang="en-US" altLang="ko-KR" dirty="0"/>
          </a:p>
          <a:p>
            <a:r>
              <a:rPr lang="ko-KR" altLang="en-US" dirty="0"/>
              <a:t>연두색 곡선</a:t>
            </a:r>
            <a:r>
              <a:rPr lang="en-US" altLang="ko-KR" dirty="0"/>
              <a:t>: </a:t>
            </a:r>
            <a:r>
              <a:rPr lang="ko-KR" altLang="en-US" dirty="0"/>
              <a:t>입력 신호</a:t>
            </a:r>
            <a:endParaRPr lang="en-US" altLang="ko-KR" dirty="0"/>
          </a:p>
          <a:p>
            <a:r>
              <a:rPr lang="ko-KR" altLang="en-US" dirty="0"/>
              <a:t>붉은색 곡선</a:t>
            </a:r>
            <a:r>
              <a:rPr lang="en-US" altLang="ko-KR" dirty="0"/>
              <a:t>: </a:t>
            </a:r>
            <a:r>
              <a:rPr lang="ko-KR" altLang="en-US" dirty="0"/>
              <a:t>출력 신호</a:t>
            </a:r>
            <a:endParaRPr lang="en-US" altLang="ko-KR" dirty="0"/>
          </a:p>
          <a:p>
            <a:r>
              <a:rPr lang="ko-KR" altLang="en-US" dirty="0"/>
              <a:t>파형 반전</a:t>
            </a:r>
            <a:r>
              <a:rPr lang="en-US" altLang="ko-KR" dirty="0"/>
              <a:t>: </a:t>
            </a:r>
            <a:r>
              <a:rPr lang="ko-KR" altLang="en-US" dirty="0"/>
              <a:t>출력 신호는 입력 신호와 </a:t>
            </a:r>
            <a:r>
              <a:rPr lang="en-US" altLang="ko-KR" dirty="0"/>
              <a:t>180</a:t>
            </a:r>
            <a:r>
              <a:rPr lang="ko-KR" altLang="en-US" dirty="0"/>
              <a:t>도의 위상차를 가지며</a:t>
            </a:r>
            <a:r>
              <a:rPr lang="en-US" altLang="ko-KR" dirty="0"/>
              <a:t>, </a:t>
            </a:r>
            <a:r>
              <a:rPr lang="ko-KR" altLang="en-US" dirty="0"/>
              <a:t>이는 전형적인 반전 동작을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47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AC-transient 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진폭 변화</a:t>
            </a:r>
            <a:r>
              <a:rPr lang="en-US" altLang="ko-KR" dirty="0"/>
              <a:t>: </a:t>
            </a:r>
            <a:r>
              <a:rPr lang="ko-KR" altLang="en-US" dirty="0"/>
              <a:t>출력 신호가 입력 신호보다 대략 </a:t>
            </a:r>
            <a:r>
              <a:rPr lang="en-US" altLang="ko-KR" dirty="0"/>
              <a:t>7</a:t>
            </a:r>
            <a:r>
              <a:rPr lang="ko-KR" altLang="en-US" dirty="0"/>
              <a:t>배 큰 진폭을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이러한 정황들을 분석한 결과 </a:t>
            </a:r>
            <a:r>
              <a:rPr lang="en-US" altLang="ko-KR" dirty="0"/>
              <a:t>CMOS </a:t>
            </a:r>
            <a:r>
              <a:rPr lang="ko-KR" altLang="en-US" dirty="0"/>
              <a:t>회로는 입력 신호와 비교했을 때</a:t>
            </a:r>
            <a:r>
              <a:rPr lang="en-US" altLang="ko-KR" dirty="0"/>
              <a:t>, </a:t>
            </a:r>
            <a:r>
              <a:rPr lang="ko-KR" altLang="en-US" dirty="0"/>
              <a:t>출력 신호의</a:t>
            </a:r>
            <a:r>
              <a:rPr lang="en-US" altLang="ko-KR" dirty="0"/>
              <a:t> </a:t>
            </a:r>
            <a:r>
              <a:rPr lang="ko-KR" altLang="en-US" dirty="0"/>
              <a:t>위상을 반전시키고</a:t>
            </a:r>
            <a:r>
              <a:rPr lang="en-US" altLang="ko-KR" dirty="0"/>
              <a:t>, </a:t>
            </a:r>
            <a:r>
              <a:rPr lang="ko-KR" altLang="en-US" dirty="0"/>
              <a:t>진폭을 증폭시킨다는 사실을 관찰할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18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 err="1"/>
              <a:t>드레인</a:t>
            </a:r>
            <a:r>
              <a:rPr lang="en-US" altLang="ko-KR" dirty="0"/>
              <a:t>-</a:t>
            </a:r>
            <a:r>
              <a:rPr lang="ko-KR" altLang="en-US" dirty="0"/>
              <a:t>소스 전압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 err="1"/>
              <a:t>드레인</a:t>
            </a:r>
            <a:r>
              <a:rPr lang="ko-KR" altLang="en-US" dirty="0"/>
              <a:t> 전류</a:t>
            </a:r>
            <a:endParaRPr lang="en-US" altLang="ko-KR" dirty="0"/>
          </a:p>
          <a:p>
            <a:r>
              <a:rPr lang="ko-KR" altLang="en-US" dirty="0"/>
              <a:t>색깔별 곡선</a:t>
            </a:r>
            <a:r>
              <a:rPr lang="en-US" altLang="ko-KR" dirty="0"/>
              <a:t>: : V</a:t>
            </a:r>
            <a:r>
              <a:rPr lang="en-US" altLang="ko-KR" baseline="-25000" dirty="0"/>
              <a:t>GS</a:t>
            </a:r>
            <a:r>
              <a:rPr lang="en-US" altLang="ko-KR" dirty="0"/>
              <a:t>(</a:t>
            </a:r>
            <a:r>
              <a:rPr lang="ko-KR" altLang="en-US" dirty="0"/>
              <a:t>게이트</a:t>
            </a:r>
            <a:r>
              <a:rPr lang="en-US" altLang="ko-KR" dirty="0"/>
              <a:t>-</a:t>
            </a:r>
            <a:r>
              <a:rPr lang="ko-KR" altLang="en-US" dirty="0"/>
              <a:t>소스 전압</a:t>
            </a:r>
            <a:r>
              <a:rPr lang="en-US" altLang="ko-KR" dirty="0"/>
              <a:t>) </a:t>
            </a:r>
            <a:r>
              <a:rPr lang="ko-KR" altLang="en-US" dirty="0"/>
              <a:t>값이 </a:t>
            </a:r>
            <a:r>
              <a:rPr lang="en-US" altLang="ko-KR" dirty="0"/>
              <a:t>0~1.2V</a:t>
            </a:r>
            <a:r>
              <a:rPr lang="ko-KR" altLang="en-US" dirty="0"/>
              <a:t>의 값에서 어떻게 전류가 변하는지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: NMOS </a:t>
            </a:r>
            <a:r>
              <a:rPr lang="ko-KR" altLang="en-US" dirty="0"/>
              <a:t>특성상 전류는 양수 방향으로 흐르며</a:t>
            </a:r>
            <a:r>
              <a:rPr lang="en-US" altLang="ko-KR" dirty="0"/>
              <a:t>, V</a:t>
            </a:r>
            <a:r>
              <a:rPr lang="en-US" altLang="ko-KR" baseline="-25000" dirty="0"/>
              <a:t>GS</a:t>
            </a:r>
            <a:r>
              <a:rPr lang="ko-KR" altLang="en-US" dirty="0"/>
              <a:t>값이 클수록 흐르는 전류가 커진다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gate-</a:t>
            </a:r>
            <a:r>
              <a:rPr lang="ko-KR" altLang="en-US" dirty="0"/>
              <a:t>회로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1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 변조 효과</a:t>
            </a:r>
            <a:r>
              <a:rPr lang="en-US" altLang="ko-KR" dirty="0"/>
              <a:t>: </a:t>
            </a:r>
            <a:r>
              <a:rPr lang="ko-KR" altLang="en-US" dirty="0"/>
              <a:t>포화 영역에서도 </a:t>
            </a:r>
            <a:r>
              <a:rPr lang="en-US" altLang="ko-KR" dirty="0"/>
              <a:t>VDS</a:t>
            </a:r>
            <a:r>
              <a:rPr lang="ko-KR" altLang="en-US" dirty="0"/>
              <a:t>가 증가함에 따라 전류가 서서히 증가하는 경향을 나타낸다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드레인</a:t>
            </a:r>
            <a:r>
              <a:rPr lang="ko-KR" altLang="en-US" dirty="0"/>
              <a:t> </a:t>
            </a:r>
            <a:r>
              <a:rPr lang="ko-KR" altLang="en-US" dirty="0" err="1"/>
              <a:t>컨덕턴스</a:t>
            </a:r>
            <a:r>
              <a:rPr lang="en-US" altLang="ko-KR" dirty="0"/>
              <a:t>: </a:t>
            </a:r>
            <a:r>
              <a:rPr lang="ko-KR" altLang="en-US" dirty="0"/>
              <a:t>선형 영역에서의 기울기는 </a:t>
            </a:r>
            <a:r>
              <a:rPr lang="ko-KR" altLang="en-US" dirty="0" err="1"/>
              <a:t>드레인</a:t>
            </a:r>
            <a:r>
              <a:rPr lang="ko-KR" altLang="en-US" dirty="0"/>
              <a:t> </a:t>
            </a:r>
            <a:r>
              <a:rPr lang="ko-KR" altLang="en-US" dirty="0" err="1"/>
              <a:t>컨덕턴스를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전류</a:t>
            </a:r>
            <a:r>
              <a:rPr lang="en-US" altLang="ko-KR" dirty="0"/>
              <a:t>: </a:t>
            </a:r>
            <a:r>
              <a:rPr lang="ko-KR" altLang="en-US" dirty="0" err="1"/>
              <a:t>최상단</a:t>
            </a:r>
            <a:r>
              <a:rPr lang="ko-KR" altLang="en-US" dirty="0"/>
              <a:t> 곡선에서 가장 높은 </a:t>
            </a:r>
            <a:r>
              <a:rPr lang="en-US" altLang="ko-KR" dirty="0"/>
              <a:t>VGS </a:t>
            </a:r>
            <a:r>
              <a:rPr lang="ko-KR" altLang="en-US" dirty="0"/>
              <a:t>값일 때 대략 </a:t>
            </a:r>
            <a:r>
              <a:rPr lang="en-US" altLang="ko-KR" dirty="0"/>
              <a:t>105</a:t>
            </a:r>
            <a:r>
              <a:rPr lang="el-GR" altLang="ko-KR" dirty="0">
                <a:latin typeface="Aptos" panose="020B0004020202020204" pitchFamily="34" charset="0"/>
              </a:rPr>
              <a:t>μ</a:t>
            </a:r>
            <a:r>
              <a:rPr lang="en-US" altLang="ko-KR" dirty="0">
                <a:latin typeface="Aptos" panose="020B0004020202020204" pitchFamily="34" charset="0"/>
              </a:rPr>
              <a:t>A </a:t>
            </a:r>
            <a:r>
              <a:rPr lang="ko-KR" altLang="en-US" dirty="0">
                <a:latin typeface="Aptos" panose="020B0004020202020204" pitchFamily="34" charset="0"/>
              </a:rPr>
              <a:t>정도의 최대 전류가 흐름을 알 수가 있다</a:t>
            </a:r>
            <a:r>
              <a:rPr lang="en-US" altLang="ko-KR" dirty="0">
                <a:latin typeface="Aptos" panose="020B0004020202020204" pitchFamily="34" charset="0"/>
              </a:rPr>
              <a:t>.</a:t>
            </a:r>
          </a:p>
          <a:p>
            <a:r>
              <a:rPr lang="ko-KR" altLang="en-US" dirty="0" err="1">
                <a:latin typeface="Aptos" panose="020B0004020202020204" pitchFamily="34" charset="0"/>
              </a:rPr>
              <a:t>드레인</a:t>
            </a:r>
            <a:r>
              <a:rPr lang="en-US" altLang="ko-KR" dirty="0">
                <a:latin typeface="Aptos" panose="020B0004020202020204" pitchFamily="34" charset="0"/>
              </a:rPr>
              <a:t>-</a:t>
            </a:r>
            <a:r>
              <a:rPr lang="ko-KR" altLang="en-US" dirty="0">
                <a:latin typeface="Aptos" panose="020B0004020202020204" pitchFamily="34" charset="0"/>
              </a:rPr>
              <a:t>소스 전압 범위</a:t>
            </a:r>
            <a:r>
              <a:rPr lang="en-US" altLang="ko-KR" dirty="0">
                <a:latin typeface="Aptos" panose="020B0004020202020204" pitchFamily="34" charset="0"/>
              </a:rPr>
              <a:t>: X</a:t>
            </a:r>
            <a:r>
              <a:rPr lang="ko-KR" altLang="en-US" dirty="0">
                <a:latin typeface="Aptos" panose="020B0004020202020204" pitchFamily="34" charset="0"/>
              </a:rPr>
              <a:t>축은 </a:t>
            </a:r>
            <a:r>
              <a:rPr lang="en-US" altLang="ko-KR" dirty="0">
                <a:latin typeface="Aptos" panose="020B0004020202020204" pitchFamily="34" charset="0"/>
              </a:rPr>
              <a:t>0~1.2V </a:t>
            </a:r>
            <a:r>
              <a:rPr lang="ko-KR" altLang="en-US" dirty="0">
                <a:latin typeface="Aptos" panose="020B0004020202020204" pitchFamily="34" charset="0"/>
              </a:rPr>
              <a:t>까지의 </a:t>
            </a:r>
            <a:r>
              <a:rPr lang="en-US" altLang="ko-KR" dirty="0">
                <a:latin typeface="Aptos" panose="020B0004020202020204" pitchFamily="34" charset="0"/>
              </a:rPr>
              <a:t>V</a:t>
            </a:r>
            <a:r>
              <a:rPr lang="en-US" altLang="ko-KR" baseline="-25000" dirty="0">
                <a:latin typeface="Aptos" panose="020B0004020202020204" pitchFamily="34" charset="0"/>
              </a:rPr>
              <a:t>DS</a:t>
            </a:r>
            <a:r>
              <a:rPr lang="ko-KR" altLang="en-US" dirty="0">
                <a:latin typeface="Aptos" panose="020B0004020202020204" pitchFamily="34" charset="0"/>
              </a:rPr>
              <a:t>를 나타내며</a:t>
            </a:r>
            <a:r>
              <a:rPr lang="en-US" altLang="ko-KR" dirty="0">
                <a:latin typeface="Aptos" panose="020B0004020202020204" pitchFamily="34" charset="0"/>
              </a:rPr>
              <a:t>, </a:t>
            </a:r>
            <a:r>
              <a:rPr lang="ko-KR" altLang="en-US" dirty="0">
                <a:latin typeface="Aptos" panose="020B0004020202020204" pitchFamily="34" charset="0"/>
              </a:rPr>
              <a:t>이는 </a:t>
            </a:r>
            <a:r>
              <a:rPr lang="en-US" altLang="ko-KR" dirty="0">
                <a:latin typeface="Aptos" panose="020B0004020202020204" pitchFamily="34" charset="0"/>
              </a:rPr>
              <a:t>NMOS</a:t>
            </a:r>
            <a:r>
              <a:rPr lang="ko-KR" altLang="en-US" dirty="0">
                <a:latin typeface="Aptos" panose="020B0004020202020204" pitchFamily="34" charset="0"/>
              </a:rPr>
              <a:t>가 </a:t>
            </a:r>
            <a:r>
              <a:rPr lang="ko-KR" altLang="en-US" dirty="0" err="1">
                <a:latin typeface="Aptos" panose="020B0004020202020204" pitchFamily="34" charset="0"/>
              </a:rPr>
              <a:t>저전압</a:t>
            </a:r>
            <a:r>
              <a:rPr lang="ko-KR" altLang="en-US" dirty="0">
                <a:latin typeface="Aptos" panose="020B0004020202020204" pitchFamily="34" charset="0"/>
              </a:rPr>
              <a:t> 애플리케이션에 적합함을 의미한다</a:t>
            </a:r>
            <a:r>
              <a:rPr lang="en-US" altLang="ko-KR" dirty="0">
                <a:latin typeface="Aptos" panose="020B0004020202020204" pitchFamily="34" charset="0"/>
              </a:rPr>
              <a:t>.</a:t>
            </a:r>
            <a:r>
              <a:rPr lang="ko-KR" altLang="en-US" dirty="0">
                <a:latin typeface="Aptos" panose="020B00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55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44169"/>
            <a:ext cx="10515599" cy="40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2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</a:t>
            </a:r>
            <a:r>
              <a:rPr lang="ko-KR" altLang="en-US" sz="2400" dirty="0"/>
              <a:t>축</a:t>
            </a:r>
            <a:r>
              <a:rPr lang="en-US" altLang="ko-KR" sz="2400" dirty="0"/>
              <a:t>(V</a:t>
            </a:r>
            <a:r>
              <a:rPr lang="en-US" altLang="ko-KR" sz="2400" baseline="-25000" dirty="0"/>
              <a:t>DS</a:t>
            </a:r>
            <a:r>
              <a:rPr lang="en-US" altLang="ko-KR" sz="2400" dirty="0"/>
              <a:t>): </a:t>
            </a:r>
            <a:r>
              <a:rPr lang="ko-KR" altLang="en-US" sz="2400" dirty="0" err="1"/>
              <a:t>드레인</a:t>
            </a:r>
            <a:r>
              <a:rPr lang="en-US" altLang="ko-KR" sz="2400" dirty="0"/>
              <a:t>-</a:t>
            </a:r>
            <a:r>
              <a:rPr lang="ko-KR" altLang="en-US" sz="2400" dirty="0"/>
              <a:t>소스 전압</a:t>
            </a:r>
            <a:endParaRPr lang="en-US" altLang="ko-KR" sz="2400" dirty="0"/>
          </a:p>
          <a:p>
            <a:r>
              <a:rPr lang="en-US" altLang="ko-KR" sz="2400" dirty="0"/>
              <a:t>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전류</a:t>
            </a:r>
            <a:endParaRPr lang="en-US" altLang="ko-KR" sz="2400" dirty="0"/>
          </a:p>
          <a:p>
            <a:r>
              <a:rPr lang="ko-KR" altLang="en-US" sz="2400" dirty="0"/>
              <a:t>색깔별 곡선</a:t>
            </a:r>
            <a:r>
              <a:rPr lang="en-US" altLang="ko-KR" sz="2400" dirty="0"/>
              <a:t>: V</a:t>
            </a:r>
            <a:r>
              <a:rPr lang="en-US" altLang="ko-KR" sz="2400" baseline="-25000" dirty="0"/>
              <a:t>GS</a:t>
            </a:r>
            <a:r>
              <a:rPr lang="en-US" altLang="ko-KR" sz="2400" dirty="0"/>
              <a:t>(</a:t>
            </a:r>
            <a:r>
              <a:rPr lang="ko-KR" altLang="en-US" sz="2400" dirty="0"/>
              <a:t>게이트</a:t>
            </a:r>
            <a:r>
              <a:rPr lang="en-US" altLang="ko-KR" sz="2400" dirty="0"/>
              <a:t>-</a:t>
            </a:r>
            <a:r>
              <a:rPr lang="ko-KR" altLang="en-US" sz="2400" dirty="0"/>
              <a:t>소스 전압</a:t>
            </a:r>
            <a:r>
              <a:rPr lang="en-US" altLang="ko-KR" sz="2400" dirty="0"/>
              <a:t>) </a:t>
            </a:r>
            <a:r>
              <a:rPr lang="ko-KR" altLang="en-US" sz="2400" dirty="0"/>
              <a:t>값이 </a:t>
            </a:r>
            <a:r>
              <a:rPr lang="en-US" altLang="ko-KR" sz="2400" dirty="0"/>
              <a:t>0~1.2V</a:t>
            </a:r>
            <a:r>
              <a:rPr lang="ko-KR" altLang="en-US" sz="2400" dirty="0"/>
              <a:t>의 값에서 어떻게 전류가 변하는지 보여준다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결론</a:t>
            </a:r>
            <a:r>
              <a:rPr lang="en-US" altLang="ko-KR" sz="2400" dirty="0"/>
              <a:t>: PMOS </a:t>
            </a:r>
            <a:r>
              <a:rPr lang="ko-KR" altLang="en-US" sz="2400" dirty="0"/>
              <a:t>특성상 전류는 음수 방향으로 흐르며</a:t>
            </a:r>
            <a:r>
              <a:rPr lang="en-US" altLang="ko-KR" sz="2400" dirty="0"/>
              <a:t>, V</a:t>
            </a:r>
            <a:r>
              <a:rPr lang="en-US" altLang="ko-KR" sz="2400" baseline="-25000" dirty="0"/>
              <a:t>GS</a:t>
            </a:r>
            <a:r>
              <a:rPr lang="ko-KR" altLang="en-US" sz="2400" dirty="0"/>
              <a:t>의 절대값이 클수록 전류가 커진다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33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I</a:t>
            </a:r>
            <a:r>
              <a:rPr lang="en-US" altLang="ko-KR" baseline="-25000" dirty="0"/>
              <a:t>D</a:t>
            </a:r>
            <a:r>
              <a:rPr lang="en-US" altLang="ko-KR" dirty="0"/>
              <a:t>/V</a:t>
            </a:r>
            <a:r>
              <a:rPr lang="en-US" altLang="ko-KR" baseline="-25000" dirty="0"/>
              <a:t>DS</a:t>
            </a:r>
            <a:r>
              <a:rPr lang="en-US" altLang="ko-KR" dirty="0"/>
              <a:t> </a:t>
            </a:r>
            <a:r>
              <a:rPr lang="ko-KR" altLang="en-US" dirty="0"/>
              <a:t>곡선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채널 변조 효과</a:t>
            </a:r>
            <a:r>
              <a:rPr lang="en-US" altLang="ko-KR" sz="2400" dirty="0"/>
              <a:t>: NMOS</a:t>
            </a:r>
            <a:r>
              <a:rPr lang="ko-KR" altLang="en-US" sz="2400" dirty="0"/>
              <a:t>와 동일하게 이 효과가 존재하나 전압과 전류의 방향이 반대로 나타난다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드레인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컨덕턴스</a:t>
            </a:r>
            <a:r>
              <a:rPr lang="en-US" altLang="ko-KR" sz="2400" dirty="0"/>
              <a:t>: NMOS</a:t>
            </a:r>
            <a:r>
              <a:rPr lang="ko-KR" altLang="en-US" sz="2400" dirty="0"/>
              <a:t>와 동일하게 선형 영역의 기울기를 의미한다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최대 전류</a:t>
            </a:r>
            <a:r>
              <a:rPr lang="en-US" altLang="ko-KR" sz="2400" dirty="0"/>
              <a:t>: PMOS</a:t>
            </a:r>
            <a:r>
              <a:rPr lang="ko-KR" altLang="en-US" sz="2400" dirty="0"/>
              <a:t>는 </a:t>
            </a:r>
            <a:r>
              <a:rPr lang="en-US" altLang="ko-KR" sz="2400" dirty="0"/>
              <a:t>NMOS</a:t>
            </a:r>
            <a:r>
              <a:rPr lang="ko-KR" altLang="en-US" sz="2400" dirty="0"/>
              <a:t>와 비교했을 때 반대 방향으로 전류가 흐른다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그러므로 최대 전류를 구할 때 </a:t>
            </a:r>
            <a:r>
              <a:rPr lang="en-US" altLang="ko-KR" sz="2400" dirty="0"/>
              <a:t>y</a:t>
            </a:r>
            <a:r>
              <a:rPr lang="ko-KR" altLang="en-US" sz="2400" dirty="0"/>
              <a:t>축인 </a:t>
            </a:r>
            <a:r>
              <a:rPr lang="en-US" altLang="ko-KR" sz="2400" dirty="0"/>
              <a:t>I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절대값으로 나타내는데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이를 고려하면</a:t>
            </a:r>
            <a:r>
              <a:rPr lang="en-US" altLang="ko-KR" sz="2400" dirty="0"/>
              <a:t>, 275</a:t>
            </a:r>
            <a:r>
              <a:rPr lang="el-GR" altLang="ko-KR" sz="2400" dirty="0">
                <a:latin typeface="Aptos" panose="020B0004020202020204" pitchFamily="34" charset="0"/>
              </a:rPr>
              <a:t>μ</a:t>
            </a:r>
            <a:r>
              <a:rPr lang="en-US" altLang="ko-KR" sz="2400" dirty="0">
                <a:latin typeface="Aptos" panose="020B0004020202020204" pitchFamily="34" charset="0"/>
              </a:rPr>
              <a:t>A</a:t>
            </a:r>
            <a:r>
              <a:rPr lang="ko-KR" altLang="en-US" sz="2400" dirty="0">
                <a:latin typeface="Aptos" panose="020B0004020202020204" pitchFamily="34" charset="0"/>
              </a:rPr>
              <a:t>의 값을 가짐을 알 수 있다</a:t>
            </a:r>
            <a:r>
              <a:rPr lang="en-US" altLang="ko-KR" sz="2400" dirty="0">
                <a:latin typeface="Aptos" panose="020B0004020202020204" pitchFamily="34" charset="0"/>
              </a:rPr>
              <a:t>.</a:t>
            </a:r>
            <a:endParaRPr lang="en-US" altLang="ko-KR" sz="2400" dirty="0"/>
          </a:p>
          <a:p>
            <a:r>
              <a:rPr lang="ko-KR" altLang="en-US" sz="2400" dirty="0" err="1"/>
              <a:t>드레인</a:t>
            </a:r>
            <a:r>
              <a:rPr lang="en-US" altLang="ko-KR" sz="2400" dirty="0"/>
              <a:t>-</a:t>
            </a:r>
            <a:r>
              <a:rPr lang="ko-KR" altLang="en-US" sz="2400" dirty="0"/>
              <a:t>소스 전압 범위</a:t>
            </a:r>
            <a:r>
              <a:rPr lang="en-US" altLang="ko-KR" sz="2400" dirty="0"/>
              <a:t>: 0~1.2V</a:t>
            </a:r>
            <a:r>
              <a:rPr lang="ko-KR" altLang="en-US" sz="2400" dirty="0"/>
              <a:t>의 값을 가진다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06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 </a:t>
            </a:r>
            <a:r>
              <a:rPr lang="en-US" altLang="ko-KR" dirty="0"/>
              <a:t>ID/VDS </a:t>
            </a:r>
            <a:r>
              <a:rPr lang="ko-KR" altLang="en-US" dirty="0"/>
              <a:t>곡선의 </a:t>
            </a:r>
            <a:r>
              <a:rPr lang="ko-KR" altLang="en-US" dirty="0" err="1"/>
              <a:t>출력파형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045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5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아날로그 회로에서 </a:t>
            </a:r>
            <a:r>
              <a:rPr lang="en-US" altLang="ko-KR" sz="3200" dirty="0"/>
              <a:t>CMOS current mirror</a:t>
            </a:r>
            <a:r>
              <a:rPr lang="ko-KR" altLang="en-US" sz="3200" dirty="0"/>
              <a:t>가 쓰이는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정확한 전류 복사 → 일관된 전류 복사 및 제어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저항 대비</a:t>
            </a:r>
            <a:r>
              <a:rPr lang="en-US" altLang="ko-KR" sz="2400" dirty="0"/>
              <a:t>, </a:t>
            </a:r>
            <a:r>
              <a:rPr lang="ko-KR" altLang="en-US" sz="2400" dirty="0"/>
              <a:t>면적 절약</a:t>
            </a:r>
            <a:r>
              <a:rPr lang="en-US" altLang="ko-KR" sz="2400" dirty="0"/>
              <a:t>, </a:t>
            </a:r>
            <a:r>
              <a:rPr lang="ko-KR" altLang="en-US" sz="2400" dirty="0"/>
              <a:t>공정 안정화 우수 → 공정 변화 문제 없음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고출력 임피던스 전류 공급 → 증폭기 전류 부하 제공에 유리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회로 대칭성에 유리 → </a:t>
            </a:r>
            <a:r>
              <a:rPr lang="ko-KR" altLang="en-US" sz="2400" dirty="0" err="1"/>
              <a:t>차동</a:t>
            </a:r>
            <a:r>
              <a:rPr lang="ko-KR" altLang="en-US" sz="2400" dirty="0"/>
              <a:t> 증폭기에 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775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current mirror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1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4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22BA6-74F4-CB59-44D3-27DFBD8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current mirror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9CEEB-8BAB-B233-884A-4EDA7F31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게이트가 서로 연결되어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소스는 </a:t>
            </a:r>
            <a:r>
              <a:rPr lang="en-US" altLang="ko-KR" sz="2400" dirty="0"/>
              <a:t>GND, </a:t>
            </a:r>
            <a:r>
              <a:rPr lang="ko-KR" altLang="en-US" sz="2400" dirty="0" err="1"/>
              <a:t>드레인은</a:t>
            </a:r>
            <a:r>
              <a:rPr lang="ko-KR" altLang="en-US" sz="2400" dirty="0"/>
              <a:t> </a:t>
            </a:r>
            <a:r>
              <a:rPr lang="en-US" altLang="ko-KR" sz="2400" dirty="0"/>
              <a:t>V</a:t>
            </a:r>
            <a:r>
              <a:rPr lang="en-US" altLang="ko-KR" sz="2400" baseline="-25000" dirty="0"/>
              <a:t>DD</a:t>
            </a:r>
            <a:r>
              <a:rPr lang="ko-KR" altLang="en-US" sz="2400" dirty="0"/>
              <a:t> 쪽으로 연결되어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/NM0: </a:t>
            </a:r>
            <a:r>
              <a:rPr lang="ko-KR" altLang="en-US" sz="2400" dirty="0"/>
              <a:t>레퍼런스 역할</a:t>
            </a:r>
            <a:endParaRPr lang="en-US" altLang="ko-KR" sz="2400" dirty="0"/>
          </a:p>
          <a:p>
            <a:r>
              <a:rPr lang="en-US" altLang="ko-KR" sz="2400" dirty="0"/>
              <a:t>/NM2: </a:t>
            </a:r>
            <a:r>
              <a:rPr lang="ko-KR" altLang="en-US" sz="2400" dirty="0"/>
              <a:t>복사된 전류 흐름</a:t>
            </a:r>
            <a:endParaRPr lang="en-US" altLang="ko-KR" sz="2400" dirty="0"/>
          </a:p>
          <a:p>
            <a:r>
              <a:rPr lang="en-US" altLang="ko-KR" sz="2400" dirty="0"/>
              <a:t>X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드레인과</a:t>
            </a:r>
            <a:r>
              <a:rPr lang="ko-KR" altLang="en-US" sz="2400" dirty="0"/>
              <a:t> 소스 간 전압</a:t>
            </a:r>
            <a:endParaRPr lang="en-US" altLang="ko-KR" sz="2400" dirty="0"/>
          </a:p>
          <a:p>
            <a:r>
              <a:rPr lang="en-US" altLang="ko-KR" sz="2400" dirty="0"/>
              <a:t>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전류</a:t>
            </a:r>
            <a:endParaRPr lang="en-US" altLang="ko-KR" sz="2400" dirty="0"/>
          </a:p>
          <a:p>
            <a:r>
              <a:rPr lang="ko-KR" altLang="en-US" sz="2400" dirty="0"/>
              <a:t>두 트랜지스터의 전류가 겹치는 것은 </a:t>
            </a:r>
            <a:r>
              <a:rPr lang="en-US" altLang="ko-KR" sz="2400" dirty="0"/>
              <a:t>current mirror</a:t>
            </a:r>
            <a:r>
              <a:rPr lang="ko-KR" altLang="en-US" sz="2400" dirty="0"/>
              <a:t>가 정확하게 동작하고 있다는 뜻이다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복사된 전류의 값은 약 </a:t>
            </a:r>
            <a:r>
              <a:rPr lang="en-US" altLang="ko-KR" sz="2400" dirty="0"/>
              <a:t>10</a:t>
            </a:r>
            <a:r>
              <a:rPr lang="en-US" altLang="ko-KR" sz="2400" dirty="0">
                <a:latin typeface="Aptos" panose="020B0004020202020204" pitchFamily="34" charset="0"/>
              </a:rPr>
              <a:t>μA</a:t>
            </a:r>
            <a:r>
              <a:rPr lang="ko-KR" altLang="en-US" sz="2400" dirty="0">
                <a:latin typeface="Aptos" panose="020B0004020202020204" pitchFamily="34" charset="0"/>
              </a:rPr>
              <a:t>이다</a:t>
            </a:r>
            <a:r>
              <a:rPr lang="en-US" altLang="ko-KR" sz="2400">
                <a:latin typeface="Aptos" panose="020B0004020202020204" pitchFamily="34" charset="0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921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gate-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gate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첫 번째 그래프</a:t>
            </a:r>
            <a:r>
              <a:rPr lang="en-US" altLang="ko-KR" b="1" dirty="0"/>
              <a:t>(A)</a:t>
            </a:r>
            <a:r>
              <a:rPr lang="en-US" altLang="ko-KR" dirty="0"/>
              <a:t>: </a:t>
            </a:r>
            <a:r>
              <a:rPr lang="ko-KR" altLang="en-US" dirty="0"/>
              <a:t>주기적으로 </a:t>
            </a:r>
            <a:r>
              <a:rPr lang="en-US" altLang="ko-KR" dirty="0"/>
              <a:t>0V</a:t>
            </a:r>
            <a:r>
              <a:rPr lang="ko-KR" altLang="en-US" dirty="0"/>
              <a:t>와 </a:t>
            </a:r>
            <a:r>
              <a:rPr lang="en-US" altLang="ko-KR" dirty="0"/>
              <a:t>1.2V</a:t>
            </a:r>
            <a:r>
              <a:rPr lang="ko-KR" altLang="en-US" dirty="0"/>
              <a:t>를 반복하는 디지털 신호</a:t>
            </a:r>
          </a:p>
          <a:p>
            <a:r>
              <a:rPr lang="ko-KR" altLang="en-US" b="1" dirty="0"/>
              <a:t>두 번째 그래프</a:t>
            </a:r>
            <a:r>
              <a:rPr lang="en-US" altLang="ko-KR" b="1" dirty="0"/>
              <a:t>(B)</a:t>
            </a:r>
            <a:r>
              <a:rPr lang="en-US" altLang="ko-KR" dirty="0"/>
              <a:t>: A</a:t>
            </a:r>
            <a:r>
              <a:rPr lang="ko-KR" altLang="en-US" dirty="0"/>
              <a:t>와는 다른 시점에서 </a:t>
            </a:r>
            <a:r>
              <a:rPr lang="en-US" altLang="ko-KR" dirty="0"/>
              <a:t>high(1.2V)</a:t>
            </a:r>
            <a:r>
              <a:rPr lang="ko-KR" altLang="en-US" dirty="0"/>
              <a:t>와 </a:t>
            </a:r>
            <a:r>
              <a:rPr lang="en-US" altLang="ko-KR" dirty="0"/>
              <a:t>low(0V)</a:t>
            </a:r>
            <a:r>
              <a:rPr lang="ko-KR" altLang="en-US" dirty="0"/>
              <a:t>로 전환되는 신호</a:t>
            </a:r>
          </a:p>
          <a:p>
            <a:r>
              <a:rPr lang="ko-KR" altLang="en-US" b="1" dirty="0"/>
              <a:t>세 번째 그래프</a:t>
            </a:r>
            <a:r>
              <a:rPr lang="en-US" altLang="ko-KR" b="1" dirty="0"/>
              <a:t>(OUT)</a:t>
            </a:r>
            <a:r>
              <a:rPr lang="en-US" altLang="ko-KR" dirty="0"/>
              <a:t>: NAND </a:t>
            </a:r>
            <a:r>
              <a:rPr lang="ko-KR" altLang="en-US" dirty="0"/>
              <a:t>게이트의 출력 신호</a:t>
            </a:r>
          </a:p>
        </p:txBody>
      </p:sp>
    </p:spTree>
    <p:extLst>
      <p:ext uri="{BB962C8B-B14F-4D97-AF65-F5344CB8AC3E}">
        <p14:creationId xmlns:p14="http://schemas.microsoft.com/office/powerpoint/2010/main" val="14774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gate-</a:t>
            </a:r>
            <a:r>
              <a:rPr lang="ko-KR" altLang="en-US" dirty="0"/>
              <a:t>회로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gate-</a:t>
            </a:r>
            <a:r>
              <a:rPr lang="ko-KR" altLang="en-US" dirty="0"/>
              <a:t>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gate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첫 번째 그래프</a:t>
            </a:r>
            <a:r>
              <a:rPr lang="en-US" altLang="ko-KR" b="1" dirty="0"/>
              <a:t>(OUT)</a:t>
            </a:r>
            <a:r>
              <a:rPr lang="en-US" altLang="ko-KR" dirty="0"/>
              <a:t>: </a:t>
            </a:r>
            <a:r>
              <a:rPr lang="ko-KR" altLang="en-US" dirty="0"/>
              <a:t>디지털 파형</a:t>
            </a:r>
            <a:r>
              <a:rPr lang="en-US" altLang="ko-KR" dirty="0"/>
              <a:t>, 0 ↔ 1.2V</a:t>
            </a:r>
            <a:r>
              <a:rPr lang="ko-KR" altLang="en-US" dirty="0"/>
              <a:t>로 변화</a:t>
            </a:r>
          </a:p>
          <a:p>
            <a:r>
              <a:rPr lang="ko-KR" altLang="en-US" b="1" dirty="0"/>
              <a:t>두 번째 그래프</a:t>
            </a:r>
            <a:r>
              <a:rPr lang="en-US" altLang="ko-KR" b="1" dirty="0"/>
              <a:t>(B)</a:t>
            </a:r>
            <a:r>
              <a:rPr lang="en-US" altLang="ko-KR" dirty="0"/>
              <a:t>: A</a:t>
            </a:r>
            <a:r>
              <a:rPr lang="ko-KR" altLang="en-US" dirty="0"/>
              <a:t>와는 시점이 다른 디지털 파형</a:t>
            </a:r>
          </a:p>
          <a:p>
            <a:r>
              <a:rPr lang="ko-KR" altLang="en-US" b="1" dirty="0"/>
              <a:t>세 번째 그래프</a:t>
            </a:r>
            <a:r>
              <a:rPr lang="en-US" altLang="ko-KR" b="1" dirty="0"/>
              <a:t>(A)</a:t>
            </a:r>
            <a:r>
              <a:rPr lang="en-US" altLang="ko-KR" dirty="0"/>
              <a:t>: NOR </a:t>
            </a:r>
            <a:r>
              <a:rPr lang="ko-KR" altLang="en-US" dirty="0"/>
              <a:t>게이트의 출력 신호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39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CMOS-</a:t>
            </a:r>
            <a:r>
              <a:rPr lang="ko-KR" altLang="en-US" dirty="0" err="1"/>
              <a:t>동작점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CMOS </a:t>
            </a:r>
            <a:r>
              <a:rPr lang="ko-KR" altLang="en-US" dirty="0"/>
              <a:t>회로에서 동작점이란</a:t>
            </a:r>
            <a:r>
              <a:rPr lang="en-US" altLang="ko-KR" dirty="0"/>
              <a:t>, DC </a:t>
            </a:r>
            <a:r>
              <a:rPr lang="ko-KR" altLang="en-US" dirty="0"/>
              <a:t>바이어스에서 전압</a:t>
            </a:r>
            <a:r>
              <a:rPr lang="en-US" altLang="ko-KR" dirty="0"/>
              <a:t>, </a:t>
            </a:r>
            <a:r>
              <a:rPr lang="ko-KR" altLang="en-US" dirty="0"/>
              <a:t>전류가 안정되어 있는 상태를 나타내는 지점을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회로 내 동작점은 회로의 안정성</a:t>
            </a:r>
            <a:r>
              <a:rPr lang="en-US" altLang="ko-KR" dirty="0"/>
              <a:t>, </a:t>
            </a:r>
            <a:r>
              <a:rPr lang="ko-KR" altLang="en-US" dirty="0"/>
              <a:t>증폭 기능 작동 여부</a:t>
            </a:r>
            <a:r>
              <a:rPr lang="en-US" altLang="ko-KR" dirty="0"/>
              <a:t>, </a:t>
            </a:r>
            <a:r>
              <a:rPr lang="ko-KR" altLang="en-US" dirty="0" err="1"/>
              <a:t>스위칭</a:t>
            </a:r>
            <a:r>
              <a:rPr lang="ko-KR" altLang="en-US" dirty="0"/>
              <a:t> 능력을 판단하는 데 중요한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1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</a:t>
            </a:r>
            <a:r>
              <a:rPr lang="ko-KR" altLang="en-US" dirty="0"/>
              <a:t>에서 </a:t>
            </a:r>
            <a:r>
              <a:rPr lang="ko-KR" altLang="en-US" dirty="0" err="1"/>
              <a:t>동작점을</a:t>
            </a:r>
            <a:r>
              <a:rPr lang="ko-KR" altLang="en-US" dirty="0"/>
              <a:t> 먼저 확인하는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CMOS </a:t>
            </a:r>
            <a:r>
              <a:rPr lang="ko-KR" altLang="en-US" sz="2000" dirty="0"/>
              <a:t>회로에서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먼저 확인하고 시뮬레이션을 진행하는 이유는 </a:t>
            </a:r>
            <a:r>
              <a:rPr lang="ko-KR" altLang="en-US" sz="2000" dirty="0" err="1"/>
              <a:t>동작점이</a:t>
            </a:r>
            <a:r>
              <a:rPr lang="ko-KR" altLang="en-US" sz="2000" dirty="0"/>
              <a:t> 회로의 정상적인 동작을 이해하고 분석하는 데 중요한 역할을 하기 때문이다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CMOS </a:t>
            </a:r>
            <a:r>
              <a:rPr lang="ko-KR" altLang="en-US" sz="2000" dirty="0"/>
              <a:t>트랜지스터는 크게 세 가지 동작 영역</a:t>
            </a:r>
            <a:r>
              <a:rPr lang="en-US" altLang="ko-KR" sz="2000" dirty="0"/>
              <a:t>(</a:t>
            </a:r>
            <a:r>
              <a:rPr lang="ko-KR" altLang="en-US" sz="2000" dirty="0"/>
              <a:t>차단 영역</a:t>
            </a:r>
            <a:r>
              <a:rPr lang="en-US" altLang="ko-KR" sz="2000" dirty="0"/>
              <a:t>, </a:t>
            </a:r>
            <a:r>
              <a:rPr lang="ko-KR" altLang="en-US" sz="2000" dirty="0"/>
              <a:t>선형 영역</a:t>
            </a:r>
            <a:r>
              <a:rPr lang="en-US" altLang="ko-KR" sz="2000" dirty="0"/>
              <a:t>, </a:t>
            </a:r>
            <a:r>
              <a:rPr lang="ko-KR" altLang="en-US" sz="2000" dirty="0"/>
              <a:t>포화 영역</a:t>
            </a:r>
            <a:r>
              <a:rPr lang="en-US" altLang="ko-KR" sz="2000" dirty="0"/>
              <a:t>)</a:t>
            </a:r>
            <a:r>
              <a:rPr lang="ko-KR" altLang="en-US" sz="2000" dirty="0"/>
              <a:t>으로 나눠지며</a:t>
            </a:r>
            <a:r>
              <a:rPr lang="en-US" altLang="ko-KR" sz="2000" dirty="0"/>
              <a:t>, </a:t>
            </a:r>
            <a:r>
              <a:rPr lang="ko-KR" altLang="en-US" sz="2000" dirty="0"/>
              <a:t>각 트랜지스터가 어떤 영역에서 동작하는지 파악하는 것이 중요하다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확인하면 트랜지스터가 의도한 대로 작동하는지 확인할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CMOS </a:t>
            </a:r>
            <a:r>
              <a:rPr lang="ko-KR" altLang="en-US" sz="2000" dirty="0"/>
              <a:t>회로에서 트랜지스터는 일반적으로 바이어스 전압을 통해 특정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설정한다</a:t>
            </a:r>
            <a:r>
              <a:rPr lang="en-US" altLang="ko-KR" sz="2000" dirty="0"/>
              <a:t>.. </a:t>
            </a:r>
            <a:r>
              <a:rPr lang="ko-KR" altLang="en-US" sz="2000" dirty="0"/>
              <a:t>바이어스가 적절히 설정되지 않으면 회로가 제대로 동작하지 않거나</a:t>
            </a:r>
            <a:r>
              <a:rPr lang="en-US" altLang="ko-KR" sz="2000" dirty="0"/>
              <a:t>, </a:t>
            </a:r>
            <a:r>
              <a:rPr lang="ko-KR" altLang="en-US" sz="2000" dirty="0"/>
              <a:t>왜곡이 발생할 수 있기 때문에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동작점을</a:t>
            </a:r>
            <a:r>
              <a:rPr lang="ko-KR" altLang="en-US" sz="2000" dirty="0"/>
              <a:t> 확인하여 바이어스 전압이 적절한지 검증하는 것이 중요하다</a:t>
            </a:r>
            <a:r>
              <a:rPr lang="en-US" altLang="ko-KR" sz="20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714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907</Words>
  <Application>Microsoft Office PowerPoint</Application>
  <PresentationFormat>와이드스크린</PresentationFormat>
  <Paragraphs>88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Aptos</vt:lpstr>
      <vt:lpstr>Arial</vt:lpstr>
      <vt:lpstr>Office 테마</vt:lpstr>
      <vt:lpstr>2025-04-09</vt:lpstr>
      <vt:lpstr>CMOS NAND gate-회로</vt:lpstr>
      <vt:lpstr>CMOS NAND gate-그래프</vt:lpstr>
      <vt:lpstr>CMOS NAND gate의 특징</vt:lpstr>
      <vt:lpstr>CMOS NOR gate-회로</vt:lpstr>
      <vt:lpstr>CMOS NOR gate-그래프</vt:lpstr>
      <vt:lpstr>CMOS NOR gate의 특징</vt:lpstr>
      <vt:lpstr>CMOS-동작점</vt:lpstr>
      <vt:lpstr>CMOS에서 동작점을 먼저 확인하는 이유</vt:lpstr>
      <vt:lpstr>CMOS DC 그래프</vt:lpstr>
      <vt:lpstr>CMOS DC 그래프</vt:lpstr>
      <vt:lpstr>CMOS DC 그래프</vt:lpstr>
      <vt:lpstr>CMOS AC 그래프</vt:lpstr>
      <vt:lpstr>CMOS AC 그래프</vt:lpstr>
      <vt:lpstr>CMOS AC-transient 그래프</vt:lpstr>
      <vt:lpstr>CMOS AC-transient 그래프</vt:lpstr>
      <vt:lpstr>CMOS AC-transient 그래프</vt:lpstr>
      <vt:lpstr>NMOS의 ID/VDS 곡선</vt:lpstr>
      <vt:lpstr>NMOS의 ID/VDS 곡선</vt:lpstr>
      <vt:lpstr>NMOS의 ID/VDS 곡선</vt:lpstr>
      <vt:lpstr>PMOS의 ID/VDS 곡선 </vt:lpstr>
      <vt:lpstr>PMOS의 ID/VDS 곡선 </vt:lpstr>
      <vt:lpstr>PMOS의 ID/VDS 곡선 </vt:lpstr>
      <vt:lpstr>NMOS ID/VDS 곡선의 출력파형</vt:lpstr>
      <vt:lpstr>아날로그 회로에서 CMOS current mirror가 쓰이는 이유</vt:lpstr>
      <vt:lpstr>CMOS current mirror</vt:lpstr>
      <vt:lpstr>CMOS current mirror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2025-04-09</dc:title>
  <dc:creator>user</dc:creator>
  <cp:lastModifiedBy>leejunwoo</cp:lastModifiedBy>
  <cp:revision>46</cp:revision>
  <dcterms:created xsi:type="dcterms:W3CDTF">2025-04-09T00:48:39Z</dcterms:created>
  <dcterms:modified xsi:type="dcterms:W3CDTF">2025-06-03T06:08:28Z</dcterms:modified>
</cp:coreProperties>
</file>