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71" r:id="rId12"/>
    <p:sldId id="272" r:id="rId13"/>
    <p:sldId id="269" r:id="rId14"/>
    <p:sldId id="274" r:id="rId15"/>
    <p:sldId id="282" r:id="rId16"/>
    <p:sldId id="275" r:id="rId17"/>
    <p:sldId id="273" r:id="rId18"/>
    <p:sldId id="267" r:id="rId19"/>
    <p:sldId id="277" r:id="rId20"/>
    <p:sldId id="270" r:id="rId21"/>
    <p:sldId id="286" r:id="rId22"/>
    <p:sldId id="28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6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02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10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7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5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35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28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9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73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80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7247E-4D30-4068-912B-FDE8C9049D6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502D1-24EA-49CA-AC19-1B114624B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5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2025-04-10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en-US" altLang="ko-KR" dirty="0"/>
              <a:t>4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96596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Ring VCO(using Inverter)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274" y="1815741"/>
            <a:ext cx="1051560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0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VCO </a:t>
            </a:r>
            <a:r>
              <a:rPr lang="ko-KR" altLang="en-US" dirty="0"/>
              <a:t>회로의 출력 파형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668"/>
            <a:ext cx="10515600" cy="429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 </a:t>
            </a:r>
            <a:r>
              <a:rPr lang="ko-KR" altLang="en-US" dirty="0"/>
              <a:t>회로의 출력 파형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4</a:t>
            </a:r>
            <a:r>
              <a:rPr lang="ko-KR" altLang="en-US" sz="2000" dirty="0"/>
              <a:t>개의 신호는 동일한 주파수를 가지며</a:t>
            </a:r>
            <a:r>
              <a:rPr lang="en-US" altLang="ko-KR" sz="2000" dirty="0"/>
              <a:t>, </a:t>
            </a:r>
            <a:r>
              <a:rPr lang="ko-KR" altLang="en-US" sz="2000" dirty="0"/>
              <a:t>주기는 대략 </a:t>
            </a:r>
            <a:r>
              <a:rPr lang="en-US" altLang="ko-KR" sz="2000" dirty="0"/>
              <a:t>0.25ns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  <a:p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청록색 신호: 약 -0.09V ~ 1.08V 사이에서 변동 </a:t>
            </a:r>
          </a:p>
          <a:p>
            <a:r>
              <a:rPr lang="ko-KR" altLang="en-US" sz="2000" dirty="0"/>
              <a:t>초록색 신호</a:t>
            </a:r>
            <a:r>
              <a:rPr lang="en-US" altLang="ko-KR" sz="2000" dirty="0"/>
              <a:t>: </a:t>
            </a:r>
            <a:r>
              <a:rPr lang="ko-KR" altLang="en-US" sz="2000" dirty="0"/>
              <a:t>약 </a:t>
            </a:r>
            <a:r>
              <a:rPr lang="en-US" altLang="ko-KR" sz="2000" dirty="0"/>
              <a:t>0.02V~1.33V </a:t>
            </a:r>
            <a:r>
              <a:rPr lang="ko-KR" altLang="en-US" sz="2000" dirty="0"/>
              <a:t>사이에서 발동</a:t>
            </a:r>
            <a:endParaRPr lang="en-US" altLang="ko-KR" sz="2000" dirty="0"/>
          </a:p>
          <a:p>
            <a:r>
              <a:rPr lang="ko-KR" altLang="en-US" sz="2000" dirty="0"/>
              <a:t>분홍색 신호</a:t>
            </a:r>
            <a:r>
              <a:rPr lang="en-US" altLang="ko-KR" sz="2000" dirty="0"/>
              <a:t>: </a:t>
            </a:r>
            <a:r>
              <a:rPr lang="ko-KR" altLang="en-US" sz="2000" dirty="0"/>
              <a:t>약</a:t>
            </a:r>
            <a:r>
              <a:rPr lang="en-US" altLang="ko-KR" sz="2000" dirty="0"/>
              <a:t> -0.13V~1.32V</a:t>
            </a:r>
            <a:r>
              <a:rPr lang="ko-KR" altLang="en-US" sz="2000" dirty="0"/>
              <a:t> 사이에서 발동</a:t>
            </a:r>
            <a:endParaRPr lang="en-US" altLang="ko-KR" sz="2000" dirty="0"/>
          </a:p>
          <a:p>
            <a:r>
              <a:rPr lang="ko-KR" altLang="en-US" sz="2000" dirty="0"/>
              <a:t>보라색 신호</a:t>
            </a:r>
            <a:r>
              <a:rPr lang="en-US" altLang="ko-KR" sz="2000" dirty="0"/>
              <a:t>: </a:t>
            </a:r>
            <a:r>
              <a:rPr lang="ko-KR" altLang="en-US" sz="2000" dirty="0"/>
              <a:t>약 </a:t>
            </a:r>
            <a:r>
              <a:rPr lang="en-US" altLang="ko-KR" sz="2000" dirty="0"/>
              <a:t>-0.139V~1.33V </a:t>
            </a:r>
            <a:r>
              <a:rPr lang="ko-KR" altLang="en-US" sz="2000" dirty="0"/>
              <a:t>사이에서 발동</a:t>
            </a:r>
            <a:endParaRPr lang="en-US" altLang="ko-KR" sz="2000" dirty="0"/>
          </a:p>
          <a:p>
            <a:r>
              <a:rPr lang="ko-KR" altLang="en-US" sz="2000" dirty="0"/>
              <a:t>보라색 신호는 펄스 파형으로 디지털 출력 형태를 보이며</a:t>
            </a:r>
            <a:r>
              <a:rPr lang="en-US" altLang="ko-KR" sz="2000" dirty="0"/>
              <a:t>, </a:t>
            </a:r>
            <a:r>
              <a:rPr lang="ko-KR" altLang="en-US" sz="2000" dirty="0"/>
              <a:t>나머지 </a:t>
            </a:r>
            <a:r>
              <a:rPr lang="en-US" altLang="ko-KR" sz="2000" dirty="0"/>
              <a:t>3</a:t>
            </a:r>
            <a:r>
              <a:rPr lang="ko-KR" altLang="en-US" sz="2000" dirty="0"/>
              <a:t>개는 사인파와 유사한 형태를 나타낸다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577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튜닝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25404" r="730"/>
          <a:stretch/>
        </p:blipFill>
        <p:spPr>
          <a:xfrm>
            <a:off x="838200" y="2144110"/>
            <a:ext cx="10439400" cy="416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3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튜닝</a:t>
            </a:r>
            <a:r>
              <a:rPr lang="en-US" altLang="ko-KR" dirty="0"/>
              <a:t>-</a:t>
            </a:r>
            <a:r>
              <a:rPr lang="ko-KR" altLang="en-US" dirty="0"/>
              <a:t>좌측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 그래프는 주파수</a:t>
            </a:r>
            <a:r>
              <a:rPr lang="en-US" altLang="ko-KR" sz="2000" dirty="0"/>
              <a:t>-</a:t>
            </a:r>
            <a:r>
              <a:rPr lang="ko-KR" altLang="en-US" sz="2000" dirty="0"/>
              <a:t>전압 특성 곡선이다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X</a:t>
            </a:r>
            <a:r>
              <a:rPr lang="ko-KR" altLang="en-US" sz="2000" dirty="0"/>
              <a:t>축은 제어 전압을 나타내며</a:t>
            </a:r>
            <a:r>
              <a:rPr lang="en-US" altLang="ko-KR" sz="2000" dirty="0"/>
              <a:t>, </a:t>
            </a:r>
            <a:r>
              <a:rPr lang="ko-KR" altLang="en-US" sz="2000" dirty="0"/>
              <a:t>약 </a:t>
            </a:r>
            <a:r>
              <a:rPr lang="en-US" altLang="ko-KR" sz="2000" dirty="0"/>
              <a:t>0.4~1.2V</a:t>
            </a:r>
            <a:r>
              <a:rPr lang="ko-KR" altLang="en-US" sz="2000" dirty="0"/>
              <a:t>의 범위를 보인다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Y</a:t>
            </a:r>
            <a:r>
              <a:rPr lang="ko-KR" altLang="en-US" sz="2000" dirty="0"/>
              <a:t>축은 출력 주파수를 나타내며</a:t>
            </a:r>
            <a:r>
              <a:rPr lang="en-US" altLang="ko-KR" sz="2000" dirty="0"/>
              <a:t>, </a:t>
            </a:r>
            <a:r>
              <a:rPr lang="ko-KR" altLang="en-US" sz="2000" dirty="0"/>
              <a:t>약 </a:t>
            </a:r>
            <a:r>
              <a:rPr lang="en-US" altLang="ko-KR" sz="2000" dirty="0"/>
              <a:t>1.5~7.5GHz</a:t>
            </a:r>
            <a:r>
              <a:rPr lang="ko-KR" altLang="en-US" sz="2000" dirty="0"/>
              <a:t>의 범위를 보인다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붉은색 그래프는 제어 전압이 증가하면 출력 주파수가 비선형적으로 증가함을 나타낸다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0.4V</a:t>
            </a:r>
            <a:r>
              <a:rPr lang="ko-KR" altLang="en-US" sz="2000" dirty="0"/>
              <a:t>에서 출력 주파수는 약 </a:t>
            </a:r>
            <a:r>
              <a:rPr lang="en-US" altLang="ko-KR" sz="2000" dirty="0"/>
              <a:t>1.6GHz</a:t>
            </a:r>
            <a:r>
              <a:rPr lang="ko-KR" altLang="en-US" sz="2000" dirty="0"/>
              <a:t>를 나타낸다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1.2V</a:t>
            </a:r>
            <a:r>
              <a:rPr lang="ko-KR" altLang="en-US" sz="2000" dirty="0"/>
              <a:t>에서 출력 주파수는 약 </a:t>
            </a:r>
            <a:r>
              <a:rPr lang="en-US" altLang="ko-KR" sz="2000" dirty="0"/>
              <a:t>7.4GHz</a:t>
            </a:r>
            <a:r>
              <a:rPr lang="ko-KR" altLang="en-US" sz="2000" dirty="0"/>
              <a:t>를 나타낸다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83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튜닝</a:t>
            </a:r>
            <a:r>
              <a:rPr lang="en-US" altLang="ko-KR" dirty="0"/>
              <a:t>-</a:t>
            </a:r>
            <a:r>
              <a:rPr lang="ko-KR" altLang="en-US" dirty="0"/>
              <a:t>우측 그래프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이 그래프는 제어 전압에 따른 과도 응답을 보여주는 그래프다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상단 </a:t>
            </a:r>
            <a:r>
              <a:rPr lang="en-US" altLang="ko-KR" sz="2000" dirty="0"/>
              <a:t>4</a:t>
            </a:r>
            <a:r>
              <a:rPr lang="ko-KR" altLang="en-US" sz="2000" dirty="0"/>
              <a:t>개의 파형</a:t>
            </a:r>
            <a:r>
              <a:rPr lang="en-US" altLang="ko-KR" sz="2000" dirty="0"/>
              <a:t>(</a:t>
            </a:r>
            <a:r>
              <a:rPr lang="ko-KR" altLang="en-US" sz="2000" dirty="0"/>
              <a:t>빨강</a:t>
            </a:r>
            <a:r>
              <a:rPr lang="en-US" altLang="ko-KR" sz="2000" dirty="0"/>
              <a:t>, </a:t>
            </a:r>
            <a:r>
              <a:rPr lang="ko-KR" altLang="en-US" sz="2000" dirty="0"/>
              <a:t>노랑</a:t>
            </a:r>
            <a:r>
              <a:rPr lang="en-US" altLang="ko-KR" sz="2000" dirty="0"/>
              <a:t>, </a:t>
            </a:r>
            <a:r>
              <a:rPr lang="ko-KR" altLang="en-US" sz="2000" dirty="0"/>
              <a:t>초록</a:t>
            </a:r>
            <a:r>
              <a:rPr lang="en-US" altLang="ko-KR" sz="2000" dirty="0"/>
              <a:t>, </a:t>
            </a:r>
            <a:r>
              <a:rPr lang="ko-KR" altLang="en-US" sz="2000" dirty="0"/>
              <a:t>청록</a:t>
            </a:r>
            <a:r>
              <a:rPr lang="en-US" altLang="ko-KR" sz="2000" dirty="0"/>
              <a:t>)</a:t>
            </a:r>
            <a:r>
              <a:rPr lang="ko-KR" altLang="en-US" sz="2000" dirty="0"/>
              <a:t>은 상대적으로 일정한 출력을 보인다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하단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파형</a:t>
            </a:r>
            <a:r>
              <a:rPr lang="en-US" altLang="ko-KR" sz="2000" dirty="0"/>
              <a:t>(</a:t>
            </a:r>
            <a:r>
              <a:rPr lang="ko-KR" altLang="en-US" sz="2000" dirty="0"/>
              <a:t>파랑</a:t>
            </a:r>
            <a:r>
              <a:rPr lang="en-US" altLang="ko-KR" sz="2000" dirty="0"/>
              <a:t>, </a:t>
            </a:r>
            <a:r>
              <a:rPr lang="ko-KR" altLang="en-US" sz="2000" dirty="0"/>
              <a:t>자주</a:t>
            </a:r>
            <a:r>
              <a:rPr lang="en-US" altLang="ko-KR" sz="2000" dirty="0"/>
              <a:t>, </a:t>
            </a:r>
            <a:r>
              <a:rPr lang="ko-KR" altLang="en-US" sz="2000" dirty="0"/>
              <a:t>라임</a:t>
            </a:r>
            <a:r>
              <a:rPr lang="en-US" altLang="ko-KR" sz="2000" dirty="0"/>
              <a:t>)</a:t>
            </a:r>
            <a:r>
              <a:rPr lang="ko-KR" altLang="en-US" sz="2000" dirty="0"/>
              <a:t>은 주기적인 파형을 출력한다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제어 전압이 증가할 수록 주파수는 증가한다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이를 통해 </a:t>
            </a:r>
            <a:r>
              <a:rPr lang="en-US" altLang="ko-KR" sz="2000" dirty="0"/>
              <a:t>VCO</a:t>
            </a:r>
            <a:r>
              <a:rPr lang="ko-KR" altLang="en-US" sz="2000" dirty="0"/>
              <a:t>의 대역폭은 약 </a:t>
            </a:r>
            <a:r>
              <a:rPr lang="en-US" altLang="ko-KR" sz="2000" dirty="0"/>
              <a:t>5.8GHz</a:t>
            </a:r>
            <a:r>
              <a:rPr lang="ko-KR" altLang="en-US" sz="2000" dirty="0"/>
              <a:t>임을 알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7855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</a:t>
            </a:r>
            <a:r>
              <a:rPr lang="en-US" altLang="ko-KR" dirty="0"/>
              <a:t>Transient Response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51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18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</a:t>
            </a:r>
            <a:r>
              <a:rPr lang="ko-KR" altLang="en-US" dirty="0"/>
              <a:t>의 </a:t>
            </a:r>
            <a:r>
              <a:rPr lang="en-US" altLang="ko-KR" dirty="0"/>
              <a:t>Transient Response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파형 특성</a:t>
            </a:r>
            <a:r>
              <a:rPr lang="en-US" altLang="ko-KR" sz="2000" dirty="0"/>
              <a:t>: </a:t>
            </a:r>
            <a:r>
              <a:rPr lang="ko-KR" altLang="en-US" sz="2000" dirty="0"/>
              <a:t>디지털 신호로 </a:t>
            </a:r>
            <a:r>
              <a:rPr lang="en-US" altLang="ko-KR" sz="2000" dirty="0"/>
              <a:t>0~1.2V </a:t>
            </a:r>
            <a:r>
              <a:rPr lang="ko-KR" altLang="en-US" sz="2000" dirty="0"/>
              <a:t>사이에서 진동하고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시간 스케일</a:t>
            </a:r>
            <a:r>
              <a:rPr lang="en-US" altLang="ko-KR" sz="2000" dirty="0"/>
              <a:t>: X</a:t>
            </a:r>
            <a:r>
              <a:rPr lang="ko-KR" altLang="en-US" sz="2000" dirty="0"/>
              <a:t>축에서 시간을 </a:t>
            </a:r>
            <a:r>
              <a:rPr lang="en-US" altLang="ko-KR" sz="2000" dirty="0"/>
              <a:t>ns </a:t>
            </a:r>
            <a:r>
              <a:rPr lang="ko-KR" altLang="en-US" sz="2000" dirty="0"/>
              <a:t>단위로 표시하고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주파수 정보</a:t>
            </a:r>
            <a:r>
              <a:rPr lang="en-US" altLang="ko-KR" sz="2000" dirty="0"/>
              <a:t>: GHz </a:t>
            </a:r>
            <a:r>
              <a:rPr lang="ko-KR" altLang="en-US" sz="2000" dirty="0"/>
              <a:t>단위의 주파수를 나타내고 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안정성</a:t>
            </a:r>
            <a:r>
              <a:rPr lang="en-US" altLang="ko-KR" sz="2000" dirty="0"/>
              <a:t>: VCO</a:t>
            </a:r>
            <a:r>
              <a:rPr lang="ko-KR" altLang="en-US" sz="2000" dirty="0"/>
              <a:t>가 안정적으로 작동되고 있음을 알 수 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6134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</a:t>
            </a:r>
            <a:r>
              <a:rPr lang="ko-KR" altLang="en-US" dirty="0"/>
              <a:t>회로의 주파수 응답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1537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87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CMOS </a:t>
            </a:r>
            <a:r>
              <a:rPr lang="ko-KR" altLang="en-US" dirty="0"/>
              <a:t>회로의 주파수 응답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M5 (0.0Hz): -4.38725dB - DC </a:t>
            </a:r>
            <a:r>
              <a:rPr lang="ko-KR" altLang="en-US" sz="2200" dirty="0"/>
              <a:t>응답으로</a:t>
            </a:r>
            <a:r>
              <a:rPr lang="en-US" altLang="ko-KR" sz="2200" dirty="0"/>
              <a:t>, </a:t>
            </a:r>
            <a:r>
              <a:rPr lang="ko-KR" altLang="en-US" sz="2200" dirty="0"/>
              <a:t>회로의 기본 출력 레벨을 나타낸다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M1 (5.01774GHz): -2.56208dB - </a:t>
            </a:r>
            <a:r>
              <a:rPr lang="ko-KR" altLang="en-US" sz="2200" dirty="0"/>
              <a:t>기본 주파수</a:t>
            </a:r>
            <a:r>
              <a:rPr lang="en-US" altLang="ko-KR" sz="2200" dirty="0"/>
              <a:t>(fundamental frequency) </a:t>
            </a:r>
            <a:r>
              <a:rPr lang="ko-KR" altLang="en-US" sz="2200" dirty="0"/>
              <a:t>응답으로</a:t>
            </a:r>
            <a:r>
              <a:rPr lang="en-US" altLang="ko-KR" sz="2200" dirty="0"/>
              <a:t>, </a:t>
            </a:r>
            <a:r>
              <a:rPr lang="ko-KR" altLang="en-US" sz="2200" dirty="0"/>
              <a:t>가장 강한 응답을 보인다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M2 (10.0355GHz): -40.4816dB - 2</a:t>
            </a:r>
            <a:r>
              <a:rPr lang="ko-KR" altLang="en-US" sz="2200" dirty="0"/>
              <a:t>차 고조파</a:t>
            </a:r>
            <a:r>
              <a:rPr lang="en-US" altLang="ko-KR" sz="2200" dirty="0"/>
              <a:t>(second harmonic)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기본 주파수의 약 </a:t>
            </a:r>
            <a:r>
              <a:rPr lang="en-US" altLang="ko-KR" sz="2200" dirty="0"/>
              <a:t>2</a:t>
            </a:r>
            <a:r>
              <a:rPr lang="ko-KR" altLang="en-US" sz="2200" dirty="0"/>
              <a:t>배이며 응답 신호가 상당히 약화되었다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M3 (15.0532GHz): -14.1358dB – 3</a:t>
            </a:r>
            <a:r>
              <a:rPr lang="ko-KR" altLang="en-US" sz="2200" dirty="0"/>
              <a:t>차 고조파</a:t>
            </a:r>
            <a:r>
              <a:rPr lang="en-US" altLang="ko-KR" sz="2200" dirty="0"/>
              <a:t>(third harmonic)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기본 주파수의 약 </a:t>
            </a:r>
            <a:r>
              <a:rPr lang="en-US" altLang="ko-KR" sz="2200" dirty="0"/>
              <a:t>3</a:t>
            </a:r>
            <a:r>
              <a:rPr lang="ko-KR" altLang="en-US" sz="2200" dirty="0"/>
              <a:t>배이다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M4 (20.0709GHz): -37.468dB - 4</a:t>
            </a:r>
            <a:r>
              <a:rPr lang="ko-KR" altLang="en-US" sz="2200" dirty="0"/>
              <a:t>차 고조파</a:t>
            </a:r>
            <a:r>
              <a:rPr lang="en-US" altLang="ko-KR" sz="2200" dirty="0"/>
              <a:t>(fourth harmonic)</a:t>
            </a:r>
            <a:r>
              <a:rPr lang="ko-KR" altLang="en-US" sz="2200" dirty="0"/>
              <a:t>로</a:t>
            </a:r>
            <a:r>
              <a:rPr lang="en-US" altLang="ko-KR" sz="2200" dirty="0"/>
              <a:t>, </a:t>
            </a:r>
            <a:r>
              <a:rPr lang="ko-KR" altLang="en-US" sz="2200" dirty="0"/>
              <a:t>기본 주파수의 약 </a:t>
            </a:r>
            <a:r>
              <a:rPr lang="en-US" altLang="ko-KR" sz="2200" dirty="0"/>
              <a:t>4</a:t>
            </a:r>
            <a:r>
              <a:rPr lang="ko-KR" altLang="en-US" sz="2200" dirty="0"/>
              <a:t>배이며 크게 약화되었다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0469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mirror</a:t>
            </a:r>
            <a:r>
              <a:rPr lang="ko-KR" altLang="en-US" dirty="0"/>
              <a:t>의 단점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02" t="1037" r="926" b="-132"/>
          <a:stretch/>
        </p:blipFill>
        <p:spPr>
          <a:xfrm>
            <a:off x="838200" y="1753298"/>
            <a:ext cx="10515600" cy="43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43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Phase Noise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600" dirty="0"/>
              <a:t>VCO</a:t>
            </a:r>
            <a:r>
              <a:rPr lang="ko-KR" altLang="en-US" sz="2600" dirty="0"/>
              <a:t>의 이상적인 주파수에서의 위상이 시간에 따라 불규칙적으로 흔들리는 현상을 말한다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Phase Noise</a:t>
            </a:r>
            <a:r>
              <a:rPr lang="ko-KR" altLang="en-US" sz="2600" dirty="0"/>
              <a:t>를 제어하지 않으면 샘플링 정확도가 급감하고</a:t>
            </a:r>
            <a:r>
              <a:rPr lang="en-US" altLang="ko-KR" sz="2600" dirty="0"/>
              <a:t>, </a:t>
            </a:r>
            <a:r>
              <a:rPr lang="ko-KR" altLang="en-US" sz="2600" dirty="0"/>
              <a:t>신호가 왜곡되기 때문에 이를 제어하는 것이 중요하다</a:t>
            </a:r>
            <a:r>
              <a:rPr lang="en-US" altLang="ko-KR" sz="2600" dirty="0"/>
              <a:t>.</a:t>
            </a:r>
          </a:p>
          <a:p>
            <a:r>
              <a:rPr lang="en-US" altLang="ko-KR" sz="2600" dirty="0"/>
              <a:t>Phase Noise</a:t>
            </a:r>
            <a:r>
              <a:rPr lang="ko-KR" altLang="en-US" sz="2600" dirty="0"/>
              <a:t>를 줄이기 위해서는 내부적으로는 저소음 트랜지스터를 사용하고</a:t>
            </a:r>
            <a:r>
              <a:rPr lang="en-US" altLang="ko-KR" sz="2600" dirty="0"/>
              <a:t>, </a:t>
            </a:r>
            <a:r>
              <a:rPr lang="ko-KR" altLang="en-US" sz="2600" dirty="0"/>
              <a:t>디자인 파라미터를 최적화해야 하며</a:t>
            </a:r>
            <a:r>
              <a:rPr lang="en-US" altLang="ko-KR" sz="2600" dirty="0"/>
              <a:t>, </a:t>
            </a:r>
            <a:r>
              <a:rPr lang="ko-KR" altLang="en-US" sz="2600" dirty="0"/>
              <a:t>외부적으로는 필터링</a:t>
            </a:r>
            <a:r>
              <a:rPr lang="en-US" altLang="ko-KR" sz="2600" dirty="0"/>
              <a:t>, </a:t>
            </a:r>
            <a:r>
              <a:rPr lang="ko-KR" altLang="en-US" sz="2600" dirty="0"/>
              <a:t>저소음 전원 공급과 같은 조치를 취해야 한다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2897081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D35A7-84BB-E91F-5246-5820F626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Overview to the GPDK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BB044-0346-DAEA-ACFB-EB0195ADB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GPDK: </a:t>
            </a:r>
            <a:r>
              <a:rPr lang="ko-KR" altLang="en-US" sz="2400" dirty="0"/>
              <a:t>반도체 설계에서 사용되는 가상의 공정 라이브러리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200" dirty="0"/>
              <a:t>주로 교육 및 연구 목적으로 사용된다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Cadence, Synopsys </a:t>
            </a:r>
            <a:r>
              <a:rPr lang="ko-KR" altLang="en-US" sz="2200" dirty="0"/>
              <a:t>같은 툴에서 회로 설계</a:t>
            </a:r>
            <a:r>
              <a:rPr lang="en-US" altLang="ko-KR" sz="2200" dirty="0"/>
              <a:t>, </a:t>
            </a:r>
            <a:r>
              <a:rPr lang="ko-KR" altLang="en-US" sz="2200" dirty="0"/>
              <a:t>레이아웃</a:t>
            </a:r>
            <a:r>
              <a:rPr lang="en-US" altLang="ko-KR" sz="2200" dirty="0"/>
              <a:t>, </a:t>
            </a:r>
            <a:r>
              <a:rPr lang="ko-KR" altLang="en-US" sz="2200" dirty="0"/>
              <a:t>시뮬레이션 등을 연습할 수 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실제 파운드리와 비슷한 정보</a:t>
            </a:r>
            <a:r>
              <a:rPr lang="en-US" altLang="ko-KR" sz="2200" dirty="0"/>
              <a:t>, </a:t>
            </a:r>
            <a:r>
              <a:rPr lang="ko-KR" altLang="en-US" sz="2200" dirty="0"/>
              <a:t>규칙을 따르는 편이다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en-US" altLang="ko-KR" sz="2200" dirty="0"/>
              <a:t>GPDK</a:t>
            </a:r>
            <a:r>
              <a:rPr lang="ko-KR" altLang="en-US" sz="2200" dirty="0"/>
              <a:t>에서는 </a:t>
            </a:r>
            <a:r>
              <a:rPr lang="en-US" altLang="ko-KR" sz="2200" dirty="0"/>
              <a:t>Standard Cell </a:t>
            </a:r>
            <a:r>
              <a:rPr lang="ko-KR" altLang="en-US" sz="2200" dirty="0"/>
              <a:t>라이브러리</a:t>
            </a:r>
            <a:r>
              <a:rPr lang="en-US" altLang="ko-KR" sz="2200" dirty="0"/>
              <a:t>, PDK </a:t>
            </a:r>
            <a:r>
              <a:rPr lang="ko-KR" altLang="en-US" sz="2200" dirty="0"/>
              <a:t>파일</a:t>
            </a:r>
            <a:r>
              <a:rPr lang="en-US" altLang="ko-KR" sz="2200" dirty="0"/>
              <a:t>, </a:t>
            </a:r>
            <a:r>
              <a:rPr lang="ko-KR" altLang="en-US" sz="2200" dirty="0"/>
              <a:t>모델 파일</a:t>
            </a:r>
            <a:r>
              <a:rPr lang="en-US" altLang="ko-KR" sz="2200" dirty="0"/>
              <a:t>, </a:t>
            </a:r>
            <a:r>
              <a:rPr lang="ko-KR" altLang="en-US" sz="2200" dirty="0"/>
              <a:t>레이아웃 뷰어용 레어이 정보를 포함하고 있다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772326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PDK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반도체 공정회사에서 제공하는 설계자용 종합 패키지</a:t>
            </a:r>
            <a:endParaRPr lang="en-US" altLang="ko-KR" dirty="0"/>
          </a:p>
          <a:p>
            <a:r>
              <a:rPr lang="ko-KR" altLang="en-US" dirty="0"/>
              <a:t>칩을 설계할 수 있도록 제공하는 모든 기술적 자료를 통칭한다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주요 구성요소는 기술 파일</a:t>
            </a:r>
            <a:r>
              <a:rPr lang="en-US" altLang="ko-KR" dirty="0"/>
              <a:t>, DRC </a:t>
            </a:r>
            <a:r>
              <a:rPr lang="ko-KR" altLang="en-US" dirty="0"/>
              <a:t>룰 파일</a:t>
            </a:r>
            <a:r>
              <a:rPr lang="en-US" altLang="ko-KR" dirty="0"/>
              <a:t>, SPICE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en-US" altLang="ko-KR" dirty="0" err="1"/>
              <a:t>Pcell</a:t>
            </a:r>
            <a:r>
              <a:rPr lang="en-US" altLang="ko-KR" dirty="0"/>
              <a:t>, VHDL </a:t>
            </a:r>
            <a:r>
              <a:rPr lang="ko-KR" altLang="en-US" dirty="0"/>
              <a:t>모델 등이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643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mirror</a:t>
            </a:r>
            <a:r>
              <a:rPr lang="ko-KR" altLang="en-US" dirty="0"/>
              <a:t>의 단점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미스매치 발생</a:t>
            </a:r>
            <a:r>
              <a:rPr lang="en-US" altLang="ko-KR" sz="2200" dirty="0"/>
              <a:t>: </a:t>
            </a:r>
            <a:r>
              <a:rPr lang="ko-KR" altLang="en-US" sz="2200" dirty="0"/>
              <a:t>트랜지스터의 공정 오차로 인해 전류의 불일치가 발생한다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출력 저항 유한</a:t>
            </a:r>
            <a:r>
              <a:rPr lang="en-US" altLang="ko-KR" sz="2200" dirty="0"/>
              <a:t>: </a:t>
            </a:r>
            <a:r>
              <a:rPr lang="ko-KR" altLang="en-US" sz="2200" dirty="0"/>
              <a:t>출력 임피던스가 유한하기 때문에 전류의 </a:t>
            </a:r>
            <a:r>
              <a:rPr lang="ko-KR" altLang="en-US" sz="2200" dirty="0" err="1"/>
              <a:t>흐름값이</a:t>
            </a:r>
            <a:r>
              <a:rPr lang="ko-KR" altLang="en-US" sz="2200" dirty="0"/>
              <a:t> 변한다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 err="1"/>
              <a:t>헤드룸</a:t>
            </a:r>
            <a:r>
              <a:rPr lang="ko-KR" altLang="en-US" sz="2200" dirty="0"/>
              <a:t> 문제</a:t>
            </a:r>
            <a:r>
              <a:rPr lang="en-US" altLang="ko-KR" sz="2200" dirty="0"/>
              <a:t>: </a:t>
            </a:r>
            <a:r>
              <a:rPr lang="ko-KR" altLang="en-US" sz="2200"/>
              <a:t>전압이 낮을수록 </a:t>
            </a:r>
            <a:r>
              <a:rPr lang="ko-KR" altLang="en-US" sz="2200" dirty="0"/>
              <a:t>전자 포화 영역 유지가 어렵다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온도</a:t>
            </a:r>
            <a:r>
              <a:rPr lang="en-US" altLang="ko-KR" sz="2200" dirty="0"/>
              <a:t>, </a:t>
            </a:r>
            <a:r>
              <a:rPr lang="ko-KR" altLang="en-US" sz="2200" dirty="0"/>
              <a:t>공정 의존성</a:t>
            </a:r>
            <a:r>
              <a:rPr lang="en-US" altLang="ko-KR" sz="2200" dirty="0"/>
              <a:t>: </a:t>
            </a:r>
            <a:r>
              <a:rPr lang="ko-KR" altLang="en-US" sz="2200" dirty="0"/>
              <a:t>외부 환경에 따라 복사하는 전류에 오차가 발생한다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느린 응답 속도</a:t>
            </a:r>
            <a:r>
              <a:rPr lang="en-US" altLang="ko-KR" sz="2200" dirty="0"/>
              <a:t>: </a:t>
            </a:r>
            <a:r>
              <a:rPr lang="ko-KR" altLang="en-US" sz="2200" dirty="0"/>
              <a:t>용량 부하가 클수록 응답 속도가 느려진다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6826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of cascade current mirror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736"/>
            <a:ext cx="10515600" cy="43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90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DC response of cascade current mirror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6226"/>
            <a:ext cx="10515600" cy="43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0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Cascade current mirror </a:t>
            </a:r>
            <a:r>
              <a:rPr lang="ko-KR" altLang="en-US" dirty="0"/>
              <a:t>해석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: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ds</a:t>
            </a:r>
            <a:r>
              <a:rPr lang="en-US" altLang="ko-KR" dirty="0"/>
              <a:t>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 err="1"/>
              <a:t>드레인</a:t>
            </a:r>
            <a:r>
              <a:rPr lang="en-US" altLang="ko-KR" dirty="0"/>
              <a:t>-</a:t>
            </a:r>
            <a:r>
              <a:rPr lang="ko-KR" altLang="en-US" dirty="0"/>
              <a:t>소스 전압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: I </a:t>
            </a:r>
            <a:r>
              <a:rPr lang="ko-KR" altLang="en-US" dirty="0"/>
              <a:t>→</a:t>
            </a:r>
            <a:r>
              <a:rPr lang="en-US" altLang="ko-KR" dirty="0"/>
              <a:t> </a:t>
            </a:r>
            <a:r>
              <a:rPr lang="ko-KR" altLang="en-US" dirty="0" err="1"/>
              <a:t>드레인</a:t>
            </a:r>
            <a:r>
              <a:rPr lang="ko-KR" altLang="en-US" dirty="0"/>
              <a:t> 전류</a:t>
            </a:r>
            <a:endParaRPr lang="en-US" altLang="ko-KR" dirty="0"/>
          </a:p>
          <a:p>
            <a:r>
              <a:rPr lang="ko-KR" altLang="en-US" dirty="0"/>
              <a:t>전류 </a:t>
            </a:r>
            <a:r>
              <a:rPr lang="ko-KR" altLang="en-US" dirty="0" err="1"/>
              <a:t>포화값</a:t>
            </a:r>
            <a:r>
              <a:rPr lang="en-US" altLang="ko-KR" dirty="0"/>
              <a:t>: 10</a:t>
            </a:r>
            <a:r>
              <a:rPr lang="el-GR" altLang="ko-KR" dirty="0">
                <a:latin typeface="Aptos" panose="020B0004020202020204" pitchFamily="34" charset="0"/>
              </a:rPr>
              <a:t>μ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current mirror</a:t>
            </a:r>
            <a:r>
              <a:rPr lang="ko-KR" altLang="en-US" dirty="0"/>
              <a:t>에서 설정한 복사 전류</a:t>
            </a:r>
          </a:p>
        </p:txBody>
      </p:sp>
    </p:spTree>
    <p:extLst>
      <p:ext uri="{BB962C8B-B14F-4D97-AF65-F5344CB8AC3E}">
        <p14:creationId xmlns:p14="http://schemas.microsoft.com/office/powerpoint/2010/main" val="189786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디지털 논리회로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래치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/>
              <a:t>플립 </a:t>
            </a:r>
            <a:r>
              <a:rPr lang="ko-KR" altLang="en-US" dirty="0" err="1"/>
              <a:t>플롭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8962"/>
              </p:ext>
            </p:extLst>
          </p:nvPr>
        </p:nvGraphicFramePr>
        <p:xfrm>
          <a:off x="838200" y="2360894"/>
          <a:ext cx="9384324" cy="3277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6723">
                  <a:extLst>
                    <a:ext uri="{9D8B030D-6E8A-4147-A177-3AD203B41FA5}">
                      <a16:colId xmlns:a16="http://schemas.microsoft.com/office/drawing/2014/main" val="582256003"/>
                    </a:ext>
                  </a:extLst>
                </a:gridCol>
                <a:gridCol w="3868615">
                  <a:extLst>
                    <a:ext uri="{9D8B030D-6E8A-4147-A177-3AD203B41FA5}">
                      <a16:colId xmlns:a16="http://schemas.microsoft.com/office/drawing/2014/main" val="77172881"/>
                    </a:ext>
                  </a:extLst>
                </a:gridCol>
                <a:gridCol w="3598986">
                  <a:extLst>
                    <a:ext uri="{9D8B030D-6E8A-4147-A177-3AD203B41FA5}">
                      <a16:colId xmlns:a16="http://schemas.microsoft.com/office/drawing/2014/main" val="298521422"/>
                    </a:ext>
                  </a:extLst>
                </a:gridCol>
              </a:tblGrid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래치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플립 </a:t>
                      </a:r>
                      <a:r>
                        <a:rPr lang="ko-KR" altLang="en-US" dirty="0" err="1"/>
                        <a:t>플롭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53585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제어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레벨 트리거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엣지</a:t>
                      </a:r>
                      <a:r>
                        <a:rPr lang="ko-KR" altLang="en-US" dirty="0"/>
                        <a:t> 트리거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071399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클럭의 레벨에 따라 동작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클럭의 상승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하강에서만 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261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구성 소자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기본 게이트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래치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클럭 제어 회로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682726"/>
                  </a:ext>
                </a:extLst>
              </a:tr>
              <a:tr h="655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 신호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728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20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VCO(Voltage Controlled Oscillator)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전압제어 발전기를 의미하며</a:t>
            </a:r>
            <a:r>
              <a:rPr lang="en-US" altLang="ko-KR" dirty="0"/>
              <a:t>, </a:t>
            </a:r>
            <a:r>
              <a:rPr lang="ko-KR" altLang="en-US" dirty="0"/>
              <a:t>받는 전압의 크기에 따라서 다른 주파수를 내보낸다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지정된 회로에 필요한 클럭 신호를 생성하는데 사용된다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LC VCO: </a:t>
            </a:r>
            <a:r>
              <a:rPr lang="ko-KR" altLang="en-US" dirty="0"/>
              <a:t>범위 넓음</a:t>
            </a:r>
            <a:r>
              <a:rPr lang="en-US" altLang="ko-KR" dirty="0"/>
              <a:t>, </a:t>
            </a:r>
            <a:r>
              <a:rPr lang="ko-KR" altLang="en-US" dirty="0"/>
              <a:t>전위 소음 낮음</a:t>
            </a:r>
            <a:endParaRPr lang="en-US" altLang="ko-KR" dirty="0"/>
          </a:p>
          <a:p>
            <a:r>
              <a:rPr lang="en-US" altLang="ko-KR" dirty="0"/>
              <a:t>Ring VCO: </a:t>
            </a:r>
            <a:r>
              <a:rPr lang="ko-KR" altLang="en-US" dirty="0"/>
              <a:t>쉬운 조작</a:t>
            </a:r>
            <a:r>
              <a:rPr lang="en-US" altLang="ko-KR" dirty="0"/>
              <a:t>, </a:t>
            </a:r>
            <a:r>
              <a:rPr lang="ko-KR" altLang="en-US"/>
              <a:t>전위 소음 높음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561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VCO </a:t>
            </a:r>
            <a:r>
              <a:rPr lang="ko-KR" altLang="en-US" dirty="0"/>
              <a:t>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주파수 제어</a:t>
            </a:r>
            <a:endParaRPr lang="en-US" altLang="ko-KR" dirty="0"/>
          </a:p>
          <a:p>
            <a:r>
              <a:rPr lang="ko-KR" altLang="en-US" dirty="0"/>
              <a:t>동기화에 필요</a:t>
            </a:r>
            <a:endParaRPr lang="en-US" altLang="ko-KR" dirty="0"/>
          </a:p>
          <a:p>
            <a:r>
              <a:rPr lang="ko-KR" altLang="en-US" dirty="0"/>
              <a:t>주파수 스위칭</a:t>
            </a:r>
            <a:endParaRPr lang="en-US" altLang="ko-KR" dirty="0"/>
          </a:p>
          <a:p>
            <a:r>
              <a:rPr lang="ko-KR" altLang="en-US" dirty="0"/>
              <a:t>아날로그 신호 디지털화 보조</a:t>
            </a:r>
          </a:p>
        </p:txBody>
      </p:sp>
    </p:spTree>
    <p:extLst>
      <p:ext uri="{BB962C8B-B14F-4D97-AF65-F5344CB8AC3E}">
        <p14:creationId xmlns:p14="http://schemas.microsoft.com/office/powerpoint/2010/main" val="237283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758</Words>
  <Application>Microsoft Office PowerPoint</Application>
  <PresentationFormat>와이드스크린</PresentationFormat>
  <Paragraphs>92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Aptos</vt:lpstr>
      <vt:lpstr>Arial</vt:lpstr>
      <vt:lpstr>Office 테마</vt:lpstr>
      <vt:lpstr>2025-04-10</vt:lpstr>
      <vt:lpstr>Current mirror의 단점</vt:lpstr>
      <vt:lpstr>Current mirror의 단점</vt:lpstr>
      <vt:lpstr>Design of cascade current mirror</vt:lpstr>
      <vt:lpstr>DC response of cascade current mirror</vt:lpstr>
      <vt:lpstr>Cascade current mirror 해석</vt:lpstr>
      <vt:lpstr>디지털 논리회로</vt:lpstr>
      <vt:lpstr>VCO(Voltage Controlled Oscillator)</vt:lpstr>
      <vt:lpstr>VCO 사용하는 이유</vt:lpstr>
      <vt:lpstr>Design of Ring VCO(using Inverter)</vt:lpstr>
      <vt:lpstr>VCO 회로의 출력 파형</vt:lpstr>
      <vt:lpstr>VCO 회로의 출력 파형</vt:lpstr>
      <vt:lpstr>VCO의 튜닝</vt:lpstr>
      <vt:lpstr>VCO의 튜닝-좌측 그래프</vt:lpstr>
      <vt:lpstr>VCO의 튜닝-우측 그래프</vt:lpstr>
      <vt:lpstr>VCO의 Transient Response</vt:lpstr>
      <vt:lpstr>VCO의 Transient Response</vt:lpstr>
      <vt:lpstr>CMOS 회로의 주파수 응답</vt:lpstr>
      <vt:lpstr>CMOS 회로의 주파수 응답</vt:lpstr>
      <vt:lpstr>Phase Noise란?</vt:lpstr>
      <vt:lpstr>Overview to the GPDK</vt:lpstr>
      <vt:lpstr>PDK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2025-04-10</dc:title>
  <dc:creator>user</dc:creator>
  <cp:lastModifiedBy>leejunwoo</cp:lastModifiedBy>
  <cp:revision>47</cp:revision>
  <dcterms:created xsi:type="dcterms:W3CDTF">2025-04-10T00:29:19Z</dcterms:created>
  <dcterms:modified xsi:type="dcterms:W3CDTF">2025-06-03T06:10:15Z</dcterms:modified>
</cp:coreProperties>
</file>