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E"/>
          </a:solidFill>
        </a:fill>
      </a:tcStyle>
    </a:wholeTbl>
    <a:band2H>
      <a:tcTxStyle b="def" i="def"/>
      <a:tcStyle>
        <a:tcBdr/>
        <a:fill>
          <a:solidFill>
            <a:srgbClr val="E6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4F1"/>
          </a:solidFill>
        </a:fill>
      </a:tcStyle>
    </a:wholeTbl>
    <a:band2H>
      <a:tcTxStyle b="def" i="def"/>
      <a:tcStyle>
        <a:tcBdr/>
        <a:fill>
          <a:solidFill>
            <a:srgbClr val="FCFA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FBFF"/>
          </a:solidFill>
        </a:fill>
      </a:tcStyle>
    </a:wholeTbl>
    <a:band2H>
      <a:tcTxStyle b="def" i="def"/>
      <a:tcStyle>
        <a:tcBdr/>
        <a:fill>
          <a:solidFill>
            <a:srgbClr val="F6FD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31394D"/>
        </a:fontRef>
        <a:srgbClr val="31394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1394D"/>
        </a:fontRef>
        <a:srgbClr val="31394D"/>
      </a:tcTxStyle>
      <a:tcStyle>
        <a:tcBdr>
          <a:left>
            <a:ln w="12700" cap="flat">
              <a:noFill/>
              <a:miter lim="400000"/>
            </a:ln>
          </a:left>
          <a:right>
            <a:ln w="12700" cap="flat">
              <a:noFill/>
              <a:miter lim="400000"/>
            </a:ln>
          </a:right>
          <a:top>
            <a:ln w="50800" cap="flat">
              <a:solidFill>
                <a:srgbClr val="31394D"/>
              </a:solidFill>
              <a:prstDash val="solid"/>
              <a:round/>
            </a:ln>
          </a:top>
          <a:bottom>
            <a:ln w="25400" cap="flat">
              <a:solidFill>
                <a:srgbClr val="31394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31394D"/>
              </a:solidFill>
              <a:prstDash val="solid"/>
              <a:round/>
            </a:ln>
          </a:top>
          <a:bottom>
            <a:ln w="25400" cap="flat">
              <a:solidFill>
                <a:srgbClr val="31394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31394D"/>
        </a:fontRef>
        <a:srgbClr val="3139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F"/>
          </a:solidFill>
        </a:fill>
      </a:tcStyle>
    </a:wholeTbl>
    <a:band2H>
      <a:tcTxStyle b="def" i="def"/>
      <a:tcStyle>
        <a:tcBdr/>
        <a:fill>
          <a:solidFill>
            <a:srgbClr val="E7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394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31394D"/>
        </a:solidFill>
      </p:bgPr>
    </p:bg>
    <p:spTree>
      <p:nvGrpSpPr>
        <p:cNvPr id="1" name=""/>
        <p:cNvGrpSpPr/>
        <p:nvPr/>
      </p:nvGrpSpPr>
      <p:grpSpPr>
        <a:xfrm>
          <a:off x="0" y="0"/>
          <a:ext cx="0" cy="0"/>
          <a:chOff x="0" y="0"/>
          <a:chExt cx="0" cy="0"/>
        </a:xfrm>
      </p:grpSpPr>
      <p:sp>
        <p:nvSpPr>
          <p:cNvPr id="12" name="Google Shape;10;p2"/>
          <p:cNvSpPr/>
          <p:nvPr/>
        </p:nvSpPr>
        <p:spPr>
          <a:xfrm>
            <a:off x="-126" y="-1"/>
            <a:ext cx="9144252" cy="4398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defRPr>
                <a:solidFill>
                  <a:srgbClr val="000000"/>
                </a:solidFill>
              </a:defRPr>
            </a:pPr>
          </a:p>
        </p:txBody>
      </p:sp>
      <p:sp>
        <p:nvSpPr>
          <p:cNvPr id="13" name="Title Text"/>
          <p:cNvSpPr txBox="1"/>
          <p:nvPr>
            <p:ph type="title"/>
          </p:nvPr>
        </p:nvSpPr>
        <p:spPr>
          <a:xfrm>
            <a:off x="311699" y="539725"/>
            <a:ext cx="8520602" cy="1282501"/>
          </a:xfrm>
          <a:prstGeom prst="rect">
            <a:avLst/>
          </a:prstGeom>
        </p:spPr>
        <p:txBody>
          <a:bodyPr/>
          <a:lstStyle>
            <a:lvl1pPr>
              <a:defRPr sz="3600">
                <a:solidFill>
                  <a:schemeClr val="accent1"/>
                </a:solidFill>
                <a:latin typeface="Merriweather"/>
                <a:ea typeface="Merriweather"/>
                <a:cs typeface="Merriweather"/>
                <a:sym typeface="Merriweather"/>
              </a:defRPr>
            </a:lvl1pPr>
          </a:lstStyle>
          <a:p>
            <a:pPr/>
            <a:r>
              <a:t>Title Text</a:t>
            </a:r>
          </a:p>
        </p:txBody>
      </p:sp>
      <p:sp>
        <p:nvSpPr>
          <p:cNvPr id="14" name="Body Level One…"/>
          <p:cNvSpPr txBox="1"/>
          <p:nvPr>
            <p:ph type="body" sz="quarter" idx="1"/>
          </p:nvPr>
        </p:nvSpPr>
        <p:spPr>
          <a:xfrm>
            <a:off x="311699" y="1878559"/>
            <a:ext cx="4242601" cy="738301"/>
          </a:xfrm>
          <a:prstGeom prst="rect">
            <a:avLst/>
          </a:prstGeom>
        </p:spPr>
        <p:txBody>
          <a:bodyPr/>
          <a:lstStyle>
            <a:lvl1pPr marL="311150" indent="-165100">
              <a:lnSpc>
                <a:spcPct val="100000"/>
              </a:lnSpc>
              <a:buClrTx/>
              <a:buSzTx/>
              <a:buFontTx/>
              <a:buNone/>
              <a:defRPr sz="1600">
                <a:solidFill>
                  <a:srgbClr val="626B73"/>
                </a:solidFill>
              </a:defRPr>
            </a:lvl1pPr>
            <a:lvl2pPr marL="311150" indent="304800">
              <a:lnSpc>
                <a:spcPct val="100000"/>
              </a:lnSpc>
              <a:buClrTx/>
              <a:buSzTx/>
              <a:buFontTx/>
              <a:buNone/>
              <a:defRPr sz="1600">
                <a:solidFill>
                  <a:srgbClr val="626B73"/>
                </a:solidFill>
              </a:defRPr>
            </a:lvl2pPr>
            <a:lvl3pPr marL="311150" indent="762000">
              <a:lnSpc>
                <a:spcPct val="100000"/>
              </a:lnSpc>
              <a:buClrTx/>
              <a:buSzTx/>
              <a:buFontTx/>
              <a:buNone/>
              <a:defRPr sz="1600">
                <a:solidFill>
                  <a:srgbClr val="626B73"/>
                </a:solidFill>
              </a:defRPr>
            </a:lvl3pPr>
            <a:lvl4pPr marL="311150" indent="1219200">
              <a:lnSpc>
                <a:spcPct val="100000"/>
              </a:lnSpc>
              <a:buClrTx/>
              <a:buSzTx/>
              <a:buFontTx/>
              <a:buNone/>
              <a:defRPr sz="1600">
                <a:solidFill>
                  <a:srgbClr val="626B73"/>
                </a:solidFill>
              </a:defRPr>
            </a:lvl4pPr>
            <a:lvl5pPr marL="311150" indent="1676400">
              <a:lnSpc>
                <a:spcPct val="100000"/>
              </a:lnSpc>
              <a:buClrTx/>
              <a:buSzTx/>
              <a:buFontTx/>
              <a:buNone/>
              <a:defRPr sz="1600">
                <a:solidFill>
                  <a:srgbClr val="626B73"/>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31394D"/>
        </a:solidFill>
      </p:bgPr>
    </p:bg>
    <p:spTree>
      <p:nvGrpSpPr>
        <p:cNvPr id="1" name=""/>
        <p:cNvGrpSpPr/>
        <p:nvPr/>
      </p:nvGrpSpPr>
      <p:grpSpPr>
        <a:xfrm>
          <a:off x="0" y="0"/>
          <a:ext cx="0" cy="0"/>
          <a:chOff x="0" y="0"/>
          <a:chExt cx="0" cy="0"/>
        </a:xfrm>
      </p:grpSpPr>
      <p:sp>
        <p:nvSpPr>
          <p:cNvPr id="100" name="xx%"/>
          <p:cNvSpPr txBox="1"/>
          <p:nvPr>
            <p:ph type="title" hasCustomPrompt="1"/>
          </p:nvPr>
        </p:nvSpPr>
        <p:spPr>
          <a:xfrm>
            <a:off x="311750" y="831175"/>
            <a:ext cx="5334900" cy="1244701"/>
          </a:xfrm>
          <a:prstGeom prst="rect">
            <a:avLst/>
          </a:prstGeom>
        </p:spPr>
        <p:txBody>
          <a:bodyPr anchor="b"/>
          <a:lstStyle>
            <a:lvl1pPr>
              <a:defRPr sz="10000">
                <a:latin typeface="Merriweather"/>
                <a:ea typeface="Merriweather"/>
                <a:cs typeface="Merriweather"/>
                <a:sym typeface="Merriweather"/>
              </a:defRPr>
            </a:lvl1pPr>
          </a:lstStyle>
          <a:p>
            <a:pPr/>
            <a:r>
              <a:t>xx%</a:t>
            </a:r>
          </a:p>
        </p:txBody>
      </p:sp>
      <p:sp>
        <p:nvSpPr>
          <p:cNvPr id="101" name="Body Level One…"/>
          <p:cNvSpPr txBox="1"/>
          <p:nvPr>
            <p:ph type="body" sz="quarter" idx="1"/>
          </p:nvPr>
        </p:nvSpPr>
        <p:spPr>
          <a:xfrm>
            <a:off x="311699" y="2121424"/>
            <a:ext cx="5334901" cy="942601"/>
          </a:xfrm>
          <a:prstGeom prst="rect">
            <a:avLst/>
          </a:prstGeo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chemeClr val="accent3"/>
        </a:solidFill>
      </p:bgPr>
    </p:bg>
    <p:spTree>
      <p:nvGrpSpPr>
        <p:cNvPr id="1" name=""/>
        <p:cNvGrpSpPr/>
        <p:nvPr/>
      </p:nvGrpSpPr>
      <p:grpSpPr>
        <a:xfrm>
          <a:off x="0" y="0"/>
          <a:ext cx="0" cy="0"/>
          <a:chOff x="0" y="0"/>
          <a:chExt cx="0" cy="0"/>
        </a:xfrm>
      </p:grpSpPr>
      <p:sp>
        <p:nvSpPr>
          <p:cNvPr id="22" name="Google Shape;15;p3"/>
          <p:cNvSpPr/>
          <p:nvPr/>
        </p:nvSpPr>
        <p:spPr>
          <a:xfrm>
            <a:off x="-1" y="48098"/>
            <a:ext cx="9144252" cy="4398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defRPr>
                <a:solidFill>
                  <a:srgbClr val="000000"/>
                </a:solidFill>
              </a:defRPr>
            </a:pPr>
          </a:p>
        </p:txBody>
      </p:sp>
      <p:sp>
        <p:nvSpPr>
          <p:cNvPr id="23" name="Google Shape;16;p3"/>
          <p:cNvSpPr/>
          <p:nvPr/>
        </p:nvSpPr>
        <p:spPr>
          <a:xfrm>
            <a:off x="-1" y="-1"/>
            <a:ext cx="9144252" cy="4398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chemeClr val="accent3"/>
          </a:solidFill>
          <a:ln w="12700">
            <a:miter lim="400000"/>
          </a:ln>
        </p:spPr>
        <p:txBody>
          <a:bodyPr lIns="0" tIns="0" rIns="0" bIns="0"/>
          <a:lstStyle/>
          <a:p>
            <a:pPr>
              <a:defRPr>
                <a:solidFill>
                  <a:srgbClr val="000000"/>
                </a:solidFill>
              </a:defRPr>
            </a:pPr>
          </a:p>
        </p:txBody>
      </p:sp>
      <p:sp>
        <p:nvSpPr>
          <p:cNvPr id="24" name="Title Text"/>
          <p:cNvSpPr txBox="1"/>
          <p:nvPr>
            <p:ph type="title"/>
          </p:nvPr>
        </p:nvSpPr>
        <p:spPr>
          <a:xfrm>
            <a:off x="311699" y="539725"/>
            <a:ext cx="8520602" cy="1282501"/>
          </a:xfrm>
          <a:prstGeom prst="rect">
            <a:avLst/>
          </a:prstGeom>
        </p:spPr>
        <p:txBody>
          <a:bodyPr/>
          <a:lstStyle>
            <a:lvl1pPr>
              <a:defRPr sz="3600">
                <a:solidFill>
                  <a:schemeClr val="accent1"/>
                </a:solidFill>
                <a:latin typeface="Merriweather"/>
                <a:ea typeface="Merriweather"/>
                <a:cs typeface="Merriweather"/>
                <a:sym typeface="Merriweather"/>
              </a:defRPr>
            </a:lvl1pPr>
          </a:lstStyle>
          <a:p>
            <a:pPr/>
            <a:r>
              <a:t>Title Text</a:t>
            </a:r>
          </a:p>
        </p:txBody>
      </p:sp>
      <p:sp>
        <p:nvSpPr>
          <p:cNvPr id="25"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2" name="Google Shape;20;p4"/>
          <p:cNvSpPr/>
          <p:nvPr/>
        </p:nvSpPr>
        <p:spPr>
          <a:xfrm>
            <a:off x="0" y="0"/>
            <a:ext cx="4314000"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33" name="Google Shape;21;p4"/>
          <p:cNvSpPr/>
          <p:nvPr/>
        </p:nvSpPr>
        <p:spPr>
          <a:xfrm>
            <a:off x="-1" y="44125"/>
            <a:ext cx="4313627" cy="4399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
                </a:moveTo>
                <a:lnTo>
                  <a:pt x="21584" y="0"/>
                </a:lnTo>
                <a:lnTo>
                  <a:pt x="21600" y="15532"/>
                </a:lnTo>
                <a:lnTo>
                  <a:pt x="0" y="21600"/>
                </a:lnTo>
                <a:close/>
              </a:path>
            </a:pathLst>
          </a:custGeom>
          <a:solidFill>
            <a:schemeClr val="accent2"/>
          </a:solidFill>
          <a:ln w="12700">
            <a:miter lim="400000"/>
          </a:ln>
        </p:spPr>
        <p:txBody>
          <a:bodyPr lIns="0" tIns="0" rIns="0" bIns="0"/>
          <a:lstStyle/>
          <a:p>
            <a:pPr>
              <a:defRPr>
                <a:solidFill>
                  <a:srgbClr val="000000"/>
                </a:solidFill>
              </a:defRPr>
            </a:pPr>
          </a:p>
        </p:txBody>
      </p:sp>
      <p:sp>
        <p:nvSpPr>
          <p:cNvPr id="34" name="Google Shape;22;p4"/>
          <p:cNvSpPr/>
          <p:nvPr/>
        </p:nvSpPr>
        <p:spPr>
          <a:xfrm>
            <a:off x="-126" y="0"/>
            <a:ext cx="4316902" cy="4395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
                </a:moveTo>
                <a:lnTo>
                  <a:pt x="21600" y="0"/>
                </a:lnTo>
                <a:lnTo>
                  <a:pt x="21586" y="15533"/>
                </a:lnTo>
                <a:lnTo>
                  <a:pt x="0" y="21600"/>
                </a:lnTo>
                <a:close/>
              </a:path>
            </a:pathLst>
          </a:custGeom>
          <a:solidFill>
            <a:srgbClr val="31394D"/>
          </a:solidFill>
          <a:ln w="12700">
            <a:miter lim="400000"/>
          </a:ln>
        </p:spPr>
        <p:txBody>
          <a:bodyPr lIns="0" tIns="0" rIns="0" bIns="0"/>
          <a:lstStyle/>
          <a:p>
            <a:pPr>
              <a:defRPr>
                <a:solidFill>
                  <a:srgbClr val="000000"/>
                </a:solidFill>
              </a:defRPr>
            </a:pPr>
          </a:p>
        </p:txBody>
      </p:sp>
      <p:sp>
        <p:nvSpPr>
          <p:cNvPr id="35" name="Title Text"/>
          <p:cNvSpPr txBox="1"/>
          <p:nvPr>
            <p:ph type="title"/>
          </p:nvPr>
        </p:nvSpPr>
        <p:spPr>
          <a:xfrm>
            <a:off x="311724" y="500924"/>
            <a:ext cx="3706502" cy="2508901"/>
          </a:xfrm>
          <a:prstGeom prst="rect">
            <a:avLst/>
          </a:prstGeom>
        </p:spPr>
        <p:txBody>
          <a:bodyPr/>
          <a:lstStyle/>
          <a:p>
            <a:pPr/>
            <a:r>
              <a:t>Title Text</a:t>
            </a:r>
          </a:p>
        </p:txBody>
      </p:sp>
      <p:sp>
        <p:nvSpPr>
          <p:cNvPr id="36" name="Body Level One…"/>
          <p:cNvSpPr txBox="1"/>
          <p:nvPr>
            <p:ph type="body" sz="half" idx="1"/>
          </p:nvPr>
        </p:nvSpPr>
        <p:spPr>
          <a:xfrm>
            <a:off x="4644675" y="500924"/>
            <a:ext cx="4166400" cy="4098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sz="half" idx="1"/>
          </p:nvPr>
        </p:nvSpPr>
        <p:spPr>
          <a:xfrm>
            <a:off x="311699" y="1505699"/>
            <a:ext cx="3999902" cy="30762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Google Shape;30;p5"/>
          <p:cNvSpPr txBox="1"/>
          <p:nvPr>
            <p:ph type="body" sz="half" idx="21"/>
          </p:nvPr>
        </p:nvSpPr>
        <p:spPr>
          <a:xfrm>
            <a:off x="4832399" y="1505699"/>
            <a:ext cx="3999902" cy="3076201"/>
          </a:xfrm>
          <a:prstGeom prst="rect">
            <a:avLst/>
          </a:prstGeom>
        </p:spPr>
        <p:txBody>
          <a:bodyPr/>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62" name="Google Shape;37;p7"/>
          <p:cNvSpPr/>
          <p:nvPr/>
        </p:nvSpPr>
        <p:spPr>
          <a:xfrm>
            <a:off x="-1" y="0"/>
            <a:ext cx="3764402"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63" name="Title Text"/>
          <p:cNvSpPr txBox="1"/>
          <p:nvPr>
            <p:ph type="title"/>
          </p:nvPr>
        </p:nvSpPr>
        <p:spPr>
          <a:xfrm>
            <a:off x="311724" y="500924"/>
            <a:ext cx="3127501" cy="1829101"/>
          </a:xfrm>
          <a:prstGeom prst="rect">
            <a:avLst/>
          </a:prstGeom>
        </p:spPr>
        <p:txBody>
          <a:bodyPr/>
          <a:lstStyle/>
          <a:p>
            <a:pPr/>
            <a:r>
              <a:t>Title Text</a:t>
            </a:r>
          </a:p>
        </p:txBody>
      </p:sp>
      <p:sp>
        <p:nvSpPr>
          <p:cNvPr id="64" name="Body Level One…"/>
          <p:cNvSpPr txBox="1"/>
          <p:nvPr>
            <p:ph type="body" sz="quarter" idx="1"/>
          </p:nvPr>
        </p:nvSpPr>
        <p:spPr>
          <a:xfrm>
            <a:off x="311699" y="2390650"/>
            <a:ext cx="3127501" cy="2298001"/>
          </a:xfrm>
          <a:prstGeom prst="rect">
            <a:avLst/>
          </a:prstGeo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solidFill>
                  <a:schemeClr val="accent2"/>
                </a:solidFill>
              </a:defRPr>
            </a:lvl3pPr>
            <a:lvl4pPr>
              <a:buClr>
                <a:schemeClr val="accent2"/>
              </a:buClr>
              <a:defRPr>
                <a:solidFill>
                  <a:schemeClr val="accent2"/>
                </a:solidFill>
              </a:defRPr>
            </a:lvl4pPr>
            <a:lvl5pPr>
              <a:buClr>
                <a:schemeClr val="accent2"/>
              </a:buClr>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3"/>
        </a:solidFill>
      </p:bgPr>
    </p:bg>
    <p:spTree>
      <p:nvGrpSpPr>
        <p:cNvPr id="1" name=""/>
        <p:cNvGrpSpPr/>
        <p:nvPr/>
      </p:nvGrpSpPr>
      <p:grpSpPr>
        <a:xfrm>
          <a:off x="0" y="0"/>
          <a:ext cx="0" cy="0"/>
          <a:chOff x="0" y="0"/>
          <a:chExt cx="0" cy="0"/>
        </a:xfrm>
      </p:grpSpPr>
      <p:sp>
        <p:nvSpPr>
          <p:cNvPr id="72" name="Title Text"/>
          <p:cNvSpPr txBox="1"/>
          <p:nvPr>
            <p:ph type="title"/>
          </p:nvPr>
        </p:nvSpPr>
        <p:spPr>
          <a:xfrm>
            <a:off x="311674" y="798599"/>
            <a:ext cx="6247802" cy="3546301"/>
          </a:xfrm>
          <a:prstGeom prst="rect">
            <a:avLst/>
          </a:prstGeom>
        </p:spPr>
        <p:txBody>
          <a:bodyPr anchor="ctr"/>
          <a:lstStyle>
            <a:lvl1pPr>
              <a:defRPr sz="3600">
                <a:solidFill>
                  <a:schemeClr val="accent1"/>
                </a:solidFill>
                <a:latin typeface="Merriweather"/>
                <a:ea typeface="Merriweather"/>
                <a:cs typeface="Merriweather"/>
                <a:sym typeface="Merriweather"/>
              </a:defRPr>
            </a:lvl1pPr>
          </a:lstStyle>
          <a:p>
            <a:pPr/>
            <a:r>
              <a:t>Title Text</a:t>
            </a:r>
          </a:p>
        </p:txBody>
      </p:sp>
      <p:sp>
        <p:nvSpPr>
          <p:cNvPr id="73"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80" name="Google Shape;45;p9"/>
          <p:cNvSpPr/>
          <p:nvPr/>
        </p:nvSpPr>
        <p:spPr>
          <a:xfrm>
            <a:off x="0" y="0"/>
            <a:ext cx="4572000" cy="51435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81" name="Title Text"/>
          <p:cNvSpPr txBox="1"/>
          <p:nvPr>
            <p:ph type="title"/>
          </p:nvPr>
        </p:nvSpPr>
        <p:spPr>
          <a:xfrm>
            <a:off x="311299" y="500924"/>
            <a:ext cx="3704401" cy="2049602"/>
          </a:xfrm>
          <a:prstGeom prst="rect">
            <a:avLst/>
          </a:prstGeom>
        </p:spPr>
        <p:txBody>
          <a:bodyPr/>
          <a:lstStyle/>
          <a:p>
            <a:pPr/>
            <a:r>
              <a:t>Title Text</a:t>
            </a:r>
          </a:p>
        </p:txBody>
      </p:sp>
      <p:sp>
        <p:nvSpPr>
          <p:cNvPr id="82" name="Body Level One…"/>
          <p:cNvSpPr txBox="1"/>
          <p:nvPr>
            <p:ph type="body" sz="quarter" idx="1"/>
          </p:nvPr>
        </p:nvSpPr>
        <p:spPr>
          <a:xfrm>
            <a:off x="304800" y="2626724"/>
            <a:ext cx="3704400" cy="926701"/>
          </a:xfrm>
          <a:prstGeom prst="rect">
            <a:avLst/>
          </a:prstGeom>
        </p:spPr>
        <p:txBody>
          <a:bodyPr/>
          <a:lstStyle>
            <a:lvl1pPr marL="311150" indent="-165100">
              <a:lnSpc>
                <a:spcPct val="100000"/>
              </a:lnSpc>
              <a:buClrTx/>
              <a:buSzTx/>
              <a:buFontTx/>
              <a:buNone/>
              <a:defRPr sz="1600">
                <a:solidFill>
                  <a:schemeClr val="accent2"/>
                </a:solidFill>
              </a:defRPr>
            </a:lvl1pPr>
            <a:lvl2pPr marL="311150" indent="304800">
              <a:lnSpc>
                <a:spcPct val="100000"/>
              </a:lnSpc>
              <a:buClrTx/>
              <a:buSzTx/>
              <a:buFontTx/>
              <a:buNone/>
              <a:defRPr sz="1600">
                <a:solidFill>
                  <a:schemeClr val="accent2"/>
                </a:solidFill>
              </a:defRPr>
            </a:lvl2pPr>
            <a:lvl3pPr marL="311150" indent="762000">
              <a:lnSpc>
                <a:spcPct val="100000"/>
              </a:lnSpc>
              <a:buClrTx/>
              <a:buSzTx/>
              <a:buFontTx/>
              <a:buNone/>
              <a:defRPr sz="1600">
                <a:solidFill>
                  <a:schemeClr val="accent2"/>
                </a:solidFill>
              </a:defRPr>
            </a:lvl3pPr>
            <a:lvl4pPr marL="311150" indent="1219200">
              <a:lnSpc>
                <a:spcPct val="100000"/>
              </a:lnSpc>
              <a:buClrTx/>
              <a:buSzTx/>
              <a:buFontTx/>
              <a:buNone/>
              <a:defRPr sz="1600">
                <a:solidFill>
                  <a:schemeClr val="accent2"/>
                </a:solidFill>
              </a:defRPr>
            </a:lvl4pPr>
            <a:lvl5pPr marL="311150" indent="1676400">
              <a:lnSpc>
                <a:spcPct val="100000"/>
              </a:lnSpc>
              <a:buClrTx/>
              <a:buSzTx/>
              <a:buFontTx/>
              <a:buNone/>
              <a:defRPr sz="16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8;p9"/>
          <p:cNvSpPr txBox="1"/>
          <p:nvPr>
            <p:ph type="body" sz="half" idx="21"/>
          </p:nvPr>
        </p:nvSpPr>
        <p:spPr>
          <a:xfrm>
            <a:off x="4879025" y="500924"/>
            <a:ext cx="3954000" cy="4111501"/>
          </a:xfrm>
          <a:prstGeom prst="rect">
            <a:avLst/>
          </a:prstGeom>
        </p:spPr>
        <p:txBody>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91" name="Google Shape;51;p10"/>
          <p:cNvSpPr/>
          <p:nvPr/>
        </p:nvSpPr>
        <p:spPr>
          <a:xfrm>
            <a:off x="0" y="4368999"/>
            <a:ext cx="9144000" cy="774302"/>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92" name="Body Level One…"/>
          <p:cNvSpPr txBox="1"/>
          <p:nvPr>
            <p:ph type="body" sz="quarter" idx="1"/>
          </p:nvPr>
        </p:nvSpPr>
        <p:spPr>
          <a:xfrm>
            <a:off x="311699" y="4521399"/>
            <a:ext cx="7979401" cy="460501"/>
          </a:xfrm>
          <a:prstGeom prst="rect">
            <a:avLst/>
          </a:prstGeom>
        </p:spPr>
        <p:txBody>
          <a:bodyPr anchor="ctr"/>
          <a:lstStyle>
            <a:lvl1pPr marL="228600" indent="0">
              <a:lnSpc>
                <a:spcPct val="100000"/>
              </a:lnSpc>
              <a:buClrTx/>
              <a:buSzTx/>
              <a:buFontTx/>
              <a:buNone/>
              <a:defRPr>
                <a:solidFill>
                  <a:srgbClr val="FFFFFF"/>
                </a:solidFill>
                <a:latin typeface="Merriweather"/>
                <a:ea typeface="Merriweather"/>
                <a:cs typeface="Merriweather"/>
                <a:sym typeface="Merriweather"/>
              </a:defRPr>
            </a:lvl1pPr>
            <a:lvl2pPr>
              <a:lnSpc>
                <a:spcPct val="100000"/>
              </a:lnSpc>
              <a:buClrTx/>
              <a:buFontTx/>
              <a:defRPr>
                <a:solidFill>
                  <a:srgbClr val="FFFFFF"/>
                </a:solidFill>
                <a:latin typeface="Merriweather"/>
                <a:ea typeface="Merriweather"/>
                <a:cs typeface="Merriweather"/>
                <a:sym typeface="Merriweather"/>
              </a:defRPr>
            </a:lvl2pPr>
            <a:lvl3pPr>
              <a:lnSpc>
                <a:spcPct val="100000"/>
              </a:lnSpc>
              <a:buClrTx/>
              <a:buFontTx/>
              <a:defRPr>
                <a:solidFill>
                  <a:srgbClr val="FFFFFF"/>
                </a:solidFill>
                <a:latin typeface="Merriweather"/>
                <a:ea typeface="Merriweather"/>
                <a:cs typeface="Merriweather"/>
                <a:sym typeface="Merriweather"/>
              </a:defRPr>
            </a:lvl3pPr>
            <a:lvl4pPr>
              <a:lnSpc>
                <a:spcPct val="100000"/>
              </a:lnSpc>
              <a:buClrTx/>
              <a:buFontTx/>
              <a:defRPr>
                <a:solidFill>
                  <a:srgbClr val="FFFFFF"/>
                </a:solidFill>
                <a:latin typeface="Merriweather"/>
                <a:ea typeface="Merriweather"/>
                <a:cs typeface="Merriweather"/>
                <a:sym typeface="Merriweather"/>
              </a:defRPr>
            </a:lvl4pPr>
            <a:lvl5pPr>
              <a:lnSpc>
                <a:spcPct val="100000"/>
              </a:lnSpc>
              <a:buClrTx/>
              <a:buFontTx/>
              <a:defRPr>
                <a:solidFill>
                  <a:srgbClr val="FFFFFF"/>
                </a:solidFill>
                <a:latin typeface="Merriweather"/>
                <a:ea typeface="Merriweather"/>
                <a:cs typeface="Merriweather"/>
                <a:sym typeface="Merriweather"/>
              </a:defRPr>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33;p6"/>
          <p:cNvSpPr/>
          <p:nvPr/>
        </p:nvSpPr>
        <p:spPr>
          <a:xfrm>
            <a:off x="0" y="0"/>
            <a:ext cx="9144000" cy="1277100"/>
          </a:xfrm>
          <a:prstGeom prst="rect">
            <a:avLst/>
          </a:prstGeom>
          <a:solidFill>
            <a:srgbClr val="31394D"/>
          </a:solidFill>
          <a:ln w="12700">
            <a:miter lim="400000"/>
          </a:ln>
        </p:spPr>
        <p:txBody>
          <a:bodyPr lIns="0" tIns="0" rIns="0" bIns="0" anchor="ctr"/>
          <a:lstStyle/>
          <a:p>
            <a:pPr>
              <a:defRPr>
                <a:solidFill>
                  <a:srgbClr val="000000"/>
                </a:solidFill>
              </a:defRPr>
            </a:pPr>
          </a:p>
        </p:txBody>
      </p:sp>
      <p:sp>
        <p:nvSpPr>
          <p:cNvPr id="3" name="Title Text"/>
          <p:cNvSpPr txBox="1"/>
          <p:nvPr>
            <p:ph type="title"/>
          </p:nvPr>
        </p:nvSpPr>
        <p:spPr>
          <a:xfrm>
            <a:off x="311724" y="500924"/>
            <a:ext cx="8520602" cy="6237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5" y="4692391"/>
            <a:ext cx="336813" cy="335251"/>
          </a:xfrm>
          <a:prstGeom prst="rect">
            <a:avLst/>
          </a:prstGeom>
          <a:ln w="12700">
            <a:miter lim="400000"/>
          </a:ln>
        </p:spPr>
        <p:txBody>
          <a:bodyPr wrap="none" lIns="91424" tIns="91424" rIns="91424" bIns="91424" anchor="ctr">
            <a:normAutofit fontScale="100000" lnSpcReduction="0"/>
          </a:bodyPr>
          <a:lstStyle>
            <a:lvl1pPr algn="r">
              <a:defRPr sz="1000">
                <a:solidFill>
                  <a:srgbClr val="666666"/>
                </a:solidFill>
                <a:latin typeface="Roboto"/>
                <a:ea typeface="Roboto"/>
                <a:cs typeface="Roboto"/>
                <a:sym typeface="Robot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ヒラギノ明朝 ProN W3"/>
          <a:ea typeface="ヒラギノ明朝 ProN W3"/>
          <a:cs typeface="ヒラギノ明朝 ProN W3"/>
          <a:sym typeface="ヒラギノ明朝 ProN W3"/>
        </a:defRPr>
      </a:lvl9pPr>
    </p:titleStyle>
    <p:bodyStyle>
      <a:lvl1pPr marL="457200" marR="0" indent="-311150"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1pPr>
      <a:lvl2pPr marL="9686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2pPr>
      <a:lvl3pPr marL="14258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3pPr>
      <a:lvl4pPr marL="18830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4pPr>
      <a:lvl5pPr marL="23402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5pPr>
      <a:lvl6pPr marL="27974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6pPr>
      <a:lvl7pPr marL="32546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7pPr>
      <a:lvl8pPr marL="37118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8pPr>
      <a:lvl9pPr marL="4169063" marR="0" indent="-352713" algn="l" defTabSz="914400" rtl="0" latinLnBrk="0">
        <a:lnSpc>
          <a:spcPct val="115000"/>
        </a:lnSpc>
        <a:spcBef>
          <a:spcPts val="0"/>
        </a:spcBef>
        <a:spcAft>
          <a:spcPts val="0"/>
        </a:spcAft>
        <a:buClr>
          <a:srgbClr val="666666"/>
        </a:buClr>
        <a:buSzPts val="1300"/>
        <a:buFont typeface="Helvetica"/>
        <a:buChar char="■"/>
        <a:tabLst/>
        <a:defRPr b="0" baseline="0" cap="none" i="0" spc="0" strike="noStrike" sz="1300" u="none">
          <a:solidFill>
            <a:srgbClr val="666666"/>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6.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64;p13"/>
          <p:cNvSpPr txBox="1"/>
          <p:nvPr>
            <p:ph type="ctrTitle"/>
          </p:nvPr>
        </p:nvSpPr>
        <p:spPr>
          <a:xfrm>
            <a:off x="429563" y="775451"/>
            <a:ext cx="8520601" cy="1282501"/>
          </a:xfrm>
          <a:prstGeom prst="rect">
            <a:avLst/>
          </a:prstGeom>
        </p:spPr>
        <p:txBody>
          <a:bodyPr/>
          <a:lstStyle/>
          <a:p>
            <a:pPr/>
            <a:r>
              <a:t>Weather Forecast Project</a:t>
            </a:r>
          </a:p>
        </p:txBody>
      </p:sp>
      <p:sp>
        <p:nvSpPr>
          <p:cNvPr id="119" name="Google Shape;64;p13"/>
          <p:cNvSpPr txBox="1"/>
          <p:nvPr/>
        </p:nvSpPr>
        <p:spPr>
          <a:xfrm>
            <a:off x="3978404" y="4170658"/>
            <a:ext cx="8520601" cy="12825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defRPr sz="1800">
                <a:solidFill>
                  <a:schemeClr val="accent6">
                    <a:lumOff val="4607"/>
                  </a:schemeClr>
                </a:solidFill>
                <a:latin typeface="Merriweather"/>
                <a:ea typeface="Merriweather"/>
                <a:cs typeface="Merriweather"/>
                <a:sym typeface="Merriweather"/>
              </a:defRPr>
            </a:lvl1pPr>
          </a:lstStyle>
          <a:p>
            <a:pPr/>
            <a:r>
              <a:t>Jingwei Huang, Hanshun Li, Hanyun Cui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ANKS FOR…"/>
          <p:cNvSpPr txBox="1"/>
          <p:nvPr>
            <p:ph type="ctrTitle"/>
          </p:nvPr>
        </p:nvSpPr>
        <p:spPr>
          <a:xfrm>
            <a:off x="364668" y="2499575"/>
            <a:ext cx="6852080" cy="2063793"/>
          </a:xfrm>
          <a:prstGeom prst="rect">
            <a:avLst/>
          </a:prstGeom>
        </p:spPr>
        <p:txBody>
          <a:bodyPr/>
          <a:lstStyle/>
          <a:p>
            <a:pPr>
              <a:defRPr sz="4400"/>
            </a:pPr>
            <a:r>
              <a:t>THANKS FOR</a:t>
            </a:r>
          </a:p>
          <a:p>
            <a:pPr algn="r">
              <a:defRPr sz="4400">
                <a:solidFill>
                  <a:schemeClr val="accent6">
                    <a:lumOff val="4607"/>
                  </a:schemeClr>
                </a:solidFill>
              </a:defRPr>
            </a:pPr>
            <a:r>
              <a:t>WATCHING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69;p14"/>
          <p:cNvSpPr txBox="1"/>
          <p:nvPr>
            <p:ph type="title"/>
          </p:nvPr>
        </p:nvSpPr>
        <p:spPr>
          <a:xfrm>
            <a:off x="311724" y="500924"/>
            <a:ext cx="8520602" cy="623702"/>
          </a:xfrm>
          <a:prstGeom prst="rect">
            <a:avLst/>
          </a:prstGeom>
        </p:spPr>
        <p:txBody>
          <a:bodyPr/>
          <a:lstStyle/>
          <a:p>
            <a:pPr/>
            <a:r>
              <a:t>Purpose of model</a:t>
            </a:r>
          </a:p>
        </p:txBody>
      </p:sp>
      <p:sp>
        <p:nvSpPr>
          <p:cNvPr id="122" name="Google Shape;70;p14"/>
          <p:cNvSpPr txBox="1"/>
          <p:nvPr>
            <p:ph type="body" sz="half" idx="1"/>
          </p:nvPr>
        </p:nvSpPr>
        <p:spPr>
          <a:xfrm>
            <a:off x="341971" y="1316357"/>
            <a:ext cx="3999901" cy="3076201"/>
          </a:xfrm>
          <a:prstGeom prst="rect">
            <a:avLst/>
          </a:prstGeom>
        </p:spPr>
        <p:txBody>
          <a:bodyPr/>
          <a:lstStyle/>
          <a:p>
            <a:pPr marL="0" indent="0">
              <a:buClrTx/>
              <a:buSzTx/>
              <a:buFontTx/>
              <a:buNone/>
              <a:defRPr b="1" sz="1400"/>
            </a:pPr>
            <a:r>
              <a:t>Weather data analysis:</a:t>
            </a:r>
          </a:p>
          <a:p>
            <a:pPr lvl="1" marL="0" indent="228600">
              <a:buClrTx/>
              <a:buSzTx/>
              <a:buFontTx/>
              <a:buNone/>
              <a:defRPr b="1" sz="1400"/>
            </a:pPr>
            <a:r>
              <a:t>Classify all the weather cases to 27 categories </a:t>
            </a:r>
          </a:p>
          <a:p>
            <a:pPr marL="0" indent="0">
              <a:spcBef>
                <a:spcPts val="1200"/>
              </a:spcBef>
              <a:buSzTx/>
              <a:buNone/>
              <a:defRPr b="1" sz="1400"/>
            </a:pPr>
            <a:r>
              <a:t>- Predicting the weather with 8 parameters: (input)</a:t>
            </a:r>
          </a:p>
        </p:txBody>
      </p:sp>
      <p:sp>
        <p:nvSpPr>
          <p:cNvPr id="123" name="Google Shape;71;p14"/>
          <p:cNvSpPr txBox="1"/>
          <p:nvPr>
            <p:ph type="body" idx="21"/>
          </p:nvPr>
        </p:nvSpPr>
        <p:spPr>
          <a:xfrm>
            <a:off x="4533726" y="1505699"/>
            <a:ext cx="3999901" cy="3076201"/>
          </a:xfrm>
          <a:prstGeom prst="rect">
            <a:avLst/>
          </a:prstGeom>
          <a:extLst>
            <a:ext uri="{C572A759-6A51-4108-AA02-DFA0A04FC94B}">
              <ma14:wrappingTextBoxFlag xmlns:ma14="http://schemas.microsoft.com/office/mac/drawingml/2011/main" val="1"/>
            </a:ext>
          </a:extLst>
        </p:spPr>
        <p:txBody>
          <a:bodyPr/>
          <a:lstStyle/>
          <a:p>
            <a:pPr marL="0" indent="0">
              <a:buSzTx/>
              <a:buNone/>
              <a:defRPr b="1"/>
            </a:pPr>
            <a:r>
              <a:t>27 classes of weather (output):</a:t>
            </a:r>
          </a:p>
          <a:p>
            <a:pPr>
              <a:spcBef>
                <a:spcPts val="1200"/>
              </a:spcBef>
              <a:buChar char="-"/>
              <a:defRPr b="1"/>
            </a:pPr>
            <a:r>
              <a:t>Partial reason of low accuracy( the frequency with which the prediction matches labels)</a:t>
            </a:r>
          </a:p>
        </p:txBody>
      </p:sp>
      <p:pic>
        <p:nvPicPr>
          <p:cNvPr id="124" name="Image 2022-7-29 at 21.58.jpeg" descr="Image 2022-7-29 at 21.58.jpeg"/>
          <p:cNvPicPr>
            <a:picLocks noChangeAspect="1"/>
          </p:cNvPicPr>
          <p:nvPr/>
        </p:nvPicPr>
        <p:blipFill>
          <a:blip r:embed="rId2">
            <a:extLst/>
          </a:blip>
          <a:stretch>
            <a:fillRect/>
          </a:stretch>
        </p:blipFill>
        <p:spPr>
          <a:xfrm>
            <a:off x="935150" y="2786907"/>
            <a:ext cx="2971299" cy="2119591"/>
          </a:xfrm>
          <a:prstGeom prst="rect">
            <a:avLst/>
          </a:prstGeom>
          <a:ln w="12700">
            <a:miter lim="400000"/>
          </a:ln>
        </p:spPr>
      </p:pic>
      <p:pic>
        <p:nvPicPr>
          <p:cNvPr id="125" name="Image 2022-7-29 at 22.00.jpeg" descr="Image 2022-7-29 at 22.00.jpeg"/>
          <p:cNvPicPr>
            <a:picLocks noChangeAspect="1"/>
          </p:cNvPicPr>
          <p:nvPr/>
        </p:nvPicPr>
        <p:blipFill>
          <a:blip r:embed="rId3">
            <a:extLst/>
          </a:blip>
          <a:stretch>
            <a:fillRect/>
          </a:stretch>
        </p:blipFill>
        <p:spPr>
          <a:xfrm>
            <a:off x="4392802" y="2753253"/>
            <a:ext cx="2507079" cy="2186898"/>
          </a:xfrm>
          <a:prstGeom prst="rect">
            <a:avLst/>
          </a:prstGeom>
          <a:ln w="12700">
            <a:miter lim="400000"/>
          </a:ln>
        </p:spPr>
      </p:pic>
      <p:pic>
        <p:nvPicPr>
          <p:cNvPr id="126" name="Image 2022-7-29 at 22.01.jpeg" descr="Image 2022-7-29 at 22.01.jpeg"/>
          <p:cNvPicPr>
            <a:picLocks noChangeAspect="1"/>
          </p:cNvPicPr>
          <p:nvPr/>
        </p:nvPicPr>
        <p:blipFill>
          <a:blip r:embed="rId4">
            <a:extLst/>
          </a:blip>
          <a:stretch>
            <a:fillRect/>
          </a:stretch>
        </p:blipFill>
        <p:spPr>
          <a:xfrm>
            <a:off x="6408096" y="2811567"/>
            <a:ext cx="2595472" cy="2070270"/>
          </a:xfrm>
          <a:prstGeom prst="rect">
            <a:avLst/>
          </a:prstGeom>
          <a:ln w="12700">
            <a:miter lim="400000"/>
          </a:ln>
        </p:spPr>
      </p:pic>
      <p:sp>
        <p:nvSpPr>
          <p:cNvPr id="127" name="Arrow"/>
          <p:cNvSpPr/>
          <p:nvPr/>
        </p:nvSpPr>
        <p:spPr>
          <a:xfrm>
            <a:off x="3081072" y="2745557"/>
            <a:ext cx="1226883" cy="596486"/>
          </a:xfrm>
          <a:prstGeom prst="rightArrow">
            <a:avLst>
              <a:gd name="adj1" fmla="val 32283"/>
              <a:gd name="adj2" fmla="val 74774"/>
            </a:avLst>
          </a:prstGeom>
          <a:solidFill>
            <a:srgbClr val="93E3FD"/>
          </a:solidFill>
          <a:ln w="12700">
            <a:miter lim="400000"/>
          </a:ln>
        </p:spPr>
        <p:txBody>
          <a:bodyPr lIns="0" tIns="0" rIns="0" bIns="0"/>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78;p15"/>
          <p:cNvSpPr txBox="1"/>
          <p:nvPr>
            <p:ph type="title"/>
          </p:nvPr>
        </p:nvSpPr>
        <p:spPr>
          <a:xfrm>
            <a:off x="311724" y="500924"/>
            <a:ext cx="8520602" cy="623702"/>
          </a:xfrm>
          <a:prstGeom prst="rect">
            <a:avLst/>
          </a:prstGeom>
        </p:spPr>
        <p:txBody>
          <a:bodyPr/>
          <a:lstStyle/>
          <a:p>
            <a:pPr/>
            <a:r>
              <a:t>Model construction </a:t>
            </a:r>
          </a:p>
        </p:txBody>
      </p:sp>
      <p:sp>
        <p:nvSpPr>
          <p:cNvPr id="130" name="Google Shape;79;p15"/>
          <p:cNvSpPr txBox="1"/>
          <p:nvPr>
            <p:ph type="body" sz="quarter" idx="1"/>
          </p:nvPr>
        </p:nvSpPr>
        <p:spPr>
          <a:xfrm>
            <a:off x="311699" y="1899684"/>
            <a:ext cx="3999902" cy="1625025"/>
          </a:xfrm>
          <a:prstGeom prst="rect">
            <a:avLst/>
          </a:prstGeom>
        </p:spPr>
        <p:txBody>
          <a:bodyPr/>
          <a:lstStyle>
            <a:lvl1pPr marL="0" indent="0" algn="ctr">
              <a:spcBef>
                <a:spcPts val="1200"/>
              </a:spcBef>
              <a:buSzTx/>
              <a:buNone/>
              <a:defRPr b="1" sz="1600"/>
            </a:lvl1pPr>
          </a:lstStyle>
          <a:p>
            <a:pPr/>
            <a:r>
              <a:t>Linear regression model (single layer) </a:t>
            </a:r>
          </a:p>
        </p:txBody>
      </p:sp>
      <p:sp>
        <p:nvSpPr>
          <p:cNvPr id="131" name="Google Shape;80;p15"/>
          <p:cNvSpPr txBox="1"/>
          <p:nvPr>
            <p:ph type="body" idx="21"/>
          </p:nvPr>
        </p:nvSpPr>
        <p:spPr>
          <a:xfrm>
            <a:off x="4832399" y="1899684"/>
            <a:ext cx="3999902" cy="3076201"/>
          </a:xfrm>
          <a:prstGeom prst="rect">
            <a:avLst/>
          </a:prstGeom>
          <a:extLst>
            <a:ext uri="{C572A759-6A51-4108-AA02-DFA0A04FC94B}">
              <ma14:wrappingTextBoxFlag xmlns:ma14="http://schemas.microsoft.com/office/mac/drawingml/2011/main" val="1"/>
            </a:ext>
          </a:extLst>
        </p:spPr>
        <p:txBody>
          <a:bodyPr/>
          <a:lstStyle>
            <a:lvl1pPr marL="0" indent="0" algn="ctr">
              <a:spcBef>
                <a:spcPts val="1200"/>
              </a:spcBef>
              <a:buSzTx/>
              <a:buNone/>
              <a:defRPr b="1" sz="1600"/>
            </a:lvl1pPr>
          </a:lstStyle>
          <a:p>
            <a:pPr/>
            <a:r>
              <a:t>Deep neural network model (multilayer)</a:t>
            </a:r>
          </a:p>
        </p:txBody>
      </p:sp>
      <p:pic>
        <p:nvPicPr>
          <p:cNvPr id="132" name="Google Shape;81;p15" descr="Google Shape;81;p15"/>
          <p:cNvPicPr>
            <a:picLocks noChangeAspect="1"/>
          </p:cNvPicPr>
          <p:nvPr/>
        </p:nvPicPr>
        <p:blipFill>
          <a:blip r:embed="rId2">
            <a:extLst/>
          </a:blip>
          <a:stretch>
            <a:fillRect/>
          </a:stretch>
        </p:blipFill>
        <p:spPr>
          <a:xfrm>
            <a:off x="25649" y="2571134"/>
            <a:ext cx="4572003" cy="2571751"/>
          </a:xfrm>
          <a:prstGeom prst="rect">
            <a:avLst/>
          </a:prstGeom>
          <a:ln w="12700">
            <a:miter lim="400000"/>
          </a:ln>
        </p:spPr>
      </p:pic>
      <p:pic>
        <p:nvPicPr>
          <p:cNvPr id="133" name="Google Shape;82;p15" descr="Google Shape;82;p15"/>
          <p:cNvPicPr>
            <a:picLocks noChangeAspect="1"/>
          </p:cNvPicPr>
          <p:nvPr/>
        </p:nvPicPr>
        <p:blipFill>
          <a:blip r:embed="rId3">
            <a:extLst/>
          </a:blip>
          <a:stretch>
            <a:fillRect/>
          </a:stretch>
        </p:blipFill>
        <p:spPr>
          <a:xfrm>
            <a:off x="4887309" y="2379112"/>
            <a:ext cx="3890077" cy="2763773"/>
          </a:xfrm>
          <a:prstGeom prst="rect">
            <a:avLst/>
          </a:prstGeom>
          <a:ln w="12700">
            <a:miter lim="400000"/>
          </a:ln>
        </p:spPr>
      </p:pic>
      <p:sp>
        <p:nvSpPr>
          <p:cNvPr id="134" name="Google Shape;79;p15"/>
          <p:cNvSpPr txBox="1"/>
          <p:nvPr/>
        </p:nvSpPr>
        <p:spPr>
          <a:xfrm>
            <a:off x="-204809" y="1396309"/>
            <a:ext cx="9553618" cy="5475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a:lnSpc>
                <a:spcPct val="115000"/>
              </a:lnSpc>
              <a:spcBef>
                <a:spcPts val="1200"/>
              </a:spcBef>
              <a:buClr>
                <a:srgbClr val="666666"/>
              </a:buClr>
              <a:buFont typeface="Helvetica"/>
              <a:defRPr b="1" sz="1600">
                <a:solidFill>
                  <a:srgbClr val="666666"/>
                </a:solidFill>
                <a:latin typeface="Roboto"/>
                <a:ea typeface="Roboto"/>
                <a:cs typeface="Roboto"/>
                <a:sym typeface="Roboto"/>
              </a:defRPr>
            </a:lvl1pPr>
          </a:lstStyle>
          <a:p>
            <a:pPr/>
            <a:r>
              <a:t>We adopt 3 models to fit the data and 2 of them are from previous courses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78;p15"/>
          <p:cNvSpPr txBox="1"/>
          <p:nvPr>
            <p:ph type="title"/>
          </p:nvPr>
        </p:nvSpPr>
        <p:spPr>
          <a:xfrm>
            <a:off x="311724" y="500924"/>
            <a:ext cx="8520602" cy="623702"/>
          </a:xfrm>
          <a:prstGeom prst="rect">
            <a:avLst/>
          </a:prstGeom>
        </p:spPr>
        <p:txBody>
          <a:bodyPr/>
          <a:lstStyle/>
          <a:p>
            <a:pPr/>
            <a:r>
              <a:t>Our dataset</a:t>
            </a:r>
          </a:p>
        </p:txBody>
      </p:sp>
      <p:sp>
        <p:nvSpPr>
          <p:cNvPr id="137" name="Google Shape;79;p15"/>
          <p:cNvSpPr txBox="1"/>
          <p:nvPr/>
        </p:nvSpPr>
        <p:spPr>
          <a:xfrm>
            <a:off x="195720" y="1201379"/>
            <a:ext cx="9553617" cy="97447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nSpc>
                <a:spcPct val="115000"/>
              </a:lnSpc>
              <a:spcBef>
                <a:spcPts val="1200"/>
              </a:spcBef>
              <a:buClr>
                <a:srgbClr val="666666"/>
              </a:buClr>
              <a:buFont typeface="Helvetica"/>
              <a:defRPr b="1" sz="1200">
                <a:solidFill>
                  <a:srgbClr val="666666"/>
                </a:solidFill>
                <a:latin typeface="Roboto"/>
                <a:ea typeface="Roboto"/>
                <a:cs typeface="Roboto"/>
                <a:sym typeface="Roboto"/>
              </a:defRPr>
            </a:pPr>
            <a:r>
              <a:t>The dataset is from Kaggle which link is</a:t>
            </a:r>
          </a:p>
          <a:p>
            <a:pPr>
              <a:lnSpc>
                <a:spcPct val="115000"/>
              </a:lnSpc>
              <a:spcBef>
                <a:spcPts val="1200"/>
              </a:spcBef>
              <a:buClr>
                <a:srgbClr val="666666"/>
              </a:buClr>
              <a:buFont typeface="Helvetica"/>
              <a:defRPr b="1" sz="1200">
                <a:solidFill>
                  <a:srgbClr val="666666"/>
                </a:solidFill>
                <a:latin typeface="Roboto"/>
                <a:ea typeface="Roboto"/>
                <a:cs typeface="Roboto"/>
                <a:sym typeface="Roboto"/>
              </a:defRPr>
            </a:pPr>
            <a:r>
              <a:t> https://www.kaggle.com/datasets/muthuj7/weather-dataset</a:t>
            </a:r>
          </a:p>
        </p:txBody>
      </p:sp>
      <p:pic>
        <p:nvPicPr>
          <p:cNvPr id="138" name="Image 2022-7-29 at 20.49.jpeg" descr="Image 2022-7-29 at 20.49.jpeg"/>
          <p:cNvPicPr>
            <a:picLocks noChangeAspect="1"/>
          </p:cNvPicPr>
          <p:nvPr/>
        </p:nvPicPr>
        <p:blipFill>
          <a:blip r:embed="rId2">
            <a:extLst/>
          </a:blip>
          <a:stretch>
            <a:fillRect/>
          </a:stretch>
        </p:blipFill>
        <p:spPr>
          <a:xfrm>
            <a:off x="-1" y="2179556"/>
            <a:ext cx="9144001" cy="2930678"/>
          </a:xfrm>
          <a:prstGeom prst="rect">
            <a:avLst/>
          </a:prstGeom>
          <a:ln w="12700">
            <a:miter lim="400000"/>
          </a:ln>
        </p:spPr>
      </p:pic>
      <p:sp>
        <p:nvSpPr>
          <p:cNvPr id="139" name="Google Shape;79;p15"/>
          <p:cNvSpPr txBox="1"/>
          <p:nvPr/>
        </p:nvSpPr>
        <p:spPr>
          <a:xfrm>
            <a:off x="1165747" y="1770229"/>
            <a:ext cx="1118841" cy="97447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200"/>
              </a:spcBef>
              <a:buClr>
                <a:srgbClr val="666666"/>
              </a:buClr>
              <a:buFont typeface="Helvetica"/>
              <a:defRPr b="1" sz="1600">
                <a:solidFill>
                  <a:srgbClr val="01C7FC"/>
                </a:solidFill>
                <a:latin typeface="Roboto"/>
                <a:ea typeface="Roboto"/>
                <a:cs typeface="Roboto"/>
                <a:sym typeface="Roboto"/>
              </a:defRPr>
            </a:lvl1pPr>
          </a:lstStyle>
          <a:p>
            <a:pPr/>
            <a:r>
              <a:t>OUTPUT</a:t>
            </a:r>
          </a:p>
        </p:txBody>
      </p:sp>
      <p:sp>
        <p:nvSpPr>
          <p:cNvPr id="140" name="Google Shape;79;p15"/>
          <p:cNvSpPr txBox="1"/>
          <p:nvPr/>
        </p:nvSpPr>
        <p:spPr>
          <a:xfrm>
            <a:off x="6377956" y="1842360"/>
            <a:ext cx="1118841" cy="97447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200"/>
              </a:spcBef>
              <a:buClr>
                <a:srgbClr val="666666"/>
              </a:buClr>
              <a:buFont typeface="Helvetica"/>
              <a:defRPr b="1" sz="1600">
                <a:solidFill>
                  <a:srgbClr val="E22400"/>
                </a:solidFill>
                <a:latin typeface="Roboto"/>
                <a:ea typeface="Roboto"/>
                <a:cs typeface="Roboto"/>
                <a:sym typeface="Roboto"/>
              </a:defRPr>
            </a:lvl1pPr>
          </a:lstStyle>
          <a:p>
            <a:pPr/>
            <a:r>
              <a:t>INPUT</a:t>
            </a:r>
          </a:p>
        </p:txBody>
      </p:sp>
      <p:sp>
        <p:nvSpPr>
          <p:cNvPr id="141" name="Rectangle"/>
          <p:cNvSpPr/>
          <p:nvPr/>
        </p:nvSpPr>
        <p:spPr>
          <a:xfrm>
            <a:off x="2007836" y="2193172"/>
            <a:ext cx="6383857" cy="2802427"/>
          </a:xfrm>
          <a:prstGeom prst="rect">
            <a:avLst/>
          </a:prstGeom>
          <a:ln w="25400">
            <a:solidFill>
              <a:srgbClr val="E22400"/>
            </a:solidFill>
          </a:ln>
        </p:spPr>
        <p:txBody>
          <a:bodyPr lIns="0" tIns="0" rIns="0" bIns="0"/>
          <a:lstStyle/>
          <a:p>
            <a:pPr/>
          </a:p>
        </p:txBody>
      </p:sp>
      <p:sp>
        <p:nvSpPr>
          <p:cNvPr id="142" name="Rectangle"/>
          <p:cNvSpPr/>
          <p:nvPr/>
        </p:nvSpPr>
        <p:spPr>
          <a:xfrm>
            <a:off x="647142" y="2193172"/>
            <a:ext cx="672013" cy="2802427"/>
          </a:xfrm>
          <a:prstGeom prst="rect">
            <a:avLst/>
          </a:prstGeom>
          <a:ln w="25400">
            <a:solidFill>
              <a:srgbClr val="E22400"/>
            </a:solidFill>
          </a:ln>
        </p:spPr>
        <p:txBody>
          <a:bodyPr lIns="0" tIns="0" rIns="0" bIns="0"/>
          <a:lstStyle/>
          <a:p>
            <a:pPr/>
          </a:p>
        </p:txBody>
      </p:sp>
      <p:sp>
        <p:nvSpPr>
          <p:cNvPr id="143" name="Rectangle"/>
          <p:cNvSpPr/>
          <p:nvPr/>
        </p:nvSpPr>
        <p:spPr>
          <a:xfrm>
            <a:off x="1401874" y="2193172"/>
            <a:ext cx="523243" cy="2802427"/>
          </a:xfrm>
          <a:prstGeom prst="rect">
            <a:avLst/>
          </a:prstGeom>
          <a:ln w="25400">
            <a:solidFill>
              <a:srgbClr val="01C7FC"/>
            </a:solidFill>
          </a:ln>
        </p:spPr>
        <p:txBody>
          <a:bodyPr lIns="0" tIns="0" rIns="0" bIns="0"/>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87;p16"/>
          <p:cNvSpPr txBox="1"/>
          <p:nvPr>
            <p:ph type="title"/>
          </p:nvPr>
        </p:nvSpPr>
        <p:spPr>
          <a:xfrm>
            <a:off x="311724" y="500924"/>
            <a:ext cx="8520602" cy="623702"/>
          </a:xfrm>
          <a:prstGeom prst="rect">
            <a:avLst/>
          </a:prstGeom>
        </p:spPr>
        <p:txBody>
          <a:bodyPr/>
          <a:lstStyle/>
          <a:p>
            <a:pPr/>
            <a:r>
              <a:t>Model Roadmap</a:t>
            </a:r>
          </a:p>
        </p:txBody>
      </p:sp>
      <p:grpSp>
        <p:nvGrpSpPr>
          <p:cNvPr id="148" name="Google Shape;88;p16"/>
          <p:cNvGrpSpPr/>
          <p:nvPr/>
        </p:nvGrpSpPr>
        <p:grpSpPr>
          <a:xfrm>
            <a:off x="261249" y="1524024"/>
            <a:ext cx="1741802" cy="517202"/>
            <a:chOff x="0" y="0"/>
            <a:chExt cx="1741800" cy="517200"/>
          </a:xfrm>
        </p:grpSpPr>
        <p:sp>
          <p:nvSpPr>
            <p:cNvPr id="146"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47" name="Data processing"/>
            <p:cNvSpPr txBox="1"/>
            <p:nvPr/>
          </p:nvSpPr>
          <p:spPr>
            <a:xfrm>
              <a:off x="47862" y="59225"/>
              <a:ext cx="164607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Data processing</a:t>
              </a:r>
            </a:p>
          </p:txBody>
        </p:sp>
      </p:grpSp>
      <p:grpSp>
        <p:nvGrpSpPr>
          <p:cNvPr id="151" name="Google Shape;89;p16"/>
          <p:cNvGrpSpPr/>
          <p:nvPr/>
        </p:nvGrpSpPr>
        <p:grpSpPr>
          <a:xfrm>
            <a:off x="2465500" y="1524024"/>
            <a:ext cx="1741801" cy="517202"/>
            <a:chOff x="0" y="0"/>
            <a:chExt cx="1741800" cy="517200"/>
          </a:xfrm>
        </p:grpSpPr>
        <p:sp>
          <p:nvSpPr>
            <p:cNvPr id="149"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0" name="Building model"/>
            <p:cNvSpPr txBox="1"/>
            <p:nvPr/>
          </p:nvSpPr>
          <p:spPr>
            <a:xfrm>
              <a:off x="47862" y="59225"/>
              <a:ext cx="164607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Building model</a:t>
              </a:r>
            </a:p>
          </p:txBody>
        </p:sp>
      </p:grpSp>
      <p:grpSp>
        <p:nvGrpSpPr>
          <p:cNvPr id="154" name="Google Shape;90;p16"/>
          <p:cNvGrpSpPr/>
          <p:nvPr/>
        </p:nvGrpSpPr>
        <p:grpSpPr>
          <a:xfrm>
            <a:off x="4803249" y="1524024"/>
            <a:ext cx="1741801" cy="517202"/>
            <a:chOff x="0" y="0"/>
            <a:chExt cx="1741800" cy="517200"/>
          </a:xfrm>
        </p:grpSpPr>
        <p:sp>
          <p:nvSpPr>
            <p:cNvPr id="152"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3" name="Evaluation"/>
            <p:cNvSpPr txBox="1"/>
            <p:nvPr/>
          </p:nvSpPr>
          <p:spPr>
            <a:xfrm>
              <a:off x="47862" y="59225"/>
              <a:ext cx="164607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Evaluation</a:t>
              </a:r>
            </a:p>
          </p:txBody>
        </p:sp>
      </p:grpSp>
      <p:grpSp>
        <p:nvGrpSpPr>
          <p:cNvPr id="157" name="Google Shape;91;p16"/>
          <p:cNvGrpSpPr/>
          <p:nvPr/>
        </p:nvGrpSpPr>
        <p:grpSpPr>
          <a:xfrm>
            <a:off x="7140999" y="1524024"/>
            <a:ext cx="1741801" cy="517202"/>
            <a:chOff x="0" y="0"/>
            <a:chExt cx="1741800" cy="517200"/>
          </a:xfrm>
        </p:grpSpPr>
        <p:sp>
          <p:nvSpPr>
            <p:cNvPr id="155" name="Shape"/>
            <p:cNvSpPr/>
            <p:nvPr/>
          </p:nvSpPr>
          <p:spPr>
            <a:xfrm>
              <a:off x="-1" y="-1"/>
              <a:ext cx="1741802" cy="517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9" y="0"/>
                    <a:pt x="1069" y="0"/>
                  </a:cubicBezTo>
                  <a:lnTo>
                    <a:pt x="20531" y="0"/>
                  </a:lnTo>
                  <a:cubicBezTo>
                    <a:pt x="21121" y="0"/>
                    <a:pt x="21600" y="1612"/>
                    <a:pt x="21600" y="3600"/>
                  </a:cubicBezTo>
                  <a:lnTo>
                    <a:pt x="21600" y="18000"/>
                  </a:lnTo>
                  <a:cubicBezTo>
                    <a:pt x="21600" y="19988"/>
                    <a:pt x="21121" y="21600"/>
                    <a:pt x="20531" y="21600"/>
                  </a:cubicBezTo>
                  <a:lnTo>
                    <a:pt x="1069" y="21600"/>
                  </a:lnTo>
                  <a:cubicBezTo>
                    <a:pt x="479" y="21600"/>
                    <a:pt x="0" y="19988"/>
                    <a:pt x="0" y="18000"/>
                  </a:cubicBezTo>
                  <a:close/>
                </a:path>
              </a:pathLst>
            </a:custGeom>
            <a:solidFill>
              <a:srgbClr val="A4C2F4"/>
            </a:solidFill>
            <a:ln w="9525" cap="flat">
              <a:solidFill>
                <a:srgbClr val="666666"/>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6" name="Result"/>
            <p:cNvSpPr txBox="1"/>
            <p:nvPr/>
          </p:nvSpPr>
          <p:spPr>
            <a:xfrm>
              <a:off x="47862" y="59225"/>
              <a:ext cx="1646076"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Result</a:t>
              </a:r>
            </a:p>
          </p:txBody>
        </p:sp>
      </p:grpSp>
      <p:grpSp>
        <p:nvGrpSpPr>
          <p:cNvPr id="160" name="Google Shape;92;p16"/>
          <p:cNvGrpSpPr/>
          <p:nvPr/>
        </p:nvGrpSpPr>
        <p:grpSpPr>
          <a:xfrm>
            <a:off x="259925" y="1996792"/>
            <a:ext cx="1875186" cy="3210179"/>
            <a:chOff x="0" y="0"/>
            <a:chExt cx="1875185" cy="3210177"/>
          </a:xfrm>
        </p:grpSpPr>
        <p:sp>
          <p:nvSpPr>
            <p:cNvPr id="158" name="Rectangle"/>
            <p:cNvSpPr/>
            <p:nvPr/>
          </p:nvSpPr>
          <p:spPr>
            <a:xfrm>
              <a:off x="0" y="117607"/>
              <a:ext cx="1875186" cy="2974963"/>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59" name="First listed data set using function in pandas package, then rows and columns were selected for independent variables and dependent variables to form X and Y used for training"/>
            <p:cNvSpPr txBox="1"/>
            <p:nvPr/>
          </p:nvSpPr>
          <p:spPr>
            <a:xfrm>
              <a:off x="5113" y="0"/>
              <a:ext cx="1860118" cy="3210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algn="ctr">
                <a:defRPr>
                  <a:solidFill>
                    <a:srgbClr val="000000"/>
                  </a:solidFill>
                  <a:latin typeface="Roboto"/>
                  <a:ea typeface="Roboto"/>
                  <a:cs typeface="Roboto"/>
                  <a:sym typeface="Roboto"/>
                </a:defRPr>
              </a:lvl1pPr>
            </a:lstStyle>
            <a:p>
              <a:pPr/>
              <a:r>
                <a:t>First listed data set using function in pandas package, then rows and columns were selected for independent variables and dependent variables to form X and Y used for training</a:t>
              </a:r>
            </a:p>
          </p:txBody>
        </p:sp>
      </p:grpSp>
      <p:sp>
        <p:nvSpPr>
          <p:cNvPr id="161" name="Google Shape;93;p16"/>
          <p:cNvSpPr/>
          <p:nvPr/>
        </p:nvSpPr>
        <p:spPr>
          <a:xfrm>
            <a:off x="2113825"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sp>
        <p:nvSpPr>
          <p:cNvPr id="162" name="Google Shape;94;p16"/>
          <p:cNvSpPr/>
          <p:nvPr/>
        </p:nvSpPr>
        <p:spPr>
          <a:xfrm>
            <a:off x="4384824"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sp>
        <p:nvSpPr>
          <p:cNvPr id="163" name="Google Shape;95;p16"/>
          <p:cNvSpPr/>
          <p:nvPr/>
        </p:nvSpPr>
        <p:spPr>
          <a:xfrm>
            <a:off x="6722574" y="1687374"/>
            <a:ext cx="240901" cy="190501"/>
          </a:xfrm>
          <a:prstGeom prst="rightArrow">
            <a:avLst>
              <a:gd name="adj1" fmla="val 50000"/>
              <a:gd name="adj2" fmla="val 50000"/>
            </a:avLst>
          </a:prstGeom>
          <a:solidFill>
            <a:srgbClr val="626B73"/>
          </a:solidFill>
          <a:ln>
            <a:solidFill>
              <a:srgbClr val="666666"/>
            </a:solidFill>
          </a:ln>
        </p:spPr>
        <p:txBody>
          <a:bodyPr lIns="0" tIns="0" rIns="0" bIns="0" anchor="ctr"/>
          <a:lstStyle/>
          <a:p>
            <a:pPr>
              <a:defRPr>
                <a:solidFill>
                  <a:srgbClr val="000000"/>
                </a:solidFill>
              </a:defRPr>
            </a:pPr>
          </a:p>
        </p:txBody>
      </p:sp>
      <p:grpSp>
        <p:nvGrpSpPr>
          <p:cNvPr id="166" name="Google Shape;96;p16"/>
          <p:cNvGrpSpPr/>
          <p:nvPr/>
        </p:nvGrpSpPr>
        <p:grpSpPr>
          <a:xfrm>
            <a:off x="2443450" y="2171550"/>
            <a:ext cx="1919401" cy="2770501"/>
            <a:chOff x="0" y="1574"/>
            <a:chExt cx="1919400" cy="2770500"/>
          </a:xfrm>
        </p:grpSpPr>
        <p:sp>
          <p:nvSpPr>
            <p:cNvPr id="164" name="Rectangle"/>
            <p:cNvSpPr/>
            <p:nvPr/>
          </p:nvSpPr>
          <p:spPr>
            <a:xfrm>
              <a:off x="0" y="1574"/>
              <a:ext cx="1919401" cy="2770502"/>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65" name="The baseline model used was the linear regression model. Second, we tried using an ANN multilayer model, set with different values for layers and epochs. The final model used was a copy of model online.(for comparison)"/>
            <p:cNvSpPr/>
            <p:nvPr/>
          </p:nvSpPr>
          <p:spPr>
            <a:xfrm>
              <a:off x="4762" y="1386825"/>
              <a:ext cx="190987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The baseline model used was the linear regression model. Second, we tried using an ANN multilayer model, set with different values for layers and epochs. The final model used was a copy of model online.(for comparison)</a:t>
              </a:r>
            </a:p>
          </p:txBody>
        </p:sp>
      </p:grpSp>
      <p:grpSp>
        <p:nvGrpSpPr>
          <p:cNvPr id="169" name="Google Shape;97;p16"/>
          <p:cNvGrpSpPr/>
          <p:nvPr/>
        </p:nvGrpSpPr>
        <p:grpSpPr>
          <a:xfrm>
            <a:off x="4725474" y="1856026"/>
            <a:ext cx="1897352" cy="3491712"/>
            <a:chOff x="0" y="0"/>
            <a:chExt cx="1897350" cy="3491710"/>
          </a:xfrm>
        </p:grpSpPr>
        <p:sp>
          <p:nvSpPr>
            <p:cNvPr id="167" name="Rectangle"/>
            <p:cNvSpPr/>
            <p:nvPr/>
          </p:nvSpPr>
          <p:spPr>
            <a:xfrm>
              <a:off x="0" y="236896"/>
              <a:ext cx="1897351" cy="3017919"/>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68" name="The MSE and accuracy of each individual models were calculated and graphed, then the results were compared to each other, this is where we found  that the most “accurate” model to be the random forest model from other developers."/>
            <p:cNvSpPr txBox="1"/>
            <p:nvPr/>
          </p:nvSpPr>
          <p:spPr>
            <a:xfrm>
              <a:off x="5187" y="0"/>
              <a:ext cx="1886976" cy="3491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algn="ctr">
                <a:defRPr>
                  <a:solidFill>
                    <a:srgbClr val="000000"/>
                  </a:solidFill>
                  <a:latin typeface="Roboto"/>
                  <a:ea typeface="Roboto"/>
                  <a:cs typeface="Roboto"/>
                  <a:sym typeface="Roboto"/>
                </a:defRPr>
              </a:lvl1pPr>
            </a:lstStyle>
            <a:p>
              <a:pPr/>
              <a:r>
                <a:t>The MSE and accuracy of each individual models were calculated and graphed, then the results were compared to each other, this is where we found  that the most “accurate” model to be the random forest model from other developers.</a:t>
              </a:r>
            </a:p>
          </p:txBody>
        </p:sp>
      </p:grpSp>
      <p:grpSp>
        <p:nvGrpSpPr>
          <p:cNvPr id="172" name="Google Shape;98;p16"/>
          <p:cNvGrpSpPr/>
          <p:nvPr/>
        </p:nvGrpSpPr>
        <p:grpSpPr>
          <a:xfrm>
            <a:off x="7140999" y="2171549"/>
            <a:ext cx="1741801" cy="2770501"/>
            <a:chOff x="0" y="109524"/>
            <a:chExt cx="1741800" cy="2770500"/>
          </a:xfrm>
        </p:grpSpPr>
        <p:sp>
          <p:nvSpPr>
            <p:cNvPr id="170" name="Rectangle"/>
            <p:cNvSpPr/>
            <p:nvPr/>
          </p:nvSpPr>
          <p:spPr>
            <a:xfrm>
              <a:off x="0" y="109524"/>
              <a:ext cx="1741801" cy="2770502"/>
            </a:xfrm>
            <a:prstGeom prst="rect">
              <a:avLst/>
            </a:prstGeom>
            <a:noFill/>
            <a:ln w="9525" cap="flat">
              <a:solidFill>
                <a:srgbClr val="000000"/>
              </a:solidFill>
              <a:prstDash val="solid"/>
              <a:round/>
            </a:ln>
            <a:effectLst/>
          </p:spPr>
          <p:txBody>
            <a:bodyPr wrap="square" lIns="0" tIns="0" rIns="0" bIns="0" numCol="1" anchor="ctr">
              <a:noAutofit/>
            </a:bodyPr>
            <a:lstStyle/>
            <a:p>
              <a:pPr algn="ctr">
                <a:defRPr>
                  <a:solidFill>
                    <a:srgbClr val="000000"/>
                  </a:solidFill>
                  <a:latin typeface="Roboto"/>
                  <a:ea typeface="Roboto"/>
                  <a:cs typeface="Roboto"/>
                  <a:sym typeface="Roboto"/>
                </a:defRPr>
              </a:pPr>
            </a:p>
          </p:txBody>
        </p:sp>
        <p:sp>
          <p:nvSpPr>
            <p:cNvPr id="171" name="We came up with an conclusion towards our models, finding that the multilayer ANN produced a lower MSE value and a higher accuracy value. This means the ANN model is better suited in this situation (expect random forest)."/>
            <p:cNvSpPr/>
            <p:nvPr/>
          </p:nvSpPr>
          <p:spPr>
            <a:xfrm>
              <a:off x="4762" y="1494774"/>
              <a:ext cx="173227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Roboto"/>
                  <a:ea typeface="Roboto"/>
                  <a:cs typeface="Roboto"/>
                  <a:sym typeface="Roboto"/>
                </a:defRPr>
              </a:lvl1pPr>
            </a:lstStyle>
            <a:p>
              <a:pPr/>
              <a:r>
                <a:t>We came up with an conclusion towards our models, finding that the multilayer ANN produced a lower MSE value and a higher accuracy value. This means the ANN model is better suited in this situation (expect random forest). </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Google Shape;104;p17" descr="Google Shape;104;p17"/>
          <p:cNvPicPr>
            <a:picLocks noChangeAspect="1"/>
          </p:cNvPicPr>
          <p:nvPr/>
        </p:nvPicPr>
        <p:blipFill>
          <a:blip r:embed="rId2">
            <a:extLst/>
          </a:blip>
          <a:stretch>
            <a:fillRect/>
          </a:stretch>
        </p:blipFill>
        <p:spPr>
          <a:xfrm>
            <a:off x="5361728" y="1498640"/>
            <a:ext cx="3937753" cy="3379998"/>
          </a:xfrm>
          <a:prstGeom prst="rect">
            <a:avLst/>
          </a:prstGeom>
          <a:ln w="12700">
            <a:miter lim="400000"/>
          </a:ln>
        </p:spPr>
      </p:pic>
      <p:pic>
        <p:nvPicPr>
          <p:cNvPr id="175" name="download.png" descr="download.png"/>
          <p:cNvPicPr>
            <a:picLocks noChangeAspect="1"/>
          </p:cNvPicPr>
          <p:nvPr/>
        </p:nvPicPr>
        <p:blipFill>
          <a:blip r:embed="rId3">
            <a:extLst/>
          </a:blip>
          <a:stretch>
            <a:fillRect/>
          </a:stretch>
        </p:blipFill>
        <p:spPr>
          <a:xfrm>
            <a:off x="2082251" y="1512974"/>
            <a:ext cx="3348372" cy="3351329"/>
          </a:xfrm>
          <a:prstGeom prst="rect">
            <a:avLst/>
          </a:prstGeom>
          <a:ln w="12700">
            <a:miter lim="400000"/>
          </a:ln>
        </p:spPr>
      </p:pic>
      <p:sp>
        <p:nvSpPr>
          <p:cNvPr id="176" name="Google Shape;103;p17"/>
          <p:cNvSpPr txBox="1"/>
          <p:nvPr>
            <p:ph type="title"/>
          </p:nvPr>
        </p:nvSpPr>
        <p:spPr>
          <a:xfrm>
            <a:off x="311724" y="500924"/>
            <a:ext cx="8520602" cy="623702"/>
          </a:xfrm>
          <a:prstGeom prst="rect">
            <a:avLst/>
          </a:prstGeom>
        </p:spPr>
        <p:txBody>
          <a:bodyPr/>
          <a:lstStyle/>
          <a:p>
            <a:pPr/>
            <a:r>
              <a:t>Correlational study (finding relevant variables)</a:t>
            </a:r>
          </a:p>
        </p:txBody>
      </p:sp>
      <p:sp>
        <p:nvSpPr>
          <p:cNvPr id="177" name="Google Shape;105;p17"/>
          <p:cNvSpPr/>
          <p:nvPr/>
        </p:nvSpPr>
        <p:spPr>
          <a:xfrm>
            <a:off x="6569873" y="1604337"/>
            <a:ext cx="286501" cy="327301"/>
          </a:xfrm>
          <a:prstGeom prst="ellipse">
            <a:avLst/>
          </a:prstGeom>
          <a:ln w="28575">
            <a:solidFill>
              <a:srgbClr val="FF0000"/>
            </a:solidFill>
          </a:ln>
        </p:spPr>
        <p:txBody>
          <a:bodyPr lIns="0" tIns="0" rIns="0" bIns="0" anchor="ctr"/>
          <a:lstStyle/>
          <a:p>
            <a:pPr>
              <a:defRPr>
                <a:solidFill>
                  <a:srgbClr val="000000"/>
                </a:solidFill>
              </a:defRPr>
            </a:pPr>
          </a:p>
        </p:txBody>
      </p:sp>
      <p:sp>
        <p:nvSpPr>
          <p:cNvPr id="178" name="Google Shape;106;p17"/>
          <p:cNvSpPr/>
          <p:nvPr/>
        </p:nvSpPr>
        <p:spPr>
          <a:xfrm>
            <a:off x="6217473" y="1931637"/>
            <a:ext cx="286501" cy="327301"/>
          </a:xfrm>
          <a:prstGeom prst="ellipse">
            <a:avLst/>
          </a:prstGeom>
          <a:ln w="28575">
            <a:solidFill>
              <a:srgbClr val="FF0000"/>
            </a:solidFill>
          </a:ln>
        </p:spPr>
        <p:txBody>
          <a:bodyPr lIns="0" tIns="0" rIns="0" bIns="0" anchor="ctr"/>
          <a:lstStyle/>
          <a:p>
            <a:pPr>
              <a:defRPr>
                <a:solidFill>
                  <a:srgbClr val="000000"/>
                </a:solidFill>
              </a:defRPr>
            </a:pPr>
          </a:p>
        </p:txBody>
      </p:sp>
      <p:sp>
        <p:nvSpPr>
          <p:cNvPr id="179" name="Google Shape;108;p17"/>
          <p:cNvSpPr/>
          <p:nvPr/>
        </p:nvSpPr>
        <p:spPr>
          <a:xfrm>
            <a:off x="2690176" y="1558126"/>
            <a:ext cx="419723" cy="419722"/>
          </a:xfrm>
          <a:prstGeom prst="ellipse">
            <a:avLst/>
          </a:prstGeom>
          <a:ln w="28575">
            <a:solidFill>
              <a:srgbClr val="FF0000"/>
            </a:solidFill>
          </a:ln>
        </p:spPr>
        <p:txBody>
          <a:bodyPr lIns="0" tIns="0" rIns="0" bIns="0" anchor="ctr"/>
          <a:lstStyle/>
          <a:p>
            <a:pPr>
              <a:defRPr>
                <a:solidFill>
                  <a:srgbClr val="000000"/>
                </a:solidFill>
              </a:defRPr>
            </a:pPr>
          </a:p>
        </p:txBody>
      </p:sp>
      <p:sp>
        <p:nvSpPr>
          <p:cNvPr id="180" name="Google Shape;109;p17"/>
          <p:cNvSpPr/>
          <p:nvPr/>
        </p:nvSpPr>
        <p:spPr>
          <a:xfrm>
            <a:off x="2258050" y="1876153"/>
            <a:ext cx="438269" cy="438269"/>
          </a:xfrm>
          <a:prstGeom prst="ellipse">
            <a:avLst/>
          </a:prstGeom>
          <a:ln w="28575">
            <a:solidFill>
              <a:srgbClr val="FF0000"/>
            </a:solidFill>
          </a:ln>
        </p:spPr>
        <p:txBody>
          <a:bodyPr lIns="0" tIns="0" rIns="0" bIns="0" anchor="ctr"/>
          <a:lstStyle/>
          <a:p>
            <a:pPr>
              <a:defRPr>
                <a:solidFill>
                  <a:srgbClr val="000000"/>
                </a:solidFill>
              </a:defRPr>
            </a:pPr>
          </a:p>
        </p:txBody>
      </p:sp>
      <p:sp>
        <p:nvSpPr>
          <p:cNvPr id="181" name="Google Shape;110;p17"/>
          <p:cNvSpPr txBox="1"/>
          <p:nvPr/>
        </p:nvSpPr>
        <p:spPr>
          <a:xfrm>
            <a:off x="-6011" y="1292875"/>
            <a:ext cx="2265296" cy="3205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000000"/>
                </a:solidFill>
                <a:latin typeface="Roboto"/>
                <a:ea typeface="Roboto"/>
                <a:cs typeface="Roboto"/>
                <a:sym typeface="Roboto"/>
              </a:defRPr>
            </a:pPr>
            <a:r>
              <a:rPr b="1"/>
              <a:t>Data processing</a:t>
            </a:r>
          </a:p>
          <a:p>
            <a:pPr lvl="1">
              <a:defRPr>
                <a:solidFill>
                  <a:srgbClr val="000000"/>
                </a:solidFill>
                <a:latin typeface="Roboto"/>
                <a:ea typeface="Roboto"/>
                <a:cs typeface="Roboto"/>
                <a:sym typeface="Roboto"/>
              </a:defRPr>
            </a:pPr>
          </a:p>
          <a:p>
            <a:pPr lvl="2">
              <a:defRPr>
                <a:solidFill>
                  <a:srgbClr val="000000"/>
                </a:solidFill>
                <a:latin typeface="Roboto"/>
                <a:ea typeface="Roboto"/>
                <a:cs typeface="Roboto"/>
                <a:sym typeface="Roboto"/>
              </a:defRPr>
            </a:pPr>
            <a:r>
              <a:t>Finding variables that had high correlation, meaning we need to remove one of temperature or apparent temperature to modify our dataset because these two variables are essentially the same thing. Plus, loud cover is removed since it stays the same in the whole dataset. </a:t>
            </a:r>
          </a:p>
        </p:txBody>
      </p:sp>
      <p:sp>
        <p:nvSpPr>
          <p:cNvPr id="182" name="Google Shape;106;p17"/>
          <p:cNvSpPr/>
          <p:nvPr/>
        </p:nvSpPr>
        <p:spPr>
          <a:xfrm>
            <a:off x="6101032" y="3438135"/>
            <a:ext cx="2861427" cy="365616"/>
          </a:xfrm>
          <a:prstGeom prst="ellipse">
            <a:avLst/>
          </a:prstGeom>
          <a:ln w="28575">
            <a:solidFill>
              <a:srgbClr val="FF0000"/>
            </a:solidFill>
          </a:ln>
        </p:spPr>
        <p:txBody>
          <a:bodyPr lIns="0" tIns="0" rIns="0" bIns="0" anchor="ctr"/>
          <a:lstStyle/>
          <a:p>
            <a:pPr>
              <a:defRPr>
                <a:solidFill>
                  <a:srgbClr val="000000"/>
                </a:solidFill>
              </a:defRPr>
            </a:pPr>
          </a:p>
        </p:txBody>
      </p:sp>
      <p:sp>
        <p:nvSpPr>
          <p:cNvPr id="183" name="Google Shape;106;p17"/>
          <p:cNvSpPr/>
          <p:nvPr/>
        </p:nvSpPr>
        <p:spPr>
          <a:xfrm>
            <a:off x="8049331" y="1521592"/>
            <a:ext cx="341363" cy="2597158"/>
          </a:xfrm>
          <a:prstGeom prst="ellipse">
            <a:avLst/>
          </a:prstGeom>
          <a:ln w="28575">
            <a:solidFill>
              <a:srgbClr val="FF0000"/>
            </a:solidFill>
          </a:ln>
        </p:spPr>
        <p:txBody>
          <a:bodyPr lIns="0" tIns="0" rIns="0" bIns="0" anchor="ctr"/>
          <a:lstStyle/>
          <a:p>
            <a:pPr>
              <a:defRPr>
                <a:solidFill>
                  <a:srgbClr val="000000"/>
                </a:solidFill>
              </a:defRPr>
            </a:pPr>
          </a:p>
        </p:txBody>
      </p:sp>
      <p:sp>
        <p:nvSpPr>
          <p:cNvPr id="184" name="Google Shape;106;p17"/>
          <p:cNvSpPr/>
          <p:nvPr/>
        </p:nvSpPr>
        <p:spPr>
          <a:xfrm>
            <a:off x="2281231" y="4056139"/>
            <a:ext cx="3183068" cy="257944"/>
          </a:xfrm>
          <a:prstGeom prst="ellipse">
            <a:avLst/>
          </a:prstGeom>
          <a:ln w="28575">
            <a:solidFill>
              <a:srgbClr val="FF0000"/>
            </a:solidFill>
          </a:ln>
        </p:spPr>
        <p:txBody>
          <a:bodyPr lIns="0" tIns="0" rIns="0" bIns="0" anchor="ctr"/>
          <a:lstStyle/>
          <a:p>
            <a:pPr>
              <a:defRPr>
                <a:solidFill>
                  <a:srgbClr val="000000"/>
                </a:solidFill>
              </a:defRPr>
            </a:pPr>
          </a:p>
        </p:txBody>
      </p:sp>
      <p:sp>
        <p:nvSpPr>
          <p:cNvPr id="185" name="Google Shape;106;p17"/>
          <p:cNvSpPr/>
          <p:nvPr/>
        </p:nvSpPr>
        <p:spPr>
          <a:xfrm>
            <a:off x="4752220" y="1503522"/>
            <a:ext cx="144394" cy="3370233"/>
          </a:xfrm>
          <a:prstGeom prst="ellipse">
            <a:avLst/>
          </a:prstGeom>
          <a:ln w="28575">
            <a:solidFill>
              <a:srgbClr val="FF0000"/>
            </a:solidFill>
          </a:ln>
        </p:spPr>
        <p:txBody>
          <a:bodyPr lIns="0" tIns="0" rIns="0" bIns="0" anchor="ctr"/>
          <a:lstStyle/>
          <a:p>
            <a:pPr>
              <a:defRPr>
                <a:solidFill>
                  <a:srgbClr val="000000"/>
                </a:solidFill>
              </a:defRPr>
            </a:pPr>
          </a:p>
        </p:txBody>
      </p:sp>
      <p:sp>
        <p:nvSpPr>
          <p:cNvPr id="186" name="Google Shape;110;p17"/>
          <p:cNvSpPr txBox="1"/>
          <p:nvPr/>
        </p:nvSpPr>
        <p:spPr>
          <a:xfrm>
            <a:off x="2375072" y="4773949"/>
            <a:ext cx="2265295"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000000"/>
                </a:solidFill>
                <a:latin typeface="Roboto"/>
                <a:ea typeface="Roboto"/>
                <a:cs typeface="Roboto"/>
                <a:sym typeface="Roboto"/>
              </a:defRPr>
            </a:lvl1pPr>
          </a:lstStyle>
          <a:p>
            <a:pPr/>
            <a:r>
              <a:t>Pairplot</a:t>
            </a:r>
          </a:p>
        </p:txBody>
      </p:sp>
      <p:sp>
        <p:nvSpPr>
          <p:cNvPr id="187" name="Google Shape;110;p17"/>
          <p:cNvSpPr txBox="1"/>
          <p:nvPr/>
        </p:nvSpPr>
        <p:spPr>
          <a:xfrm>
            <a:off x="6270897" y="4773949"/>
            <a:ext cx="2265296"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000000"/>
                </a:solidFill>
                <a:latin typeface="Roboto"/>
                <a:ea typeface="Roboto"/>
                <a:cs typeface="Roboto"/>
                <a:sym typeface="Roboto"/>
              </a:defRPr>
            </a:lvl1pPr>
          </a:lstStyle>
          <a:p>
            <a:pPr/>
            <a:r>
              <a:t>Heatmap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5;p18"/>
          <p:cNvSpPr txBox="1"/>
          <p:nvPr>
            <p:ph type="title"/>
          </p:nvPr>
        </p:nvSpPr>
        <p:spPr>
          <a:xfrm>
            <a:off x="311724" y="500924"/>
            <a:ext cx="8520602" cy="623702"/>
          </a:xfrm>
          <a:prstGeom prst="rect">
            <a:avLst/>
          </a:prstGeom>
        </p:spPr>
        <p:txBody>
          <a:bodyPr/>
          <a:lstStyle/>
          <a:p>
            <a:pPr/>
            <a:r>
              <a:t>Modeling: Data visualization</a:t>
            </a:r>
          </a:p>
        </p:txBody>
      </p:sp>
      <p:sp>
        <p:nvSpPr>
          <p:cNvPr id="190" name="Google Shape;117;p18"/>
          <p:cNvSpPr txBox="1"/>
          <p:nvPr/>
        </p:nvSpPr>
        <p:spPr>
          <a:xfrm>
            <a:off x="-1039105" y="2670709"/>
            <a:ext cx="3642647" cy="830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lgn="ctr">
              <a:defRPr b="1">
                <a:solidFill>
                  <a:srgbClr val="000000"/>
                </a:solidFill>
                <a:latin typeface="Roboto"/>
                <a:ea typeface="Roboto"/>
                <a:cs typeface="Roboto"/>
                <a:sym typeface="Roboto"/>
              </a:defRPr>
            </a:pPr>
            <a:r>
              <a:t>Model 1:</a:t>
            </a:r>
          </a:p>
          <a:p>
            <a:pPr algn="ctr">
              <a:defRPr>
                <a:solidFill>
                  <a:srgbClr val="000000"/>
                </a:solidFill>
                <a:latin typeface="Roboto"/>
                <a:ea typeface="Roboto"/>
                <a:cs typeface="Roboto"/>
                <a:sym typeface="Roboto"/>
              </a:defRPr>
            </a:pPr>
            <a:r>
              <a:t>Linear </a:t>
            </a:r>
          </a:p>
          <a:p>
            <a:pPr algn="ctr">
              <a:defRPr>
                <a:solidFill>
                  <a:srgbClr val="000000"/>
                </a:solidFill>
                <a:latin typeface="Roboto"/>
                <a:ea typeface="Roboto"/>
                <a:cs typeface="Roboto"/>
                <a:sym typeface="Roboto"/>
              </a:defRPr>
            </a:pPr>
            <a:r>
              <a:t>regression</a:t>
            </a:r>
          </a:p>
        </p:txBody>
      </p:sp>
      <p:pic>
        <p:nvPicPr>
          <p:cNvPr id="191" name="Google Shape;118;p18" descr="Google Shape;118;p18"/>
          <p:cNvPicPr>
            <a:picLocks noChangeAspect="1"/>
          </p:cNvPicPr>
          <p:nvPr/>
        </p:nvPicPr>
        <p:blipFill>
          <a:blip r:embed="rId2">
            <a:extLst/>
          </a:blip>
          <a:stretch>
            <a:fillRect/>
          </a:stretch>
        </p:blipFill>
        <p:spPr>
          <a:xfrm>
            <a:off x="5932931" y="1498925"/>
            <a:ext cx="2694271" cy="1693158"/>
          </a:xfrm>
          <a:prstGeom prst="rect">
            <a:avLst/>
          </a:prstGeom>
          <a:ln w="12700">
            <a:miter lim="400000"/>
          </a:ln>
        </p:spPr>
      </p:pic>
      <p:pic>
        <p:nvPicPr>
          <p:cNvPr id="192" name="Google Shape;119;p18" descr="Google Shape;119;p18"/>
          <p:cNvPicPr>
            <a:picLocks noChangeAspect="1"/>
          </p:cNvPicPr>
          <p:nvPr/>
        </p:nvPicPr>
        <p:blipFill>
          <a:blip r:embed="rId3">
            <a:extLst/>
          </a:blip>
          <a:stretch>
            <a:fillRect/>
          </a:stretch>
        </p:blipFill>
        <p:spPr>
          <a:xfrm>
            <a:off x="5892252" y="3182407"/>
            <a:ext cx="2775628" cy="1820878"/>
          </a:xfrm>
          <a:prstGeom prst="rect">
            <a:avLst/>
          </a:prstGeom>
          <a:ln w="12700">
            <a:miter lim="400000"/>
          </a:ln>
        </p:spPr>
      </p:pic>
      <p:pic>
        <p:nvPicPr>
          <p:cNvPr id="193" name="Image 2022-7-29 at 22.42.jpeg" descr="Image 2022-7-29 at 22.42.jpeg"/>
          <p:cNvPicPr>
            <a:picLocks noChangeAspect="1"/>
          </p:cNvPicPr>
          <p:nvPr/>
        </p:nvPicPr>
        <p:blipFill>
          <a:blip r:embed="rId4">
            <a:extLst/>
          </a:blip>
          <a:stretch>
            <a:fillRect/>
          </a:stretch>
        </p:blipFill>
        <p:spPr>
          <a:xfrm>
            <a:off x="1617047" y="1674369"/>
            <a:ext cx="3963276" cy="2570774"/>
          </a:xfrm>
          <a:prstGeom prst="rect">
            <a:avLst/>
          </a:prstGeom>
          <a:ln w="12700">
            <a:miter lim="400000"/>
          </a:ln>
        </p:spPr>
      </p:pic>
      <p:sp>
        <p:nvSpPr>
          <p:cNvPr id="194" name="Google Shape;110;p17"/>
          <p:cNvSpPr txBox="1"/>
          <p:nvPr/>
        </p:nvSpPr>
        <p:spPr>
          <a:xfrm>
            <a:off x="1003818" y="4340394"/>
            <a:ext cx="4501345"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a:solidFill>
                  <a:srgbClr val="000000"/>
                </a:solidFill>
                <a:latin typeface="Roboto"/>
                <a:ea typeface="Roboto"/>
                <a:cs typeface="Roboto"/>
                <a:sym typeface="Roboto"/>
              </a:defRPr>
            </a:lvl1pPr>
          </a:lstStyle>
          <a:p>
            <a:pPr/>
            <a:r>
              <a:t>The accuracy tend to reach a limit at about 0.42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24;p19"/>
          <p:cNvSpPr txBox="1"/>
          <p:nvPr>
            <p:ph type="title"/>
          </p:nvPr>
        </p:nvSpPr>
        <p:spPr>
          <a:xfrm>
            <a:off x="311724" y="500924"/>
            <a:ext cx="8520602" cy="623702"/>
          </a:xfrm>
          <a:prstGeom prst="rect">
            <a:avLst/>
          </a:prstGeom>
        </p:spPr>
        <p:txBody>
          <a:bodyPr/>
          <a:lstStyle/>
          <a:p>
            <a:pPr/>
            <a:r>
              <a:t>Modeling: Data visualization</a:t>
            </a:r>
          </a:p>
        </p:txBody>
      </p:sp>
      <p:sp>
        <p:nvSpPr>
          <p:cNvPr id="197" name="Google Shape;125;p19"/>
          <p:cNvSpPr txBox="1"/>
          <p:nvPr/>
        </p:nvSpPr>
        <p:spPr>
          <a:xfrm>
            <a:off x="262415" y="1350467"/>
            <a:ext cx="27696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600">
                <a:solidFill>
                  <a:srgbClr val="000000"/>
                </a:solidFill>
                <a:latin typeface="Roboto"/>
                <a:ea typeface="Roboto"/>
                <a:cs typeface="Roboto"/>
                <a:sym typeface="Roboto"/>
              </a:defRPr>
            </a:pPr>
            <a:r>
              <a:t>Model 2: </a:t>
            </a:r>
            <a:r>
              <a:rPr b="0"/>
              <a:t>Multilayer ANN</a:t>
            </a:r>
          </a:p>
        </p:txBody>
      </p:sp>
      <p:pic>
        <p:nvPicPr>
          <p:cNvPr id="198" name="Google Shape;126;p19" descr="Google Shape;126;p19"/>
          <p:cNvPicPr>
            <a:picLocks noChangeAspect="1"/>
          </p:cNvPicPr>
          <p:nvPr/>
        </p:nvPicPr>
        <p:blipFill>
          <a:blip r:embed="rId2">
            <a:extLst/>
          </a:blip>
          <a:stretch>
            <a:fillRect/>
          </a:stretch>
        </p:blipFill>
        <p:spPr>
          <a:xfrm>
            <a:off x="6176230" y="1520902"/>
            <a:ext cx="2543279" cy="1621419"/>
          </a:xfrm>
          <a:prstGeom prst="rect">
            <a:avLst/>
          </a:prstGeom>
          <a:ln w="12700">
            <a:miter lim="400000"/>
          </a:ln>
        </p:spPr>
      </p:pic>
      <p:pic>
        <p:nvPicPr>
          <p:cNvPr id="199" name="Google Shape;127;p19" descr="Google Shape;127;p19"/>
          <p:cNvPicPr>
            <a:picLocks noChangeAspect="1"/>
          </p:cNvPicPr>
          <p:nvPr/>
        </p:nvPicPr>
        <p:blipFill>
          <a:blip r:embed="rId3">
            <a:extLst/>
          </a:blip>
          <a:stretch>
            <a:fillRect/>
          </a:stretch>
        </p:blipFill>
        <p:spPr>
          <a:xfrm>
            <a:off x="6095282" y="3173865"/>
            <a:ext cx="2705175" cy="1755069"/>
          </a:xfrm>
          <a:prstGeom prst="rect">
            <a:avLst/>
          </a:prstGeom>
          <a:ln w="12700">
            <a:miter lim="400000"/>
          </a:ln>
        </p:spPr>
      </p:pic>
      <p:pic>
        <p:nvPicPr>
          <p:cNvPr id="200" name="Image 2022-7-29 at 22.46.jpeg" descr="Image 2022-7-29 at 22.46.jpeg"/>
          <p:cNvPicPr>
            <a:picLocks noChangeAspect="1"/>
          </p:cNvPicPr>
          <p:nvPr/>
        </p:nvPicPr>
        <p:blipFill>
          <a:blip r:embed="rId4">
            <a:extLst/>
          </a:blip>
          <a:stretch>
            <a:fillRect/>
          </a:stretch>
        </p:blipFill>
        <p:spPr>
          <a:xfrm>
            <a:off x="690929" y="1847985"/>
            <a:ext cx="4100138" cy="2716913"/>
          </a:xfrm>
          <a:prstGeom prst="rect">
            <a:avLst/>
          </a:prstGeom>
          <a:ln w="12700">
            <a:miter lim="400000"/>
          </a:ln>
        </p:spPr>
      </p:pic>
      <p:sp>
        <p:nvSpPr>
          <p:cNvPr id="201" name="Google Shape;110;p17"/>
          <p:cNvSpPr txBox="1"/>
          <p:nvPr/>
        </p:nvSpPr>
        <p:spPr>
          <a:xfrm>
            <a:off x="490326" y="4556786"/>
            <a:ext cx="4501345"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a:solidFill>
                  <a:srgbClr val="000000"/>
                </a:solidFill>
                <a:latin typeface="Roboto"/>
                <a:ea typeface="Roboto"/>
                <a:cs typeface="Roboto"/>
                <a:sym typeface="Roboto"/>
              </a:defRPr>
            </a:lvl1pPr>
          </a:lstStyle>
          <a:p>
            <a:pPr/>
            <a:r>
              <a:t>The accuracy tend to reach a limit at about 0.50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32;p20"/>
          <p:cNvSpPr txBox="1"/>
          <p:nvPr>
            <p:ph type="title"/>
          </p:nvPr>
        </p:nvSpPr>
        <p:spPr>
          <a:xfrm>
            <a:off x="311724" y="500924"/>
            <a:ext cx="8520602" cy="623702"/>
          </a:xfrm>
          <a:prstGeom prst="rect">
            <a:avLst/>
          </a:prstGeom>
        </p:spPr>
        <p:txBody>
          <a:bodyPr/>
          <a:lstStyle/>
          <a:p>
            <a:pPr/>
            <a:r>
              <a:t>Comparison &amp; Conclusion</a:t>
            </a:r>
          </a:p>
        </p:txBody>
      </p:sp>
      <p:sp>
        <p:nvSpPr>
          <p:cNvPr id="204" name="Google Shape;133;p20"/>
          <p:cNvSpPr txBox="1"/>
          <p:nvPr>
            <p:ph type="body" sz="quarter" idx="1"/>
          </p:nvPr>
        </p:nvSpPr>
        <p:spPr>
          <a:xfrm>
            <a:off x="311699" y="1505699"/>
            <a:ext cx="3999902" cy="417900"/>
          </a:xfrm>
          <a:prstGeom prst="rect">
            <a:avLst/>
          </a:prstGeom>
        </p:spPr>
        <p:txBody>
          <a:bodyPr/>
          <a:lstStyle>
            <a:lvl1pPr marL="0" indent="0">
              <a:lnSpc>
                <a:spcPct val="92000"/>
              </a:lnSpc>
              <a:spcBef>
                <a:spcPts val="1200"/>
              </a:spcBef>
              <a:buSzTx/>
              <a:buNone/>
              <a:defRPr b="1" sz="1500"/>
            </a:lvl1pPr>
          </a:lstStyle>
          <a:p>
            <a:pPr/>
            <a:r>
              <a:t>Comparison of models:</a:t>
            </a:r>
          </a:p>
        </p:txBody>
      </p:sp>
      <p:sp>
        <p:nvSpPr>
          <p:cNvPr id="205" name="Google Shape;134;p20"/>
          <p:cNvSpPr txBox="1"/>
          <p:nvPr>
            <p:ph type="body" idx="21"/>
          </p:nvPr>
        </p:nvSpPr>
        <p:spPr>
          <a:xfrm>
            <a:off x="5328323" y="1500937"/>
            <a:ext cx="3630231" cy="3791001"/>
          </a:xfrm>
          <a:prstGeom prst="rect">
            <a:avLst/>
          </a:prstGeom>
          <a:extLst>
            <a:ext uri="{C572A759-6A51-4108-AA02-DFA0A04FC94B}">
              <ma14:wrappingTextBoxFlag xmlns:ma14="http://schemas.microsoft.com/office/mac/drawingml/2011/main" val="1"/>
            </a:ext>
          </a:extLst>
        </p:spPr>
        <p:txBody>
          <a:bodyPr/>
          <a:lstStyle/>
          <a:p>
            <a:pPr marL="0" indent="0" defTabSz="768095">
              <a:buSzTx/>
              <a:buNone/>
              <a:defRPr b="1" sz="1175"/>
            </a:pPr>
            <a:r>
              <a:t>Conclusion:</a:t>
            </a:r>
          </a:p>
          <a:p>
            <a:pPr marL="117909" indent="-117909" defTabSz="768095">
              <a:spcBef>
                <a:spcPts val="1000"/>
              </a:spcBef>
              <a:buClrTx/>
              <a:buSzPct val="100000"/>
              <a:buFontTx/>
              <a:buChar char="•"/>
              <a:defRPr sz="1175"/>
            </a:pPr>
            <a:r>
              <a:t>Our best model produced in this project is ANN multilayer neural network (except random forest), but because there are too many ambiguous classes for output, our accuracy remained lower than expected. </a:t>
            </a:r>
          </a:p>
          <a:p>
            <a:pPr marL="117909" indent="-117909" defTabSz="768095">
              <a:spcBef>
                <a:spcPts val="1000"/>
              </a:spcBef>
              <a:buClrTx/>
              <a:buSzPct val="100000"/>
              <a:buFontTx/>
              <a:buChar char="•"/>
              <a:defRPr sz="1175"/>
            </a:pPr>
            <a:r>
              <a:t>From this project we learned that linear regression is not always accurate and does represent most cases of real life application. We need to choose the appropriate models for certain datasets.</a:t>
            </a:r>
          </a:p>
          <a:p>
            <a:pPr marL="117909" indent="-117909" defTabSz="768095">
              <a:spcBef>
                <a:spcPts val="1000"/>
              </a:spcBef>
              <a:buClrTx/>
              <a:buSzPct val="100000"/>
              <a:buFontTx/>
              <a:buChar char="•"/>
              <a:defRPr sz="1175"/>
            </a:pPr>
            <a:r>
              <a:t>Plus, we chose too much classes (27 classes)  and they are somewhat too ambiguous for a simple model to fit (even random forest model only reached 0.684). Thus, we should think more carefully about which data to use as output.</a:t>
            </a:r>
          </a:p>
        </p:txBody>
      </p:sp>
      <p:graphicFrame>
        <p:nvGraphicFramePr>
          <p:cNvPr id="206" name="Google Shape;135;p20"/>
          <p:cNvGraphicFramePr/>
          <p:nvPr/>
        </p:nvGraphicFramePr>
        <p:xfrm>
          <a:off x="338748" y="2152199"/>
          <a:ext cx="4647537" cy="280906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61275"/>
                <a:gridCol w="1063285"/>
                <a:gridCol w="1513449"/>
              </a:tblGrid>
              <a:tr h="688294">
                <a:tc>
                  <a:txBody>
                    <a:bodyPr/>
                    <a:lstStyle/>
                    <a:p>
                      <a:pPr algn="l">
                        <a:defRPr sz="1800"/>
                      </a:pPr>
                      <a:r>
                        <a:rPr sz="1400">
                          <a:sym typeface="Arial"/>
                        </a:rPr>
                        <a:t>Models</a:t>
                      </a:r>
                    </a:p>
                  </a:txBody>
                  <a:tcPr marL="91425" marR="91425" marT="91425" marB="91425" anchor="t" anchorCtr="0" horzOverflow="overflow"/>
                </a:tc>
                <a:tc>
                  <a:txBody>
                    <a:bodyPr/>
                    <a:lstStyle/>
                    <a:p>
                      <a:pPr algn="l">
                        <a:defRPr sz="1800"/>
                      </a:pPr>
                      <a:r>
                        <a:rPr sz="1400">
                          <a:sym typeface="Arial"/>
                        </a:rPr>
                        <a:t>MSE (loss)</a:t>
                      </a:r>
                    </a:p>
                  </a:txBody>
                  <a:tcPr marL="91425" marR="91425" marT="91425" marB="91425" anchor="t" anchorCtr="0" horzOverflow="overflow"/>
                </a:tc>
                <a:tc>
                  <a:txBody>
                    <a:bodyPr/>
                    <a:lstStyle/>
                    <a:p>
                      <a:pPr algn="l">
                        <a:defRPr sz="1800"/>
                      </a:pPr>
                      <a:r>
                        <a:rPr sz="1400">
                          <a:sym typeface="Arial"/>
                        </a:rPr>
                        <a:t>Accuracy</a:t>
                      </a:r>
                    </a:p>
                  </a:txBody>
                  <a:tcPr marL="91425" marR="91425" marT="91425" marB="91425" anchor="t" anchorCtr="0" horzOverflow="overflow"/>
                </a:tc>
              </a:tr>
              <a:tr h="614265">
                <a:tc>
                  <a:txBody>
                    <a:bodyPr/>
                    <a:lstStyle/>
                    <a:p>
                      <a:pPr algn="l">
                        <a:defRPr sz="1800"/>
                      </a:pPr>
                      <a:r>
                        <a:rPr sz="1400">
                          <a:sym typeface="Arial"/>
                        </a:rPr>
                        <a:t>Linear regression
(Single layer)</a:t>
                      </a:r>
                    </a:p>
                  </a:txBody>
                  <a:tcPr marL="91425" marR="91425" marT="91425" marB="91425" anchor="t" anchorCtr="0" horzOverflow="overflow"/>
                </a:tc>
                <a:tc>
                  <a:txBody>
                    <a:bodyPr/>
                    <a:lstStyle/>
                    <a:p>
                      <a:pPr algn="l">
                        <a:lnSpc>
                          <a:spcPct val="110795"/>
                        </a:lnSpc>
                        <a:defRPr sz="1800"/>
                      </a:pPr>
                      <a:r>
                        <a:rPr b="1" sz="1400">
                          <a:sym typeface="Arial"/>
                        </a:rPr>
                        <a:t>0.0290</a:t>
                      </a:r>
                    </a:p>
                  </a:txBody>
                  <a:tcPr marL="91425" marR="91425" marT="91425" marB="91425" anchor="t" anchorCtr="0" horzOverflow="overflow"/>
                </a:tc>
                <a:tc>
                  <a:txBody>
                    <a:bodyPr/>
                    <a:lstStyle/>
                    <a:p>
                      <a:pPr algn="l">
                        <a:defRPr sz="1800"/>
                      </a:pPr>
                      <a:r>
                        <a:rPr b="1" sz="1400">
                          <a:sym typeface="Arial"/>
                        </a:rPr>
                        <a:t>0.4030</a:t>
                      </a:r>
                    </a:p>
                  </a:txBody>
                  <a:tcPr marL="91425" marR="91425" marT="91425" marB="91425" anchor="t" anchorCtr="0" horzOverflow="overflow"/>
                </a:tc>
              </a:tr>
              <a:tr h="592958">
                <a:tc>
                  <a:txBody>
                    <a:bodyPr/>
                    <a:lstStyle/>
                    <a:p>
                      <a:pPr algn="l">
                        <a:defRPr sz="1800"/>
                      </a:pPr>
                      <a:r>
                        <a:rPr sz="1400">
                          <a:sym typeface="Arial"/>
                        </a:rPr>
                        <a:t>Multilayer ANN
(Multilayer)</a:t>
                      </a:r>
                    </a:p>
                  </a:txBody>
                  <a:tcPr marL="91425" marR="91425" marT="91425" marB="91425" anchor="t" anchorCtr="0" horzOverflow="overflow"/>
                </a:tc>
                <a:tc>
                  <a:txBody>
                    <a:bodyPr/>
                    <a:lstStyle/>
                    <a:p>
                      <a:pPr algn="l">
                        <a:defRPr sz="1800"/>
                      </a:pPr>
                      <a:r>
                        <a:rPr b="1" sz="1400">
                          <a:sym typeface="Arial"/>
                        </a:rPr>
                        <a:t>0.0239</a:t>
                      </a:r>
                    </a:p>
                  </a:txBody>
                  <a:tcPr marL="91425" marR="91425" marT="91425" marB="91425" anchor="t" anchorCtr="0" horzOverflow="overflow"/>
                </a:tc>
                <a:tc>
                  <a:txBody>
                    <a:bodyPr/>
                    <a:lstStyle/>
                    <a:p>
                      <a:pPr algn="l">
                        <a:defRPr sz="1800"/>
                      </a:pPr>
                      <a:r>
                        <a:rPr b="1" sz="1400">
                          <a:sym typeface="Arial"/>
                        </a:rPr>
                        <a:t>0.4802</a:t>
                      </a:r>
                    </a:p>
                  </a:txBody>
                  <a:tcPr marL="91425" marR="91425" marT="91425" marB="91425" anchor="t" anchorCtr="0" horzOverflow="overflow"/>
                </a:tc>
              </a:tr>
              <a:tr h="592958">
                <a:tc>
                  <a:txBody>
                    <a:bodyPr/>
                    <a:lstStyle/>
                    <a:p>
                      <a:pPr algn="l">
                        <a:defRPr sz="1800"/>
                      </a:pPr>
                      <a:r>
                        <a:rPr sz="1400">
                          <a:sym typeface="Arial"/>
                        </a:rPr>
                        <a:t>Imported model (Random Forest)</a:t>
                      </a:r>
                    </a:p>
                  </a:txBody>
                  <a:tcPr marL="91425" marR="91425" marT="91425" marB="91425" anchor="t" anchorCtr="0" horzOverflow="overflow"/>
                </a:tc>
                <a:tc>
                  <a:txBody>
                    <a:bodyPr/>
                    <a:lstStyle/>
                    <a:p>
                      <a:pPr algn="l">
                        <a:defRPr sz="1800"/>
                      </a:pPr>
                      <a:r>
                        <a:rPr b="1" sz="1400">
                          <a:sym typeface="Arial"/>
                        </a:rPr>
                        <a:t>?</a:t>
                      </a:r>
                    </a:p>
                  </a:txBody>
                  <a:tcPr marL="91425" marR="91425" marT="91425" marB="91425" anchor="t" anchorCtr="0" horzOverflow="overflow"/>
                </a:tc>
                <a:tc>
                  <a:txBody>
                    <a:bodyPr/>
                    <a:lstStyle/>
                    <a:p>
                      <a:pPr algn="l">
                        <a:defRPr sz="1800"/>
                      </a:pPr>
                      <a:r>
                        <a:rPr b="1" sz="1400">
                          <a:sym typeface="Arial"/>
                        </a:rPr>
                        <a:t>0.684</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EDE3DA"/>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Paradigm">
      <a:majorFont>
        <a:latin typeface="Arial"/>
        <a:ea typeface="Arial"/>
        <a:cs typeface="Arial"/>
      </a:majorFont>
      <a:minorFont>
        <a:latin typeface="Helvetica"/>
        <a:ea typeface="Helvetica"/>
        <a:cs typeface="Helvetica"/>
      </a:minorFont>
    </a:fontScheme>
    <a:fmtScheme name="Paradig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adigm">
  <a:themeElements>
    <a:clrScheme name="Paradigm">
      <a:dk1>
        <a:srgbClr val="000000"/>
      </a:dk1>
      <a:lt1>
        <a:srgbClr val="FFFFFF"/>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Paradigm">
      <a:majorFont>
        <a:latin typeface="Arial"/>
        <a:ea typeface="Arial"/>
        <a:cs typeface="Arial"/>
      </a:majorFont>
      <a:minorFont>
        <a:latin typeface="Helvetica"/>
        <a:ea typeface="Helvetica"/>
        <a:cs typeface="Helvetica"/>
      </a:minorFont>
    </a:fontScheme>
    <a:fmtScheme name="Paradig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1394D"/>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