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2" r:id="rId4"/>
    <p:sldId id="261" r:id="rId5"/>
    <p:sldId id="259" r:id="rId6"/>
    <p:sldId id="260" r:id="rId7"/>
    <p:sldId id="263" r:id="rId8"/>
    <p:sldId id="264"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8"/>
  </p:normalViewPr>
  <p:slideViewPr>
    <p:cSldViewPr snapToGrid="0">
      <p:cViewPr varScale="1">
        <p:scale>
          <a:sx n="105" d="100"/>
          <a:sy n="105"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F4F72-BE12-6B40-85E7-2531C5E4121E}" type="datetimeFigureOut">
              <a:rPr lang="en-US" smtClean="0"/>
              <a:t>5/9/23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8F0F4-296C-FE42-B587-E55EA4CB505B}" type="slidenum">
              <a:rPr lang="en-US" smtClean="0"/>
              <a:t>‹#›</a:t>
            </a:fld>
            <a:endParaRPr lang="en-US"/>
          </a:p>
        </p:txBody>
      </p:sp>
    </p:spTree>
    <p:extLst>
      <p:ext uri="{BB962C8B-B14F-4D97-AF65-F5344CB8AC3E}">
        <p14:creationId xmlns:p14="http://schemas.microsoft.com/office/powerpoint/2010/main" val="3234187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of game (why), how it work, basic how to play</a:t>
            </a:r>
          </a:p>
        </p:txBody>
      </p:sp>
      <p:sp>
        <p:nvSpPr>
          <p:cNvPr id="4" name="Slide Number Placeholder 3"/>
          <p:cNvSpPr>
            <a:spLocks noGrp="1"/>
          </p:cNvSpPr>
          <p:nvPr>
            <p:ph type="sldNum" sz="quarter" idx="5"/>
          </p:nvPr>
        </p:nvSpPr>
        <p:spPr/>
        <p:txBody>
          <a:bodyPr/>
          <a:lstStyle/>
          <a:p>
            <a:fld id="{3988F0F4-296C-FE42-B587-E55EA4CB505B}" type="slidenum">
              <a:rPr lang="en-US" smtClean="0"/>
              <a:t>2</a:t>
            </a:fld>
            <a:endParaRPr lang="en-US"/>
          </a:p>
        </p:txBody>
      </p:sp>
    </p:spTree>
    <p:extLst>
      <p:ext uri="{BB962C8B-B14F-4D97-AF65-F5344CB8AC3E}">
        <p14:creationId xmlns:p14="http://schemas.microsoft.com/office/powerpoint/2010/main" val="1729198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FA3C-8462-D50D-61C0-15E47DE1CE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75A42-A5C0-BC73-324F-69FD28BA97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F4DA9F-23BD-D2F8-A488-0070343BE919}"/>
              </a:ext>
            </a:extLst>
          </p:cNvPr>
          <p:cNvSpPr>
            <a:spLocks noGrp="1"/>
          </p:cNvSpPr>
          <p:nvPr>
            <p:ph type="dt" sz="half" idx="10"/>
          </p:nvPr>
        </p:nvSpPr>
        <p:spPr/>
        <p:txBody>
          <a:bodyPr/>
          <a:lstStyle/>
          <a:p>
            <a:fld id="{F4BD9B5C-1C1A-0B45-AE90-E5227C2345B1}" type="datetimeFigureOut">
              <a:rPr lang="en-US" smtClean="0"/>
              <a:t>5/9/23</a:t>
            </a:fld>
            <a:endParaRPr lang="en-US"/>
          </a:p>
        </p:txBody>
      </p:sp>
      <p:sp>
        <p:nvSpPr>
          <p:cNvPr id="5" name="Footer Placeholder 4">
            <a:extLst>
              <a:ext uri="{FF2B5EF4-FFF2-40B4-BE49-F238E27FC236}">
                <a16:creationId xmlns:a16="http://schemas.microsoft.com/office/drawing/2014/main" id="{477BFEE3-C99B-5B06-7F9B-F313ABEC7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12B5F-0D6B-AEEB-237F-0AD1BACFFF43}"/>
              </a:ext>
            </a:extLst>
          </p:cNvPr>
          <p:cNvSpPr>
            <a:spLocks noGrp="1"/>
          </p:cNvSpPr>
          <p:nvPr>
            <p:ph type="sldNum" sz="quarter" idx="12"/>
          </p:nvPr>
        </p:nvSpPr>
        <p:spPr/>
        <p:txBody>
          <a:bodyPr/>
          <a:lstStyle/>
          <a:p>
            <a:fld id="{7E27B2C4-ACED-8342-987D-D79FDC60D767}" type="slidenum">
              <a:rPr lang="en-US" smtClean="0"/>
              <a:t>‹#›</a:t>
            </a:fld>
            <a:endParaRPr lang="en-US"/>
          </a:p>
        </p:txBody>
      </p:sp>
    </p:spTree>
    <p:extLst>
      <p:ext uri="{BB962C8B-B14F-4D97-AF65-F5344CB8AC3E}">
        <p14:creationId xmlns:p14="http://schemas.microsoft.com/office/powerpoint/2010/main" val="95408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F489-F325-A622-3092-1C1B966029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D60C79-8762-C034-8AFC-563996C8ED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D4FB0-A30A-E638-B007-8088A0556844}"/>
              </a:ext>
            </a:extLst>
          </p:cNvPr>
          <p:cNvSpPr>
            <a:spLocks noGrp="1"/>
          </p:cNvSpPr>
          <p:nvPr>
            <p:ph type="dt" sz="half" idx="10"/>
          </p:nvPr>
        </p:nvSpPr>
        <p:spPr/>
        <p:txBody>
          <a:bodyPr/>
          <a:lstStyle/>
          <a:p>
            <a:fld id="{F4BD9B5C-1C1A-0B45-AE90-E5227C2345B1}" type="datetimeFigureOut">
              <a:rPr lang="en-US" smtClean="0"/>
              <a:t>5/9/23</a:t>
            </a:fld>
            <a:endParaRPr lang="en-US"/>
          </a:p>
        </p:txBody>
      </p:sp>
      <p:sp>
        <p:nvSpPr>
          <p:cNvPr id="5" name="Footer Placeholder 4">
            <a:extLst>
              <a:ext uri="{FF2B5EF4-FFF2-40B4-BE49-F238E27FC236}">
                <a16:creationId xmlns:a16="http://schemas.microsoft.com/office/drawing/2014/main" id="{FAFBA21B-730E-3760-F479-26CC622B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4BF58-A11F-2C0D-6758-F9BD8579CC3A}"/>
              </a:ext>
            </a:extLst>
          </p:cNvPr>
          <p:cNvSpPr>
            <a:spLocks noGrp="1"/>
          </p:cNvSpPr>
          <p:nvPr>
            <p:ph type="sldNum" sz="quarter" idx="12"/>
          </p:nvPr>
        </p:nvSpPr>
        <p:spPr/>
        <p:txBody>
          <a:bodyPr/>
          <a:lstStyle/>
          <a:p>
            <a:fld id="{7E27B2C4-ACED-8342-987D-D79FDC60D767}" type="slidenum">
              <a:rPr lang="en-US" smtClean="0"/>
              <a:t>‹#›</a:t>
            </a:fld>
            <a:endParaRPr lang="en-US"/>
          </a:p>
        </p:txBody>
      </p:sp>
    </p:spTree>
    <p:extLst>
      <p:ext uri="{BB962C8B-B14F-4D97-AF65-F5344CB8AC3E}">
        <p14:creationId xmlns:p14="http://schemas.microsoft.com/office/powerpoint/2010/main" val="353323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B5982-DA90-F4C5-5B93-2D74912E44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389957-EFCE-25FF-C80B-266B0E2D45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10B4F-B300-DD40-0485-DE4668C8D7EE}"/>
              </a:ext>
            </a:extLst>
          </p:cNvPr>
          <p:cNvSpPr>
            <a:spLocks noGrp="1"/>
          </p:cNvSpPr>
          <p:nvPr>
            <p:ph type="dt" sz="half" idx="10"/>
          </p:nvPr>
        </p:nvSpPr>
        <p:spPr/>
        <p:txBody>
          <a:bodyPr/>
          <a:lstStyle/>
          <a:p>
            <a:fld id="{F4BD9B5C-1C1A-0B45-AE90-E5227C2345B1}" type="datetimeFigureOut">
              <a:rPr lang="en-US" smtClean="0"/>
              <a:t>5/9/23</a:t>
            </a:fld>
            <a:endParaRPr lang="en-US"/>
          </a:p>
        </p:txBody>
      </p:sp>
      <p:sp>
        <p:nvSpPr>
          <p:cNvPr id="5" name="Footer Placeholder 4">
            <a:extLst>
              <a:ext uri="{FF2B5EF4-FFF2-40B4-BE49-F238E27FC236}">
                <a16:creationId xmlns:a16="http://schemas.microsoft.com/office/drawing/2014/main" id="{CE154FEE-9787-C776-FECC-D6E1614AF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0754C-9B46-7779-FCD9-D5E26769EA6F}"/>
              </a:ext>
            </a:extLst>
          </p:cNvPr>
          <p:cNvSpPr>
            <a:spLocks noGrp="1"/>
          </p:cNvSpPr>
          <p:nvPr>
            <p:ph type="sldNum" sz="quarter" idx="12"/>
          </p:nvPr>
        </p:nvSpPr>
        <p:spPr/>
        <p:txBody>
          <a:bodyPr/>
          <a:lstStyle/>
          <a:p>
            <a:fld id="{7E27B2C4-ACED-8342-987D-D79FDC60D767}" type="slidenum">
              <a:rPr lang="en-US" smtClean="0"/>
              <a:t>‹#›</a:t>
            </a:fld>
            <a:endParaRPr lang="en-US"/>
          </a:p>
        </p:txBody>
      </p:sp>
    </p:spTree>
    <p:extLst>
      <p:ext uri="{BB962C8B-B14F-4D97-AF65-F5344CB8AC3E}">
        <p14:creationId xmlns:p14="http://schemas.microsoft.com/office/powerpoint/2010/main" val="413376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D02B-D5BF-7AE1-5A21-6BEE9CD24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A59E1-D17E-16E6-CD56-D76505436D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D2A45-CBB1-8B98-C747-ECFC3AE8BFE6}"/>
              </a:ext>
            </a:extLst>
          </p:cNvPr>
          <p:cNvSpPr>
            <a:spLocks noGrp="1"/>
          </p:cNvSpPr>
          <p:nvPr>
            <p:ph type="dt" sz="half" idx="10"/>
          </p:nvPr>
        </p:nvSpPr>
        <p:spPr/>
        <p:txBody>
          <a:bodyPr/>
          <a:lstStyle/>
          <a:p>
            <a:fld id="{F4BD9B5C-1C1A-0B45-AE90-E5227C2345B1}" type="datetimeFigureOut">
              <a:rPr lang="en-US" smtClean="0"/>
              <a:t>5/9/23</a:t>
            </a:fld>
            <a:endParaRPr lang="en-US"/>
          </a:p>
        </p:txBody>
      </p:sp>
      <p:sp>
        <p:nvSpPr>
          <p:cNvPr id="5" name="Footer Placeholder 4">
            <a:extLst>
              <a:ext uri="{FF2B5EF4-FFF2-40B4-BE49-F238E27FC236}">
                <a16:creationId xmlns:a16="http://schemas.microsoft.com/office/drawing/2014/main" id="{03AEDB6B-0766-4EED-EFCD-745CB2FEB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7E780-05F8-F83D-7BFF-D336EF9FCA05}"/>
              </a:ext>
            </a:extLst>
          </p:cNvPr>
          <p:cNvSpPr>
            <a:spLocks noGrp="1"/>
          </p:cNvSpPr>
          <p:nvPr>
            <p:ph type="sldNum" sz="quarter" idx="12"/>
          </p:nvPr>
        </p:nvSpPr>
        <p:spPr/>
        <p:txBody>
          <a:bodyPr/>
          <a:lstStyle/>
          <a:p>
            <a:fld id="{7E27B2C4-ACED-8342-987D-D79FDC60D767}" type="slidenum">
              <a:rPr lang="en-US" smtClean="0"/>
              <a:t>‹#›</a:t>
            </a:fld>
            <a:endParaRPr lang="en-US"/>
          </a:p>
        </p:txBody>
      </p:sp>
    </p:spTree>
    <p:extLst>
      <p:ext uri="{BB962C8B-B14F-4D97-AF65-F5344CB8AC3E}">
        <p14:creationId xmlns:p14="http://schemas.microsoft.com/office/powerpoint/2010/main" val="371620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D30A-F605-582D-655F-45D180E660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FA8261-FA13-CC8B-D7B5-D0D749568A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FE012-92DE-7E3B-6497-36432F368692}"/>
              </a:ext>
            </a:extLst>
          </p:cNvPr>
          <p:cNvSpPr>
            <a:spLocks noGrp="1"/>
          </p:cNvSpPr>
          <p:nvPr>
            <p:ph type="dt" sz="half" idx="10"/>
          </p:nvPr>
        </p:nvSpPr>
        <p:spPr/>
        <p:txBody>
          <a:bodyPr/>
          <a:lstStyle/>
          <a:p>
            <a:fld id="{F4BD9B5C-1C1A-0B45-AE90-E5227C2345B1}" type="datetimeFigureOut">
              <a:rPr lang="en-US" smtClean="0"/>
              <a:t>5/9/23</a:t>
            </a:fld>
            <a:endParaRPr lang="en-US"/>
          </a:p>
        </p:txBody>
      </p:sp>
      <p:sp>
        <p:nvSpPr>
          <p:cNvPr id="5" name="Footer Placeholder 4">
            <a:extLst>
              <a:ext uri="{FF2B5EF4-FFF2-40B4-BE49-F238E27FC236}">
                <a16:creationId xmlns:a16="http://schemas.microsoft.com/office/drawing/2014/main" id="{76809FCE-2A77-C17F-CC4B-0FCD75682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0F20D-DAB1-793D-AA90-B2B0E7BF4113}"/>
              </a:ext>
            </a:extLst>
          </p:cNvPr>
          <p:cNvSpPr>
            <a:spLocks noGrp="1"/>
          </p:cNvSpPr>
          <p:nvPr>
            <p:ph type="sldNum" sz="quarter" idx="12"/>
          </p:nvPr>
        </p:nvSpPr>
        <p:spPr/>
        <p:txBody>
          <a:bodyPr/>
          <a:lstStyle/>
          <a:p>
            <a:fld id="{7E27B2C4-ACED-8342-987D-D79FDC60D767}" type="slidenum">
              <a:rPr lang="en-US" smtClean="0"/>
              <a:t>‹#›</a:t>
            </a:fld>
            <a:endParaRPr lang="en-US"/>
          </a:p>
        </p:txBody>
      </p:sp>
    </p:spTree>
    <p:extLst>
      <p:ext uri="{BB962C8B-B14F-4D97-AF65-F5344CB8AC3E}">
        <p14:creationId xmlns:p14="http://schemas.microsoft.com/office/powerpoint/2010/main" val="411974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F5ED-2ED1-3E26-789A-4E41121E9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AE7FB-06DB-6C7B-4004-D389D67EDD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BF053A-E911-280A-ED0A-AE6DEACFA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EA33F8-97D4-3002-5397-9BFCB33FADE6}"/>
              </a:ext>
            </a:extLst>
          </p:cNvPr>
          <p:cNvSpPr>
            <a:spLocks noGrp="1"/>
          </p:cNvSpPr>
          <p:nvPr>
            <p:ph type="dt" sz="half" idx="10"/>
          </p:nvPr>
        </p:nvSpPr>
        <p:spPr/>
        <p:txBody>
          <a:bodyPr/>
          <a:lstStyle/>
          <a:p>
            <a:fld id="{F4BD9B5C-1C1A-0B45-AE90-E5227C2345B1}" type="datetimeFigureOut">
              <a:rPr lang="en-US" smtClean="0"/>
              <a:t>5/9/23</a:t>
            </a:fld>
            <a:endParaRPr lang="en-US"/>
          </a:p>
        </p:txBody>
      </p:sp>
      <p:sp>
        <p:nvSpPr>
          <p:cNvPr id="6" name="Footer Placeholder 5">
            <a:extLst>
              <a:ext uri="{FF2B5EF4-FFF2-40B4-BE49-F238E27FC236}">
                <a16:creationId xmlns:a16="http://schemas.microsoft.com/office/drawing/2014/main" id="{A945F139-669A-7701-1603-CF1568E922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F578D-FAF6-3688-79CE-EBC1435D71C5}"/>
              </a:ext>
            </a:extLst>
          </p:cNvPr>
          <p:cNvSpPr>
            <a:spLocks noGrp="1"/>
          </p:cNvSpPr>
          <p:nvPr>
            <p:ph type="sldNum" sz="quarter" idx="12"/>
          </p:nvPr>
        </p:nvSpPr>
        <p:spPr/>
        <p:txBody>
          <a:bodyPr/>
          <a:lstStyle/>
          <a:p>
            <a:fld id="{7E27B2C4-ACED-8342-987D-D79FDC60D767}" type="slidenum">
              <a:rPr lang="en-US" smtClean="0"/>
              <a:t>‹#›</a:t>
            </a:fld>
            <a:endParaRPr lang="en-US"/>
          </a:p>
        </p:txBody>
      </p:sp>
    </p:spTree>
    <p:extLst>
      <p:ext uri="{BB962C8B-B14F-4D97-AF65-F5344CB8AC3E}">
        <p14:creationId xmlns:p14="http://schemas.microsoft.com/office/powerpoint/2010/main" val="184519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13A0-5B63-B745-B72B-CE1DA2A501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D5E3D7-46AD-CD47-A39C-A04333F3D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6E1ECD-8F05-AE0B-6AEA-70E453780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51F2BD-CDCD-6DAE-2FF4-8AAF47848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7875A-5648-5048-C76C-49BB76F3D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89A7EE-51C3-80E2-D3BE-A167D5B6F7A6}"/>
              </a:ext>
            </a:extLst>
          </p:cNvPr>
          <p:cNvSpPr>
            <a:spLocks noGrp="1"/>
          </p:cNvSpPr>
          <p:nvPr>
            <p:ph type="dt" sz="half" idx="10"/>
          </p:nvPr>
        </p:nvSpPr>
        <p:spPr/>
        <p:txBody>
          <a:bodyPr/>
          <a:lstStyle/>
          <a:p>
            <a:fld id="{F4BD9B5C-1C1A-0B45-AE90-E5227C2345B1}" type="datetimeFigureOut">
              <a:rPr lang="en-US" smtClean="0"/>
              <a:t>5/9/23</a:t>
            </a:fld>
            <a:endParaRPr lang="en-US"/>
          </a:p>
        </p:txBody>
      </p:sp>
      <p:sp>
        <p:nvSpPr>
          <p:cNvPr id="8" name="Footer Placeholder 7">
            <a:extLst>
              <a:ext uri="{FF2B5EF4-FFF2-40B4-BE49-F238E27FC236}">
                <a16:creationId xmlns:a16="http://schemas.microsoft.com/office/drawing/2014/main" id="{3CC3C052-57D3-64D3-7218-126AB8D6BE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948A6B-5129-5FFA-1332-FDB8392D5D46}"/>
              </a:ext>
            </a:extLst>
          </p:cNvPr>
          <p:cNvSpPr>
            <a:spLocks noGrp="1"/>
          </p:cNvSpPr>
          <p:nvPr>
            <p:ph type="sldNum" sz="quarter" idx="12"/>
          </p:nvPr>
        </p:nvSpPr>
        <p:spPr/>
        <p:txBody>
          <a:bodyPr/>
          <a:lstStyle/>
          <a:p>
            <a:fld id="{7E27B2C4-ACED-8342-987D-D79FDC60D767}" type="slidenum">
              <a:rPr lang="en-US" smtClean="0"/>
              <a:t>‹#›</a:t>
            </a:fld>
            <a:endParaRPr lang="en-US"/>
          </a:p>
        </p:txBody>
      </p:sp>
    </p:spTree>
    <p:extLst>
      <p:ext uri="{BB962C8B-B14F-4D97-AF65-F5344CB8AC3E}">
        <p14:creationId xmlns:p14="http://schemas.microsoft.com/office/powerpoint/2010/main" val="360750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17A7-C70F-D718-180D-FE9A6AD769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ED7DA1-BC20-A6A0-84A9-5FAC8ED7B003}"/>
              </a:ext>
            </a:extLst>
          </p:cNvPr>
          <p:cNvSpPr>
            <a:spLocks noGrp="1"/>
          </p:cNvSpPr>
          <p:nvPr>
            <p:ph type="dt" sz="half" idx="10"/>
          </p:nvPr>
        </p:nvSpPr>
        <p:spPr/>
        <p:txBody>
          <a:bodyPr/>
          <a:lstStyle/>
          <a:p>
            <a:fld id="{F4BD9B5C-1C1A-0B45-AE90-E5227C2345B1}" type="datetimeFigureOut">
              <a:rPr lang="en-US" smtClean="0"/>
              <a:t>5/9/23</a:t>
            </a:fld>
            <a:endParaRPr lang="en-US"/>
          </a:p>
        </p:txBody>
      </p:sp>
      <p:sp>
        <p:nvSpPr>
          <p:cNvPr id="4" name="Footer Placeholder 3">
            <a:extLst>
              <a:ext uri="{FF2B5EF4-FFF2-40B4-BE49-F238E27FC236}">
                <a16:creationId xmlns:a16="http://schemas.microsoft.com/office/drawing/2014/main" id="{205EDEEC-3435-9A1A-2786-0BA6ED5C8C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065DC9-3C42-9A45-D800-EFE12AA15D22}"/>
              </a:ext>
            </a:extLst>
          </p:cNvPr>
          <p:cNvSpPr>
            <a:spLocks noGrp="1"/>
          </p:cNvSpPr>
          <p:nvPr>
            <p:ph type="sldNum" sz="quarter" idx="12"/>
          </p:nvPr>
        </p:nvSpPr>
        <p:spPr/>
        <p:txBody>
          <a:bodyPr/>
          <a:lstStyle/>
          <a:p>
            <a:fld id="{7E27B2C4-ACED-8342-987D-D79FDC60D767}" type="slidenum">
              <a:rPr lang="en-US" smtClean="0"/>
              <a:t>‹#›</a:t>
            </a:fld>
            <a:endParaRPr lang="en-US"/>
          </a:p>
        </p:txBody>
      </p:sp>
    </p:spTree>
    <p:extLst>
      <p:ext uri="{BB962C8B-B14F-4D97-AF65-F5344CB8AC3E}">
        <p14:creationId xmlns:p14="http://schemas.microsoft.com/office/powerpoint/2010/main" val="417734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5DE6D-4539-2D3A-7314-01F953F027B5}"/>
              </a:ext>
            </a:extLst>
          </p:cNvPr>
          <p:cNvSpPr>
            <a:spLocks noGrp="1"/>
          </p:cNvSpPr>
          <p:nvPr>
            <p:ph type="dt" sz="half" idx="10"/>
          </p:nvPr>
        </p:nvSpPr>
        <p:spPr/>
        <p:txBody>
          <a:bodyPr/>
          <a:lstStyle/>
          <a:p>
            <a:fld id="{F4BD9B5C-1C1A-0B45-AE90-E5227C2345B1}" type="datetimeFigureOut">
              <a:rPr lang="en-US" smtClean="0"/>
              <a:t>5/9/23</a:t>
            </a:fld>
            <a:endParaRPr lang="en-US"/>
          </a:p>
        </p:txBody>
      </p:sp>
      <p:sp>
        <p:nvSpPr>
          <p:cNvPr id="3" name="Footer Placeholder 2">
            <a:extLst>
              <a:ext uri="{FF2B5EF4-FFF2-40B4-BE49-F238E27FC236}">
                <a16:creationId xmlns:a16="http://schemas.microsoft.com/office/drawing/2014/main" id="{01EB6D62-2C73-6719-2B45-CB25AF442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50F3E3-6CF4-F387-697E-6092B8B7A419}"/>
              </a:ext>
            </a:extLst>
          </p:cNvPr>
          <p:cNvSpPr>
            <a:spLocks noGrp="1"/>
          </p:cNvSpPr>
          <p:nvPr>
            <p:ph type="sldNum" sz="quarter" idx="12"/>
          </p:nvPr>
        </p:nvSpPr>
        <p:spPr/>
        <p:txBody>
          <a:bodyPr/>
          <a:lstStyle/>
          <a:p>
            <a:fld id="{7E27B2C4-ACED-8342-987D-D79FDC60D767}" type="slidenum">
              <a:rPr lang="en-US" smtClean="0"/>
              <a:t>‹#›</a:t>
            </a:fld>
            <a:endParaRPr lang="en-US"/>
          </a:p>
        </p:txBody>
      </p:sp>
    </p:spTree>
    <p:extLst>
      <p:ext uri="{BB962C8B-B14F-4D97-AF65-F5344CB8AC3E}">
        <p14:creationId xmlns:p14="http://schemas.microsoft.com/office/powerpoint/2010/main" val="38385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EC4B-0FE7-D3DF-5F3E-15039F56A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BBBDF6-8200-2C15-0828-D973A21B4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A2A5DB-B203-7AC8-4DE3-EDCBA1C5C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4DF71-6954-AE3B-11CD-CF3EFDFA77D0}"/>
              </a:ext>
            </a:extLst>
          </p:cNvPr>
          <p:cNvSpPr>
            <a:spLocks noGrp="1"/>
          </p:cNvSpPr>
          <p:nvPr>
            <p:ph type="dt" sz="half" idx="10"/>
          </p:nvPr>
        </p:nvSpPr>
        <p:spPr/>
        <p:txBody>
          <a:bodyPr/>
          <a:lstStyle/>
          <a:p>
            <a:fld id="{F4BD9B5C-1C1A-0B45-AE90-E5227C2345B1}" type="datetimeFigureOut">
              <a:rPr lang="en-US" smtClean="0"/>
              <a:t>5/9/23</a:t>
            </a:fld>
            <a:endParaRPr lang="en-US"/>
          </a:p>
        </p:txBody>
      </p:sp>
      <p:sp>
        <p:nvSpPr>
          <p:cNvPr id="6" name="Footer Placeholder 5">
            <a:extLst>
              <a:ext uri="{FF2B5EF4-FFF2-40B4-BE49-F238E27FC236}">
                <a16:creationId xmlns:a16="http://schemas.microsoft.com/office/drawing/2014/main" id="{B9F79EF2-4B8E-E647-0606-C2D65C4D5D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2C52C-E5B3-0D0C-792D-E8D182F304AF}"/>
              </a:ext>
            </a:extLst>
          </p:cNvPr>
          <p:cNvSpPr>
            <a:spLocks noGrp="1"/>
          </p:cNvSpPr>
          <p:nvPr>
            <p:ph type="sldNum" sz="quarter" idx="12"/>
          </p:nvPr>
        </p:nvSpPr>
        <p:spPr/>
        <p:txBody>
          <a:bodyPr/>
          <a:lstStyle/>
          <a:p>
            <a:fld id="{7E27B2C4-ACED-8342-987D-D79FDC60D767}" type="slidenum">
              <a:rPr lang="en-US" smtClean="0"/>
              <a:t>‹#›</a:t>
            </a:fld>
            <a:endParaRPr lang="en-US"/>
          </a:p>
        </p:txBody>
      </p:sp>
    </p:spTree>
    <p:extLst>
      <p:ext uri="{BB962C8B-B14F-4D97-AF65-F5344CB8AC3E}">
        <p14:creationId xmlns:p14="http://schemas.microsoft.com/office/powerpoint/2010/main" val="277131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A4BE-D1A4-648A-E5AC-72CB59B10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E80DFF-43D7-6D48-D3A4-97EB799D8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95F79B-E0BF-02BC-D47D-9527699C6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A88E2-9B52-2F66-693B-3199FD2306E7}"/>
              </a:ext>
            </a:extLst>
          </p:cNvPr>
          <p:cNvSpPr>
            <a:spLocks noGrp="1"/>
          </p:cNvSpPr>
          <p:nvPr>
            <p:ph type="dt" sz="half" idx="10"/>
          </p:nvPr>
        </p:nvSpPr>
        <p:spPr/>
        <p:txBody>
          <a:bodyPr/>
          <a:lstStyle/>
          <a:p>
            <a:fld id="{F4BD9B5C-1C1A-0B45-AE90-E5227C2345B1}" type="datetimeFigureOut">
              <a:rPr lang="en-US" smtClean="0"/>
              <a:t>5/9/23</a:t>
            </a:fld>
            <a:endParaRPr lang="en-US"/>
          </a:p>
        </p:txBody>
      </p:sp>
      <p:sp>
        <p:nvSpPr>
          <p:cNvPr id="6" name="Footer Placeholder 5">
            <a:extLst>
              <a:ext uri="{FF2B5EF4-FFF2-40B4-BE49-F238E27FC236}">
                <a16:creationId xmlns:a16="http://schemas.microsoft.com/office/drawing/2014/main" id="{89D1688E-C684-B344-F9E6-FC89C1C64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21529-13F1-DB5E-CE23-044E13639522}"/>
              </a:ext>
            </a:extLst>
          </p:cNvPr>
          <p:cNvSpPr>
            <a:spLocks noGrp="1"/>
          </p:cNvSpPr>
          <p:nvPr>
            <p:ph type="sldNum" sz="quarter" idx="12"/>
          </p:nvPr>
        </p:nvSpPr>
        <p:spPr/>
        <p:txBody>
          <a:bodyPr/>
          <a:lstStyle/>
          <a:p>
            <a:fld id="{7E27B2C4-ACED-8342-987D-D79FDC60D767}" type="slidenum">
              <a:rPr lang="en-US" smtClean="0"/>
              <a:t>‹#›</a:t>
            </a:fld>
            <a:endParaRPr lang="en-US"/>
          </a:p>
        </p:txBody>
      </p:sp>
    </p:spTree>
    <p:extLst>
      <p:ext uri="{BB962C8B-B14F-4D97-AF65-F5344CB8AC3E}">
        <p14:creationId xmlns:p14="http://schemas.microsoft.com/office/powerpoint/2010/main" val="15903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lum/>
          </a:blip>
          <a:srcRect/>
          <a:stretch>
            <a:fillRect t="-65000" b="-6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E1220-51FA-D446-EE5B-E1E41252F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C61098-2A1B-478A-0FE6-937C632F5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A777F-E938-C4D1-5970-396367458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D9B5C-1C1A-0B45-AE90-E5227C2345B1}" type="datetimeFigureOut">
              <a:rPr lang="en-US" smtClean="0"/>
              <a:t>5/9/23</a:t>
            </a:fld>
            <a:endParaRPr lang="en-US"/>
          </a:p>
        </p:txBody>
      </p:sp>
      <p:sp>
        <p:nvSpPr>
          <p:cNvPr id="5" name="Footer Placeholder 4">
            <a:extLst>
              <a:ext uri="{FF2B5EF4-FFF2-40B4-BE49-F238E27FC236}">
                <a16:creationId xmlns:a16="http://schemas.microsoft.com/office/drawing/2014/main" id="{A9FF375D-2DFB-10B0-EB46-00CF7C31F4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7B6FFE-2192-4EE9-D3EB-664283DDA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7B2C4-ACED-8342-987D-D79FDC60D767}" type="slidenum">
              <a:rPr lang="en-US" smtClean="0"/>
              <a:t>‹#›</a:t>
            </a:fld>
            <a:endParaRPr lang="en-US"/>
          </a:p>
        </p:txBody>
      </p:sp>
    </p:spTree>
    <p:extLst>
      <p:ext uri="{BB962C8B-B14F-4D97-AF65-F5344CB8AC3E}">
        <p14:creationId xmlns:p14="http://schemas.microsoft.com/office/powerpoint/2010/main" val="206560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A05A-2D10-B256-F52C-4BB42D16A8A6}"/>
              </a:ext>
            </a:extLst>
          </p:cNvPr>
          <p:cNvSpPr>
            <a:spLocks noGrp="1"/>
          </p:cNvSpPr>
          <p:nvPr>
            <p:ph type="ctrTitle"/>
          </p:nvPr>
        </p:nvSpPr>
        <p:spPr>
          <a:xfrm>
            <a:off x="1316736" y="1600200"/>
            <a:ext cx="9144000" cy="2387600"/>
          </a:xfrm>
        </p:spPr>
        <p:txBody>
          <a:bodyPr>
            <a:normAutofit/>
          </a:bodyPr>
          <a:lstStyle/>
          <a:p>
            <a:pPr rtl="0">
              <a:spcBef>
                <a:spcPts val="0"/>
              </a:spcBef>
              <a:spcAft>
                <a:spcPts val="0"/>
              </a:spcAft>
            </a:pPr>
            <a:r>
              <a:rPr lang="en-US" sz="6000" b="0" i="0" u="none" strike="noStrike" dirty="0">
                <a:solidFill>
                  <a:srgbClr val="000000"/>
                </a:solidFill>
                <a:effectLst/>
                <a:latin typeface="Arial" panose="020B0604020202020204" pitchFamily="34" charset="0"/>
              </a:rPr>
              <a:t>Strategic Tic Tac Toe</a:t>
            </a:r>
            <a:br>
              <a:rPr lang="en-US" b="0" dirty="0">
                <a:effectLst/>
              </a:rPr>
            </a:br>
            <a:endParaRPr lang="en-US" dirty="0"/>
          </a:p>
        </p:txBody>
      </p:sp>
      <p:sp>
        <p:nvSpPr>
          <p:cNvPr id="3" name="Subtitle 2">
            <a:extLst>
              <a:ext uri="{FF2B5EF4-FFF2-40B4-BE49-F238E27FC236}">
                <a16:creationId xmlns:a16="http://schemas.microsoft.com/office/drawing/2014/main" id="{F7D8785C-A2A9-2BD8-BA03-9173AB946BF9}"/>
              </a:ext>
            </a:extLst>
          </p:cNvPr>
          <p:cNvSpPr>
            <a:spLocks noGrp="1"/>
          </p:cNvSpPr>
          <p:nvPr>
            <p:ph type="subTitle" idx="1"/>
          </p:nvPr>
        </p:nvSpPr>
        <p:spPr/>
        <p:txBody>
          <a:bodyPr/>
          <a:lstStyle/>
          <a:p>
            <a:r>
              <a:rPr lang="en-US" dirty="0"/>
              <a:t>By X’s and O’s</a:t>
            </a:r>
          </a:p>
          <a:p>
            <a:r>
              <a:rPr lang="en-US" dirty="0"/>
              <a:t>Adam Smith, Jo Friend, Jacob Larsen</a:t>
            </a:r>
          </a:p>
        </p:txBody>
      </p:sp>
      <p:sp>
        <p:nvSpPr>
          <p:cNvPr id="4" name="TextBox 3">
            <a:extLst>
              <a:ext uri="{FF2B5EF4-FFF2-40B4-BE49-F238E27FC236}">
                <a16:creationId xmlns:a16="http://schemas.microsoft.com/office/drawing/2014/main" id="{6246E05E-2664-C4D0-B31C-4F2B6C00D314}"/>
              </a:ext>
            </a:extLst>
          </p:cNvPr>
          <p:cNvSpPr txBox="1"/>
          <p:nvPr/>
        </p:nvSpPr>
        <p:spPr>
          <a:xfrm>
            <a:off x="694944" y="5257800"/>
            <a:ext cx="3645408" cy="923330"/>
          </a:xfrm>
          <a:prstGeom prst="rect">
            <a:avLst/>
          </a:prstGeom>
          <a:noFill/>
        </p:spPr>
        <p:txBody>
          <a:bodyPr wrap="square" rtlCol="0">
            <a:spAutoFit/>
          </a:bodyPr>
          <a:lstStyle/>
          <a:p>
            <a:r>
              <a:rPr lang="en-US" dirty="0">
                <a:solidFill>
                  <a:srgbClr val="FF0000"/>
                </a:solidFill>
                <a:highlight>
                  <a:srgbClr val="FFFF00"/>
                </a:highlight>
              </a:rPr>
              <a:t>These slides are an expanded version of the demo slides explaining the game, issues, and what not</a:t>
            </a:r>
          </a:p>
        </p:txBody>
      </p:sp>
    </p:spTree>
    <p:extLst>
      <p:ext uri="{BB962C8B-B14F-4D97-AF65-F5344CB8AC3E}">
        <p14:creationId xmlns:p14="http://schemas.microsoft.com/office/powerpoint/2010/main" val="403285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64CA-55CC-BF57-5A01-5DE6B169DB33}"/>
              </a:ext>
            </a:extLst>
          </p:cNvPr>
          <p:cNvSpPr>
            <a:spLocks noGrp="1"/>
          </p:cNvSpPr>
          <p:nvPr>
            <p:ph type="title"/>
          </p:nvPr>
        </p:nvSpPr>
        <p:spPr>
          <a:xfrm>
            <a:off x="0" y="0"/>
            <a:ext cx="10515600" cy="1325563"/>
          </a:xfrm>
        </p:spPr>
        <p:txBody>
          <a:bodyPr/>
          <a:lstStyle/>
          <a:p>
            <a:r>
              <a:rPr lang="en-US" dirty="0"/>
              <a:t>Overview of game</a:t>
            </a:r>
          </a:p>
        </p:txBody>
      </p:sp>
      <p:pic>
        <p:nvPicPr>
          <p:cNvPr id="1032" name="Picture 8">
            <a:extLst>
              <a:ext uri="{FF2B5EF4-FFF2-40B4-BE49-F238E27FC236}">
                <a16:creationId xmlns:a16="http://schemas.microsoft.com/office/drawing/2014/main" id="{40192012-73AF-560D-73F1-E63AD322B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6" y="1557528"/>
            <a:ext cx="5370112" cy="40507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69E584D-8187-E6FD-B6AE-8998F2E84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2160" y="1461428"/>
            <a:ext cx="6064422" cy="451850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4411CD2B-EC32-AB42-29DD-E26B04570743}"/>
              </a:ext>
            </a:extLst>
          </p:cNvPr>
          <p:cNvCxnSpPr/>
          <p:nvPr/>
        </p:nvCxnSpPr>
        <p:spPr>
          <a:xfrm>
            <a:off x="4949952" y="4072128"/>
            <a:ext cx="1243584" cy="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07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DEA7-C057-1348-1579-FD80E3FFB59B}"/>
              </a:ext>
            </a:extLst>
          </p:cNvPr>
          <p:cNvSpPr>
            <a:spLocks noGrp="1"/>
          </p:cNvSpPr>
          <p:nvPr>
            <p:ph type="title"/>
          </p:nvPr>
        </p:nvSpPr>
        <p:spPr>
          <a:xfrm>
            <a:off x="252984" y="146494"/>
            <a:ext cx="10515600" cy="1325563"/>
          </a:xfrm>
        </p:spPr>
        <p:txBody>
          <a:bodyPr/>
          <a:lstStyle/>
          <a:p>
            <a:r>
              <a:rPr lang="en-US" dirty="0"/>
              <a:t>Current Implementation</a:t>
            </a:r>
          </a:p>
        </p:txBody>
      </p:sp>
      <p:sp>
        <p:nvSpPr>
          <p:cNvPr id="3" name="Content Placeholder 2">
            <a:extLst>
              <a:ext uri="{FF2B5EF4-FFF2-40B4-BE49-F238E27FC236}">
                <a16:creationId xmlns:a16="http://schemas.microsoft.com/office/drawing/2014/main" id="{215E6200-D706-F70C-C430-768EC834746C}"/>
              </a:ext>
            </a:extLst>
          </p:cNvPr>
          <p:cNvSpPr>
            <a:spLocks noGrp="1"/>
          </p:cNvSpPr>
          <p:nvPr>
            <p:ph idx="1"/>
          </p:nvPr>
        </p:nvSpPr>
        <p:spPr>
          <a:xfrm>
            <a:off x="582168" y="1253330"/>
            <a:ext cx="10515600" cy="5086509"/>
          </a:xfrm>
        </p:spPr>
        <p:txBody>
          <a:bodyPr>
            <a:normAutofit/>
          </a:bodyPr>
          <a:lstStyle/>
          <a:p>
            <a:r>
              <a:rPr lang="en-US" dirty="0"/>
              <a:t>Working Game</a:t>
            </a:r>
          </a:p>
          <a:p>
            <a:r>
              <a:rPr lang="en-US" dirty="0"/>
              <a:t>Two Player</a:t>
            </a:r>
          </a:p>
          <a:p>
            <a:pPr lvl="1"/>
            <a:r>
              <a:rPr lang="en-US" dirty="0"/>
              <a:t>Players are X and O. Game switches player after each turn</a:t>
            </a:r>
          </a:p>
          <a:p>
            <a:r>
              <a:rPr lang="en-US" dirty="0"/>
              <a:t>Basic Game menu</a:t>
            </a:r>
          </a:p>
          <a:p>
            <a:pPr lvl="1"/>
            <a:r>
              <a:rPr lang="en-US" dirty="0"/>
              <a:t>1-3 of available selections (Play new game, load, quit)</a:t>
            </a:r>
          </a:p>
          <a:p>
            <a:r>
              <a:rPr lang="en-US" dirty="0"/>
              <a:t>Basic Playing Menu</a:t>
            </a:r>
          </a:p>
          <a:p>
            <a:pPr lvl="1"/>
            <a:r>
              <a:rPr lang="en-US" dirty="0"/>
              <a:t>Selection of available squares are displayed to the user and you pick 1-9 out of the available squares for the board you are playing</a:t>
            </a:r>
          </a:p>
          <a:p>
            <a:pPr lvl="1"/>
            <a:r>
              <a:rPr lang="en-US" dirty="0"/>
              <a:t>‘S’ to Save, ‘Q’ to quit</a:t>
            </a:r>
          </a:p>
          <a:p>
            <a:r>
              <a:rPr lang="en-US" dirty="0"/>
              <a:t>Saving/Loading</a:t>
            </a:r>
          </a:p>
          <a:p>
            <a:r>
              <a:rPr lang="en-US" dirty="0"/>
              <a:t>Separate Color display</a:t>
            </a:r>
          </a:p>
        </p:txBody>
      </p:sp>
    </p:spTree>
    <p:extLst>
      <p:ext uri="{BB962C8B-B14F-4D97-AF65-F5344CB8AC3E}">
        <p14:creationId xmlns:p14="http://schemas.microsoft.com/office/powerpoint/2010/main" val="269243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EEFC-AC55-E393-BED5-4FB87B6DEC51}"/>
              </a:ext>
            </a:extLst>
          </p:cNvPr>
          <p:cNvSpPr>
            <a:spLocks noGrp="1"/>
          </p:cNvSpPr>
          <p:nvPr>
            <p:ph type="title"/>
          </p:nvPr>
        </p:nvSpPr>
        <p:spPr>
          <a:xfrm>
            <a:off x="266700" y="365125"/>
            <a:ext cx="10515600" cy="1325563"/>
          </a:xfrm>
        </p:spPr>
        <p:txBody>
          <a:bodyPr/>
          <a:lstStyle/>
          <a:p>
            <a:r>
              <a:rPr lang="en-US" dirty="0"/>
              <a:t>Future implementation(s)</a:t>
            </a:r>
          </a:p>
        </p:txBody>
      </p:sp>
      <p:sp>
        <p:nvSpPr>
          <p:cNvPr id="3" name="Content Placeholder 2">
            <a:extLst>
              <a:ext uri="{FF2B5EF4-FFF2-40B4-BE49-F238E27FC236}">
                <a16:creationId xmlns:a16="http://schemas.microsoft.com/office/drawing/2014/main" id="{E41FB81B-5459-4136-7C2B-3A7BCCCA5AB5}"/>
              </a:ext>
            </a:extLst>
          </p:cNvPr>
          <p:cNvSpPr>
            <a:spLocks noGrp="1"/>
          </p:cNvSpPr>
          <p:nvPr>
            <p:ph idx="1"/>
          </p:nvPr>
        </p:nvSpPr>
        <p:spPr>
          <a:xfrm>
            <a:off x="266700" y="1690688"/>
            <a:ext cx="10515600" cy="4351338"/>
          </a:xfrm>
        </p:spPr>
        <p:txBody>
          <a:bodyPr>
            <a:normAutofit fontScale="92500" lnSpcReduction="20000"/>
          </a:bodyPr>
          <a:lstStyle/>
          <a:p>
            <a:r>
              <a:rPr lang="en-US" dirty="0"/>
              <a:t>Animations</a:t>
            </a:r>
          </a:p>
          <a:p>
            <a:pPr lvl="1"/>
            <a:r>
              <a:rPr lang="en-US" dirty="0"/>
              <a:t>At first we wanted animations for winning a board but time did not permit this</a:t>
            </a:r>
          </a:p>
          <a:p>
            <a:r>
              <a:rPr lang="en-US" dirty="0"/>
              <a:t>Multiple saves</a:t>
            </a:r>
          </a:p>
          <a:p>
            <a:pPr lvl="1"/>
            <a:r>
              <a:rPr lang="en-US" dirty="0"/>
              <a:t>Current there is only 1 save file in the future we want multiple as you may want to play the game with multiple friends</a:t>
            </a:r>
          </a:p>
          <a:p>
            <a:r>
              <a:rPr lang="en-US" dirty="0"/>
              <a:t>Single Player</a:t>
            </a:r>
          </a:p>
          <a:p>
            <a:pPr lvl="1"/>
            <a:r>
              <a:rPr lang="en-US" dirty="0"/>
              <a:t>Add an AI so you can play solo</a:t>
            </a:r>
          </a:p>
          <a:p>
            <a:r>
              <a:rPr lang="en-US" dirty="0"/>
              <a:t>How to play screen</a:t>
            </a:r>
          </a:p>
          <a:p>
            <a:r>
              <a:rPr lang="en-US" dirty="0"/>
              <a:t>Board highlights next square</a:t>
            </a:r>
          </a:p>
          <a:p>
            <a:pPr lvl="1"/>
            <a:r>
              <a:rPr lang="en-US" dirty="0"/>
              <a:t>When you’re choosing a square, the board you’re going to send your opponent to is highlighted</a:t>
            </a:r>
          </a:p>
          <a:p>
            <a:r>
              <a:rPr lang="en-US" dirty="0"/>
              <a:t>Display and Game integration</a:t>
            </a:r>
          </a:p>
          <a:p>
            <a:pPr lvl="1"/>
            <a:r>
              <a:rPr lang="en-US" dirty="0"/>
              <a:t>Currently the display and game are not integrated. In the future this would be done</a:t>
            </a:r>
          </a:p>
          <a:p>
            <a:endParaRPr lang="en-US" dirty="0"/>
          </a:p>
        </p:txBody>
      </p:sp>
    </p:spTree>
    <p:extLst>
      <p:ext uri="{BB962C8B-B14F-4D97-AF65-F5344CB8AC3E}">
        <p14:creationId xmlns:p14="http://schemas.microsoft.com/office/powerpoint/2010/main" val="23603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D7A2-4DBF-30F9-06FC-BF254D741CDF}"/>
              </a:ext>
            </a:extLst>
          </p:cNvPr>
          <p:cNvSpPr>
            <a:spLocks noGrp="1"/>
          </p:cNvSpPr>
          <p:nvPr>
            <p:ph type="title"/>
          </p:nvPr>
        </p:nvSpPr>
        <p:spPr>
          <a:xfrm>
            <a:off x="240792" y="194437"/>
            <a:ext cx="10515600" cy="1325563"/>
          </a:xfrm>
        </p:spPr>
        <p:txBody>
          <a:bodyPr/>
          <a:lstStyle/>
          <a:p>
            <a:r>
              <a:rPr lang="en-US" dirty="0"/>
              <a:t>What went well</a:t>
            </a:r>
          </a:p>
        </p:txBody>
      </p:sp>
      <p:sp>
        <p:nvSpPr>
          <p:cNvPr id="3" name="Content Placeholder 2">
            <a:extLst>
              <a:ext uri="{FF2B5EF4-FFF2-40B4-BE49-F238E27FC236}">
                <a16:creationId xmlns:a16="http://schemas.microsoft.com/office/drawing/2014/main" id="{E5AC1453-EA95-FFE3-1C02-DB5DD7D69EDB}"/>
              </a:ext>
            </a:extLst>
          </p:cNvPr>
          <p:cNvSpPr>
            <a:spLocks noGrp="1"/>
          </p:cNvSpPr>
          <p:nvPr>
            <p:ph idx="1"/>
          </p:nvPr>
        </p:nvSpPr>
        <p:spPr>
          <a:xfrm>
            <a:off x="240792" y="1253330"/>
            <a:ext cx="11609832" cy="5245005"/>
          </a:xfrm>
        </p:spPr>
        <p:txBody>
          <a:bodyPr>
            <a:normAutofit fontScale="85000" lnSpcReduction="20000"/>
          </a:bodyPr>
          <a:lstStyle/>
          <a:p>
            <a:r>
              <a:rPr lang="en-US" dirty="0"/>
              <a:t>Intuitiveness</a:t>
            </a:r>
          </a:p>
          <a:p>
            <a:pPr lvl="1"/>
            <a:r>
              <a:rPr lang="en-US" dirty="0"/>
              <a:t>Controls are easy to understand</a:t>
            </a:r>
          </a:p>
          <a:p>
            <a:r>
              <a:rPr lang="en-US" dirty="0"/>
              <a:t>Win conditions (kind of)</a:t>
            </a:r>
          </a:p>
          <a:p>
            <a:pPr lvl="1"/>
            <a:r>
              <a:rPr lang="en-US" dirty="0"/>
              <a:t>Due to the issue with ubuntu not working on a teammates computer (detailed later) the entire game function (</a:t>
            </a:r>
            <a:r>
              <a:rPr lang="en-US" dirty="0" err="1"/>
              <a:t>checkGameOver</a:t>
            </a:r>
            <a:r>
              <a:rPr lang="en-US" dirty="0"/>
              <a:t>) was not able to be thoroughly tested. As of now the function does not work as intended. </a:t>
            </a:r>
          </a:p>
          <a:p>
            <a:r>
              <a:rPr lang="en-US" dirty="0"/>
              <a:t>Simple controls</a:t>
            </a:r>
          </a:p>
          <a:p>
            <a:r>
              <a:rPr lang="en-US" dirty="0"/>
              <a:t>Jumping boards</a:t>
            </a:r>
          </a:p>
          <a:p>
            <a:pPr lvl="1"/>
            <a:r>
              <a:rPr lang="en-US" dirty="0"/>
              <a:t>The main feature of our game was successfully implemented</a:t>
            </a:r>
          </a:p>
          <a:p>
            <a:r>
              <a:rPr lang="en-US" dirty="0"/>
              <a:t>Save/Load with characters</a:t>
            </a:r>
          </a:p>
          <a:p>
            <a:pPr lvl="1"/>
            <a:r>
              <a:rPr lang="en-US" dirty="0"/>
              <a:t>This was due to the way traditional save/load function worked with objects. We believe they did not work with our code since we had other classes as some class’s variables.</a:t>
            </a:r>
          </a:p>
          <a:p>
            <a:r>
              <a:rPr lang="en-US" dirty="0"/>
              <a:t>Some integration</a:t>
            </a:r>
          </a:p>
          <a:p>
            <a:pPr lvl="1"/>
            <a:r>
              <a:rPr lang="en-US" dirty="0"/>
              <a:t>Basic visual was integrated but not entire display</a:t>
            </a:r>
          </a:p>
          <a:p>
            <a:r>
              <a:rPr lang="en-US" dirty="0"/>
              <a:t>Visual for menu</a:t>
            </a:r>
          </a:p>
          <a:p>
            <a:pPr lvl="1"/>
            <a:r>
              <a:rPr lang="en-US" dirty="0"/>
              <a:t>Simple and easy to understand</a:t>
            </a:r>
          </a:p>
          <a:p>
            <a:endParaRPr lang="en-US" dirty="0"/>
          </a:p>
          <a:p>
            <a:endParaRPr lang="en-US" dirty="0"/>
          </a:p>
        </p:txBody>
      </p:sp>
    </p:spTree>
    <p:extLst>
      <p:ext uri="{BB962C8B-B14F-4D97-AF65-F5344CB8AC3E}">
        <p14:creationId xmlns:p14="http://schemas.microsoft.com/office/powerpoint/2010/main" val="71344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73DA-7FAB-0E51-0031-AEBE4CF6DB00}"/>
              </a:ext>
            </a:extLst>
          </p:cNvPr>
          <p:cNvSpPr>
            <a:spLocks noGrp="1"/>
          </p:cNvSpPr>
          <p:nvPr>
            <p:ph type="title"/>
          </p:nvPr>
        </p:nvSpPr>
        <p:spPr>
          <a:xfrm>
            <a:off x="292608" y="170053"/>
            <a:ext cx="10515600" cy="1325563"/>
          </a:xfrm>
        </p:spPr>
        <p:txBody>
          <a:bodyPr/>
          <a:lstStyle/>
          <a:p>
            <a:r>
              <a:rPr lang="en-US" dirty="0"/>
              <a:t>What didn’t</a:t>
            </a:r>
          </a:p>
        </p:txBody>
      </p:sp>
      <p:sp>
        <p:nvSpPr>
          <p:cNvPr id="3" name="Content Placeholder 2">
            <a:extLst>
              <a:ext uri="{FF2B5EF4-FFF2-40B4-BE49-F238E27FC236}">
                <a16:creationId xmlns:a16="http://schemas.microsoft.com/office/drawing/2014/main" id="{16BC4256-CD40-F709-6A4E-0C61BE8410EE}"/>
              </a:ext>
            </a:extLst>
          </p:cNvPr>
          <p:cNvSpPr>
            <a:spLocks noGrp="1"/>
          </p:cNvSpPr>
          <p:nvPr>
            <p:ph idx="1"/>
          </p:nvPr>
        </p:nvSpPr>
        <p:spPr>
          <a:xfrm>
            <a:off x="292608" y="1170432"/>
            <a:ext cx="11606784" cy="5517515"/>
          </a:xfrm>
        </p:spPr>
        <p:txBody>
          <a:bodyPr>
            <a:normAutofit fontScale="85000" lnSpcReduction="20000"/>
          </a:bodyPr>
          <a:lstStyle/>
          <a:p>
            <a:r>
              <a:rPr lang="en-US" dirty="0" err="1"/>
              <a:t>GameBoard</a:t>
            </a:r>
            <a:r>
              <a:rPr lang="en-US" dirty="0"/>
              <a:t> -&gt; </a:t>
            </a:r>
            <a:r>
              <a:rPr lang="en-US" dirty="0" err="1"/>
              <a:t>TicTacBoard</a:t>
            </a:r>
            <a:endParaRPr lang="en-US" dirty="0"/>
          </a:p>
          <a:p>
            <a:pPr lvl="1"/>
            <a:r>
              <a:rPr lang="en-US" dirty="0"/>
              <a:t>This was our first instinct for polymorphism as these 2 classes share several attributes, however this proved difficult due to segmentation faults present when the Gameboard class had an array of </a:t>
            </a:r>
            <a:r>
              <a:rPr lang="en-US" dirty="0" err="1"/>
              <a:t>TicTacBoards</a:t>
            </a:r>
            <a:r>
              <a:rPr lang="en-US" dirty="0"/>
              <a:t> as a variable. This was deemed not possible since a parent has objects of its child inside of it. </a:t>
            </a:r>
          </a:p>
          <a:p>
            <a:r>
              <a:rPr lang="en-US" dirty="0"/>
              <a:t>Saving objects to file</a:t>
            </a:r>
          </a:p>
          <a:p>
            <a:pPr lvl="1"/>
            <a:r>
              <a:rPr lang="en-US" dirty="0"/>
              <a:t>As stated before traditional functions didn’t work with our classes so we just saved a whole bunch of characters</a:t>
            </a:r>
          </a:p>
          <a:p>
            <a:r>
              <a:rPr lang="en-US" dirty="0"/>
              <a:t>GitHub</a:t>
            </a:r>
          </a:p>
          <a:p>
            <a:pPr lvl="1"/>
            <a:r>
              <a:rPr lang="en-US" dirty="0"/>
              <a:t>GitHub did not update our files as others members worked on them. This caused the integration process to be very unpleasant, and keeping up with changes challenging. </a:t>
            </a:r>
          </a:p>
          <a:p>
            <a:r>
              <a:rPr lang="en-US" dirty="0"/>
              <a:t>Ubuntu</a:t>
            </a:r>
          </a:p>
          <a:p>
            <a:pPr lvl="1"/>
            <a:r>
              <a:rPr lang="en-US" dirty="0"/>
              <a:t>When one of our teammates computer stopped running ubuntu, that person could not test their program as they coded resulting a very slow coding process. This person had to send their code to be tested by another group member and that group member had to write a thorough test report as to what went wrong and when. This process some several function to work but not 100%. An example of this is the </a:t>
            </a:r>
            <a:r>
              <a:rPr lang="en-US" dirty="0" err="1"/>
              <a:t>checkGameOver</a:t>
            </a:r>
            <a:r>
              <a:rPr lang="en-US" dirty="0"/>
              <a:t>() which is a fundamental function for our game to work but due to the slow test cycle it was never thoroughly tested. </a:t>
            </a:r>
          </a:p>
          <a:p>
            <a:r>
              <a:rPr lang="en-US" dirty="0"/>
              <a:t>Remote testing (Ubuntu section)</a:t>
            </a:r>
          </a:p>
        </p:txBody>
      </p:sp>
    </p:spTree>
    <p:extLst>
      <p:ext uri="{BB962C8B-B14F-4D97-AF65-F5344CB8AC3E}">
        <p14:creationId xmlns:p14="http://schemas.microsoft.com/office/powerpoint/2010/main" val="282575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2632-ED6B-D15C-FE43-9D483AC001CA}"/>
              </a:ext>
            </a:extLst>
          </p:cNvPr>
          <p:cNvSpPr>
            <a:spLocks noGrp="1"/>
          </p:cNvSpPr>
          <p:nvPr>
            <p:ph type="title"/>
          </p:nvPr>
        </p:nvSpPr>
        <p:spPr>
          <a:xfrm>
            <a:off x="280987" y="183959"/>
            <a:ext cx="10515600" cy="1325563"/>
          </a:xfrm>
        </p:spPr>
        <p:txBody>
          <a:bodyPr/>
          <a:lstStyle/>
          <a:p>
            <a:r>
              <a:rPr lang="en-US" dirty="0"/>
              <a:t>Obstacles</a:t>
            </a:r>
          </a:p>
        </p:txBody>
      </p:sp>
      <p:sp>
        <p:nvSpPr>
          <p:cNvPr id="3" name="Content Placeholder 2">
            <a:extLst>
              <a:ext uri="{FF2B5EF4-FFF2-40B4-BE49-F238E27FC236}">
                <a16:creationId xmlns:a16="http://schemas.microsoft.com/office/drawing/2014/main" id="{FEA091E6-BA88-A736-746C-FD1DC4923084}"/>
              </a:ext>
            </a:extLst>
          </p:cNvPr>
          <p:cNvSpPr>
            <a:spLocks noGrp="1"/>
          </p:cNvSpPr>
          <p:nvPr>
            <p:ph idx="1"/>
          </p:nvPr>
        </p:nvSpPr>
        <p:spPr>
          <a:xfrm>
            <a:off x="280987" y="1253330"/>
            <a:ext cx="10515600" cy="4988973"/>
          </a:xfrm>
        </p:spPr>
        <p:txBody>
          <a:bodyPr>
            <a:normAutofit fontScale="77500" lnSpcReduction="20000"/>
          </a:bodyPr>
          <a:lstStyle/>
          <a:p>
            <a:r>
              <a:rPr lang="en-US" dirty="0"/>
              <a:t>Displaying</a:t>
            </a:r>
          </a:p>
          <a:p>
            <a:pPr lvl="1"/>
            <a:r>
              <a:rPr lang="en-US" dirty="0"/>
              <a:t>The display for the code was very hard to make. We found found a way to make a beautiful looking small </a:t>
            </a:r>
            <a:r>
              <a:rPr lang="en-US" dirty="0" err="1"/>
              <a:t>ticTacBoard</a:t>
            </a:r>
            <a:r>
              <a:rPr lang="en-US" dirty="0"/>
              <a:t> and blowing that code up to our level caused several issues. Integrating this code proved even more difficult.</a:t>
            </a:r>
          </a:p>
          <a:p>
            <a:r>
              <a:rPr lang="en-US" dirty="0"/>
              <a:t>Same code doing different things</a:t>
            </a:r>
          </a:p>
          <a:p>
            <a:pPr lvl="1"/>
            <a:r>
              <a:rPr lang="en-US" dirty="0"/>
              <a:t>At one point in time the display code was the exact same in two different programs. One program worked and the other didn’t. The cause of file that didn’t work was determined to be a corrupted file as both program were the exact same. This caused multiple headaches as this issue wasn’t thought of for some time. </a:t>
            </a:r>
          </a:p>
          <a:p>
            <a:r>
              <a:rPr lang="en-US" dirty="0"/>
              <a:t>Segmentation Fault</a:t>
            </a:r>
          </a:p>
          <a:p>
            <a:pPr lvl="1"/>
            <a:r>
              <a:rPr lang="en-US" dirty="0"/>
              <a:t>When doing polymorphism with the </a:t>
            </a:r>
            <a:r>
              <a:rPr lang="en-US" dirty="0" err="1"/>
              <a:t>GameBoard</a:t>
            </a:r>
            <a:r>
              <a:rPr lang="en-US" dirty="0"/>
              <a:t> -&gt; </a:t>
            </a:r>
            <a:r>
              <a:rPr lang="en-US" dirty="0" err="1"/>
              <a:t>TicTacBoard</a:t>
            </a:r>
            <a:r>
              <a:rPr lang="en-US" dirty="0"/>
              <a:t>, we got segmentation faults. This was an issue because this was how we were going to demonstrate polymorphism. As a backup we planned to use polymorphism with the display class but after several failed attempts at integrating this also did not work. As such our code does use polymorphism. This problem can be traced back to the slow testing process that really bogged down out code production and caused us to not be able to focus on this requirement.</a:t>
            </a:r>
          </a:p>
          <a:p>
            <a:r>
              <a:rPr lang="en-US" dirty="0"/>
              <a:t>Where to use polymorphism (see above)</a:t>
            </a:r>
            <a:endParaRPr lang="en-US" dirty="0">
              <a:solidFill>
                <a:srgbClr val="FF0000"/>
              </a:solidFill>
              <a:highlight>
                <a:srgbClr val="FFFF00"/>
              </a:highlight>
            </a:endParaRPr>
          </a:p>
          <a:p>
            <a:r>
              <a:rPr lang="en-US" dirty="0"/>
              <a:t>Ubuntu (not working on one team members device)</a:t>
            </a:r>
            <a:endParaRPr lang="en-US" dirty="0">
              <a:solidFill>
                <a:srgbClr val="FF0000"/>
              </a:solidFill>
              <a:highlight>
                <a:srgbClr val="FFFF00"/>
              </a:highlight>
            </a:endParaRPr>
          </a:p>
          <a:p>
            <a:r>
              <a:rPr lang="en-US" dirty="0"/>
              <a:t>Collaboration (</a:t>
            </a:r>
            <a:r>
              <a:rPr lang="en-US" dirty="0" err="1"/>
              <a:t>Github</a:t>
            </a:r>
            <a:r>
              <a:rPr lang="en-US" dirty="0"/>
              <a:t> not properly syncing files)</a:t>
            </a:r>
          </a:p>
          <a:p>
            <a:endParaRPr lang="en-US" dirty="0"/>
          </a:p>
          <a:p>
            <a:endParaRPr lang="en-US" dirty="0"/>
          </a:p>
          <a:p>
            <a:endParaRPr lang="en-US" dirty="0"/>
          </a:p>
        </p:txBody>
      </p:sp>
    </p:spTree>
    <p:extLst>
      <p:ext uri="{BB962C8B-B14F-4D97-AF65-F5344CB8AC3E}">
        <p14:creationId xmlns:p14="http://schemas.microsoft.com/office/powerpoint/2010/main" val="167918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088E-FAFC-63D7-769E-59FFB44FB3AD}"/>
              </a:ext>
            </a:extLst>
          </p:cNvPr>
          <p:cNvSpPr>
            <a:spLocks noGrp="1"/>
          </p:cNvSpPr>
          <p:nvPr>
            <p:ph type="title"/>
          </p:nvPr>
        </p:nvSpPr>
        <p:spPr>
          <a:xfrm>
            <a:off x="326136" y="194437"/>
            <a:ext cx="10515600" cy="695579"/>
          </a:xfrm>
        </p:spPr>
        <p:txBody>
          <a:bodyPr/>
          <a:lstStyle/>
          <a:p>
            <a:r>
              <a:rPr lang="en-US" dirty="0"/>
              <a:t>Next Time</a:t>
            </a:r>
          </a:p>
        </p:txBody>
      </p:sp>
      <p:sp>
        <p:nvSpPr>
          <p:cNvPr id="3" name="Content Placeholder 2">
            <a:extLst>
              <a:ext uri="{FF2B5EF4-FFF2-40B4-BE49-F238E27FC236}">
                <a16:creationId xmlns:a16="http://schemas.microsoft.com/office/drawing/2014/main" id="{1A1AEC6E-7921-F2F2-F943-A2DBB1C17B69}"/>
              </a:ext>
            </a:extLst>
          </p:cNvPr>
          <p:cNvSpPr>
            <a:spLocks noGrp="1"/>
          </p:cNvSpPr>
          <p:nvPr>
            <p:ph idx="1"/>
          </p:nvPr>
        </p:nvSpPr>
        <p:spPr>
          <a:xfrm>
            <a:off x="326136" y="768096"/>
            <a:ext cx="11719560" cy="5895467"/>
          </a:xfrm>
        </p:spPr>
        <p:txBody>
          <a:bodyPr>
            <a:normAutofit fontScale="85000" lnSpcReduction="20000"/>
          </a:bodyPr>
          <a:lstStyle/>
          <a:p>
            <a:r>
              <a:rPr lang="en-US" dirty="0"/>
              <a:t>Test collaboration tool</a:t>
            </a:r>
          </a:p>
          <a:p>
            <a:pPr lvl="1"/>
            <a:r>
              <a:rPr lang="en-US" dirty="0"/>
              <a:t>As stated, GitHub did not fully work like we thought meaning that code production was slowed down. In the future, tediously looking at coding collaboration tools would be far more beneficial than just picking one.</a:t>
            </a:r>
          </a:p>
          <a:p>
            <a:r>
              <a:rPr lang="en-US" dirty="0"/>
              <a:t>Same page</a:t>
            </a:r>
          </a:p>
          <a:p>
            <a:pPr lvl="1"/>
            <a:r>
              <a:rPr lang="en-US" dirty="0"/>
              <a:t>Our team was building two minorly different games at one point. Normally this would be a quick fix but again the remote testing our team had to do caused normal delays to be much greater than normal</a:t>
            </a:r>
          </a:p>
          <a:p>
            <a:r>
              <a:rPr lang="en-US" dirty="0"/>
              <a:t>Early Start</a:t>
            </a:r>
          </a:p>
          <a:p>
            <a:pPr lvl="1"/>
            <a:r>
              <a:rPr lang="en-US" dirty="0"/>
              <a:t>We started this project very early however it was found that we ran out of time toward the end of the project, and couldn’t meet the polymorphism requirements of the project. Starting earlier would have given us time to meet this requirement</a:t>
            </a:r>
          </a:p>
          <a:p>
            <a:r>
              <a:rPr lang="en-US" dirty="0"/>
              <a:t>Working Ubuntu on all devices</a:t>
            </a:r>
          </a:p>
          <a:p>
            <a:pPr lvl="1"/>
            <a:r>
              <a:rPr lang="en-US" dirty="0"/>
              <a:t>We can’t say this enough, but this was a huge pain to work through and spending time in the beginning of the project to fix this would have been very beneficial.</a:t>
            </a:r>
          </a:p>
          <a:p>
            <a:r>
              <a:rPr lang="en-US" dirty="0"/>
              <a:t>Polymorphism</a:t>
            </a:r>
          </a:p>
          <a:p>
            <a:pPr lvl="1"/>
            <a:r>
              <a:rPr lang="en-US" dirty="0"/>
              <a:t>Our game had very little objects that had similar behavior. One of the key components were the gameboard and </a:t>
            </a:r>
            <a:r>
              <a:rPr lang="en-US" dirty="0" err="1"/>
              <a:t>ticTacBoard</a:t>
            </a:r>
            <a:r>
              <a:rPr lang="en-US" dirty="0"/>
              <a:t> as they shared similar functions, however due to the segmentation fault error, polymorphism was simply not possible. With such short notice we could not find a natural way to incorporate  polymorphism as it was intended to be </a:t>
            </a:r>
            <a:r>
              <a:rPr lang="en-US" dirty="0" err="1"/>
              <a:t>incorpated</a:t>
            </a:r>
            <a:r>
              <a:rPr lang="en-US" dirty="0"/>
              <a:t>. While our group does understand where to use polymorphism our project turned out to be not an ideal project to demonstrate this knowledge</a:t>
            </a:r>
          </a:p>
        </p:txBody>
      </p:sp>
    </p:spTree>
    <p:extLst>
      <p:ext uri="{BB962C8B-B14F-4D97-AF65-F5344CB8AC3E}">
        <p14:creationId xmlns:p14="http://schemas.microsoft.com/office/powerpoint/2010/main" val="399159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5A85-CDDD-A83A-7A70-0D16AD582FE7}"/>
              </a:ext>
            </a:extLst>
          </p:cNvPr>
          <p:cNvSpPr>
            <a:spLocks noGrp="1"/>
          </p:cNvSpPr>
          <p:nvPr>
            <p:ph type="title"/>
          </p:nvPr>
        </p:nvSpPr>
        <p:spPr>
          <a:xfrm>
            <a:off x="167640" y="194437"/>
            <a:ext cx="10515600" cy="1325563"/>
          </a:xfrm>
        </p:spPr>
        <p:txBody>
          <a:bodyPr/>
          <a:lstStyle/>
          <a:p>
            <a:r>
              <a:rPr lang="en-US" dirty="0"/>
              <a:t>Our game demo</a:t>
            </a:r>
          </a:p>
        </p:txBody>
      </p:sp>
      <p:pic>
        <p:nvPicPr>
          <p:cNvPr id="8" name="Picture 7">
            <a:extLst>
              <a:ext uri="{FF2B5EF4-FFF2-40B4-BE49-F238E27FC236}">
                <a16:creationId xmlns:a16="http://schemas.microsoft.com/office/drawing/2014/main" id="{FAA25FE6-82BB-7863-D4A0-C77B87783D6B}"/>
              </a:ext>
            </a:extLst>
          </p:cNvPr>
          <p:cNvPicPr>
            <a:picLocks noChangeAspect="1"/>
          </p:cNvPicPr>
          <p:nvPr/>
        </p:nvPicPr>
        <p:blipFill>
          <a:blip r:embed="rId2"/>
          <a:stretch>
            <a:fillRect/>
          </a:stretch>
        </p:blipFill>
        <p:spPr>
          <a:xfrm>
            <a:off x="167640" y="1357312"/>
            <a:ext cx="5085983" cy="5174435"/>
          </a:xfrm>
          <a:prstGeom prst="rect">
            <a:avLst/>
          </a:prstGeom>
        </p:spPr>
      </p:pic>
      <p:pic>
        <p:nvPicPr>
          <p:cNvPr id="9" name="Picture 8">
            <a:extLst>
              <a:ext uri="{FF2B5EF4-FFF2-40B4-BE49-F238E27FC236}">
                <a16:creationId xmlns:a16="http://schemas.microsoft.com/office/drawing/2014/main" id="{70CFCD34-934C-2958-4E07-94E7F8C3ED78}"/>
              </a:ext>
            </a:extLst>
          </p:cNvPr>
          <p:cNvPicPr>
            <a:picLocks noChangeAspect="1"/>
          </p:cNvPicPr>
          <p:nvPr/>
        </p:nvPicPr>
        <p:blipFill>
          <a:blip r:embed="rId3"/>
          <a:stretch>
            <a:fillRect/>
          </a:stretch>
        </p:blipFill>
        <p:spPr>
          <a:xfrm>
            <a:off x="6396625" y="1357312"/>
            <a:ext cx="5223510" cy="5071790"/>
          </a:xfrm>
          <a:prstGeom prst="rect">
            <a:avLst/>
          </a:prstGeom>
        </p:spPr>
      </p:pic>
    </p:spTree>
    <p:extLst>
      <p:ext uri="{BB962C8B-B14F-4D97-AF65-F5344CB8AC3E}">
        <p14:creationId xmlns:p14="http://schemas.microsoft.com/office/powerpoint/2010/main" val="2478703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2732</TotalTime>
  <Words>1073</Words>
  <Application>Microsoft Macintosh PowerPoint</Application>
  <PresentationFormat>Widescreen</PresentationFormat>
  <Paragraphs>77</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Strategic Tic Tac Toe </vt:lpstr>
      <vt:lpstr>Overview of game</vt:lpstr>
      <vt:lpstr>Current Implementation</vt:lpstr>
      <vt:lpstr>Future implementation(s)</vt:lpstr>
      <vt:lpstr>What went well</vt:lpstr>
      <vt:lpstr>What didn’t</vt:lpstr>
      <vt:lpstr>Obstacles</vt:lpstr>
      <vt:lpstr>Next Time</vt:lpstr>
      <vt:lpstr>Our game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Smith</dc:creator>
  <cp:lastModifiedBy>Adam Smith</cp:lastModifiedBy>
  <cp:revision>33</cp:revision>
  <dcterms:created xsi:type="dcterms:W3CDTF">2023-04-27T23:03:45Z</dcterms:created>
  <dcterms:modified xsi:type="dcterms:W3CDTF">2023-05-10T01:42:39Z</dcterms:modified>
</cp:coreProperties>
</file>