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8875" r:id="rId1"/>
    <p:sldMasterId id="2147488897" r:id="rId2"/>
  </p:sldMasterIdLst>
  <p:notesMasterIdLst>
    <p:notesMasterId r:id="rId8"/>
  </p:notesMasterIdLst>
  <p:sldIdLst>
    <p:sldId id="612" r:id="rId3"/>
    <p:sldId id="613" r:id="rId4"/>
    <p:sldId id="614" r:id="rId5"/>
    <p:sldId id="615" r:id="rId6"/>
    <p:sldId id="616" r:id="rId7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177">
          <p15:clr>
            <a:srgbClr val="A4A3A4"/>
          </p15:clr>
        </p15:guide>
        <p15:guide id="3" pos="4355" userDrawn="1">
          <p15:clr>
            <a:srgbClr val="A4A3A4"/>
          </p15:clr>
        </p15:guide>
        <p15:guide id="4" pos="2417" userDrawn="1">
          <p15:clr>
            <a:srgbClr val="A4A3A4"/>
          </p15:clr>
        </p15:guide>
        <p15:guide id="5" pos="293" userDrawn="1">
          <p15:clr>
            <a:srgbClr val="A4A3A4"/>
          </p15:clr>
        </p15:guide>
        <p15:guide id="6" orient="horz" pos="142" userDrawn="1">
          <p15:clr>
            <a:srgbClr val="A4A3A4"/>
          </p15:clr>
        </p15:guide>
        <p15:guide id="7" pos="6068" userDrawn="1">
          <p15:clr>
            <a:srgbClr val="A4A3A4"/>
          </p15:clr>
        </p15:guide>
        <p15:guide id="8" orient="horz" pos="527" userDrawn="1">
          <p15:clr>
            <a:srgbClr val="A4A3A4"/>
          </p15:clr>
        </p15:guide>
        <p15:guide id="9" orient="horz" pos="8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태식 부사장" initials="이부" lastIdx="1" clrIdx="0">
    <p:extLst>
      <p:ext uri="{19B8F6BF-5375-455C-9EA6-DF929625EA0E}">
        <p15:presenceInfo xmlns:p15="http://schemas.microsoft.com/office/powerpoint/2012/main" userId="S::atos016@365atos.onmicrosoft.com::df56a0c8-16c9-4f9e-9bab-8ce451061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FFCC"/>
    <a:srgbClr val="CCECFF"/>
    <a:srgbClr val="FF0000"/>
    <a:srgbClr val="B2B2B2"/>
    <a:srgbClr val="FF99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 autoAdjust="0"/>
    <p:restoredTop sz="77887" autoAdjust="0"/>
  </p:normalViewPr>
  <p:slideViewPr>
    <p:cSldViewPr snapToGrid="0">
      <p:cViewPr varScale="1">
        <p:scale>
          <a:sx n="77" d="100"/>
          <a:sy n="77" d="100"/>
        </p:scale>
        <p:origin x="1136" y="60"/>
      </p:cViewPr>
      <p:guideLst>
        <p:guide orient="horz" pos="2364"/>
        <p:guide pos="3177"/>
        <p:guide pos="4355"/>
        <p:guide pos="2417"/>
        <p:guide pos="293"/>
        <p:guide orient="horz" pos="142"/>
        <p:guide pos="6068"/>
        <p:guide orient="horz" pos="527"/>
        <p:guide orient="horz" pos="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80d291d9e0d0519" providerId="LiveId" clId="{EE0E81FF-1318-4A63-81A1-C09BD4EBD665}"/>
    <pc:docChg chg="modSld">
      <pc:chgData name="" userId="380d291d9e0d0519" providerId="LiveId" clId="{EE0E81FF-1318-4A63-81A1-C09BD4EBD665}" dt="2022-03-07T05:38:21.218" v="2" actId="6549"/>
      <pc:docMkLst>
        <pc:docMk/>
      </pc:docMkLst>
      <pc:sldChg chg="modSp">
        <pc:chgData name="" userId="380d291d9e0d0519" providerId="LiveId" clId="{EE0E81FF-1318-4A63-81A1-C09BD4EBD665}" dt="2022-03-07T05:38:21.218" v="2" actId="6549"/>
        <pc:sldMkLst>
          <pc:docMk/>
          <pc:sldMk cId="3947356841" sldId="612"/>
        </pc:sldMkLst>
        <pc:graphicFrameChg chg="modGraphic">
          <ac:chgData name="" userId="380d291d9e0d0519" providerId="LiveId" clId="{EE0E81FF-1318-4A63-81A1-C09BD4EBD665}" dt="2022-03-07T05:38:21.218" v="2" actId="6549"/>
          <ac:graphicFrameMkLst>
            <pc:docMk/>
            <pc:sldMk cId="3947356841" sldId="612"/>
            <ac:graphicFrameMk id="6" creationId="{473B4EA1-11E8-46D1-9215-937B5AD2D54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0" tIns="46485" rIns="92970" bIns="46485" numCol="1" anchor="t" anchorCtr="0" compatLnSpc="1">
            <a:prstTxWarp prst="textNoShape">
              <a:avLst/>
            </a:prstTxWarp>
          </a:bodyPr>
          <a:lstStyle>
            <a:lvl1pPr algn="l" defTabSz="929585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0" tIns="46485" rIns="92970" bIns="46485" numCol="1" anchor="t" anchorCtr="0" compatLnSpc="1">
            <a:prstTxWarp prst="textNoShape">
              <a:avLst/>
            </a:prstTxWarp>
          </a:bodyPr>
          <a:lstStyle>
            <a:lvl1pPr algn="r" defTabSz="929585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9638"/>
            <a:ext cx="5445125" cy="447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0" tIns="46485" rIns="92970" bIns="464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511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0" tIns="46485" rIns="92970" bIns="46485" numCol="1" anchor="b" anchorCtr="0" compatLnSpc="1">
            <a:prstTxWarp prst="textNoShape">
              <a:avLst/>
            </a:prstTxWarp>
          </a:bodyPr>
          <a:lstStyle>
            <a:lvl1pPr algn="l" defTabSz="929585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70" tIns="46485" rIns="92970" bIns="46485" numCol="1" anchor="b" anchorCtr="0" compatLnSpc="1">
            <a:prstTxWarp prst="textNoShape">
              <a:avLst/>
            </a:prstTxWarp>
          </a:bodyPr>
          <a:lstStyle>
            <a:lvl1pPr algn="r" defTabSz="928688" eaLnBrk="1" latinLnBrk="1" hangingPunct="1">
              <a:defRPr sz="1200" smtClean="0"/>
            </a:lvl1pPr>
          </a:lstStyle>
          <a:p>
            <a:pPr>
              <a:defRPr/>
            </a:pPr>
            <a:fld id="{8A1124F6-2BDE-4511-BED2-1DA3B50A78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349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(대외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630937" y="514604"/>
            <a:ext cx="1657772" cy="394116"/>
            <a:chOff x="2018008" y="2232446"/>
            <a:chExt cx="1657772" cy="394116"/>
          </a:xfrm>
        </p:grpSpPr>
        <p:pic>
          <p:nvPicPr>
            <p:cNvPr id="9" name="그림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008" y="2232446"/>
              <a:ext cx="1512000" cy="39411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 userDrawn="1"/>
          </p:nvSpPr>
          <p:spPr>
            <a:xfrm>
              <a:off x="2285656" y="2438445"/>
              <a:ext cx="1390124" cy="17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buFont typeface="Arial" pitchFamily="34" charset="0"/>
                <a:buNone/>
              </a:pPr>
              <a:r>
                <a:rPr lang="en-US" altLang="ko-KR" sz="554" i="1" dirty="0">
                  <a:solidFill>
                    <a:srgbClr val="B4B4B4"/>
                  </a:solidFill>
                  <a:latin typeface="현대하모니 B" pitchFamily="18" charset="-127"/>
                  <a:ea typeface="현대하모니 B" pitchFamily="18" charset="-127"/>
                </a:rPr>
                <a:t>Engineering the Future beyond Steel</a:t>
              </a:r>
              <a:endParaRPr lang="ko-KR" altLang="en-US" sz="554" i="1" dirty="0">
                <a:solidFill>
                  <a:srgbClr val="B4B4B4"/>
                </a:solidFill>
                <a:latin typeface="현대하모니 B" pitchFamily="18" charset="-127"/>
                <a:ea typeface="현대하모니 B" pitchFamily="18" charset="-127"/>
              </a:endParaRPr>
            </a:p>
          </p:txBody>
        </p:sp>
      </p:grpSp>
      <p:sp>
        <p:nvSpPr>
          <p:cNvPr id="11" name="제목 6"/>
          <p:cNvSpPr>
            <a:spLocks noGrp="1"/>
          </p:cNvSpPr>
          <p:nvPr>
            <p:ph type="title" hasCustomPrompt="1"/>
          </p:nvPr>
        </p:nvSpPr>
        <p:spPr>
          <a:xfrm>
            <a:off x="630938" y="2132856"/>
            <a:ext cx="8779768" cy="1584176"/>
          </a:xfrm>
          <a:prstGeom prst="rect">
            <a:avLst/>
          </a:prstGeom>
        </p:spPr>
        <p:txBody>
          <a:bodyPr anchor="ctr"/>
          <a:lstStyle>
            <a:lvl1pPr algn="l">
              <a:defRPr>
                <a:latin typeface="현대하모니 B" pitchFamily="18" charset="-127"/>
                <a:ea typeface="현대하모니 B" pitchFamily="18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3080544" y="5373216"/>
            <a:ext cx="3744912" cy="5762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77">
                <a:latin typeface="현대하모니 M" pitchFamily="18" charset="-127"/>
                <a:ea typeface="현대하모니 M" pitchFamily="18" charset="-127"/>
              </a:defRPr>
            </a:lvl1pPr>
            <a:lvl2pPr>
              <a:defRPr sz="1477">
                <a:latin typeface="현대하모니 M" pitchFamily="18" charset="-127"/>
                <a:ea typeface="현대하모니 M" pitchFamily="18" charset="-127"/>
              </a:defRPr>
            </a:lvl2pPr>
            <a:lvl3pPr>
              <a:defRPr sz="1477">
                <a:latin typeface="현대하모니 M" pitchFamily="18" charset="-127"/>
                <a:ea typeface="현대하모니 M" pitchFamily="18" charset="-127"/>
              </a:defRPr>
            </a:lvl3pPr>
            <a:lvl4pPr>
              <a:defRPr sz="1477">
                <a:latin typeface="현대하모니 M" pitchFamily="18" charset="-127"/>
                <a:ea typeface="현대하모니 M" pitchFamily="18" charset="-127"/>
              </a:defRPr>
            </a:lvl4pPr>
            <a:lvl5pPr>
              <a:defRPr sz="1477">
                <a:latin typeface="현대하모니 M" pitchFamily="18" charset="-127"/>
                <a:ea typeface="현대하모니 M" pitchFamily="18" charset="-127"/>
              </a:defRPr>
            </a:lvl5pPr>
          </a:lstStyle>
          <a:p>
            <a:pPr lvl="0"/>
            <a:r>
              <a:rPr lang="en-US" altLang="ko-KR" dirty="0"/>
              <a:t>TEAM</a:t>
            </a:r>
            <a:endParaRPr lang="ko-KR" altLang="en-US" dirty="0"/>
          </a:p>
        </p:txBody>
      </p:sp>
      <p:pic>
        <p:nvPicPr>
          <p:cNvPr id="14" name="Picture 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77" y="560975"/>
            <a:ext cx="900000" cy="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40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/Filepath" hidden="1"/>
          <p:cNvSpPr txBox="1"/>
          <p:nvPr userDrawn="1">
            <p:custDataLst>
              <p:tags r:id="rId1"/>
            </p:custDataLst>
          </p:nvPr>
        </p:nvSpPr>
        <p:spPr>
          <a:xfrm>
            <a:off x="3249474" y="484234"/>
            <a:ext cx="6123709" cy="1135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 eaLnBrk="1" latinLnBrk="1" hangingPunct="1"/>
            <a:r>
              <a:rPr lang="en-US" altLang="ko-KR" sz="738" b="1" dirty="0">
                <a:solidFill>
                  <a:prstClr val="black"/>
                </a:solidFill>
                <a:latin typeface="굴림" charset="-127"/>
                <a:ea typeface="굴림" charset="-127"/>
              </a:rPr>
              <a:t>12-04-2011 D:\My Documents\01. PD\</a:t>
            </a:r>
            <a:r>
              <a:rPr lang="ko-KR" altLang="en-US" sz="738" b="1" dirty="0">
                <a:solidFill>
                  <a:prstClr val="black"/>
                </a:solidFill>
                <a:latin typeface="굴림" charset="-127"/>
                <a:ea typeface="굴림" charset="-127"/>
              </a:rPr>
              <a:t>장학재단 </a:t>
            </a:r>
            <a:r>
              <a:rPr lang="en-US" altLang="ko-KR" sz="738" b="1" dirty="0">
                <a:solidFill>
                  <a:prstClr val="black"/>
                </a:solidFill>
                <a:latin typeface="굴림" charset="-127"/>
                <a:ea typeface="굴림" charset="-127"/>
              </a:rPr>
              <a:t>ERP &amp; ERM\</a:t>
            </a:r>
            <a:r>
              <a:rPr lang="ko-KR" altLang="en-US" sz="738" b="1" dirty="0">
                <a:solidFill>
                  <a:prstClr val="black"/>
                </a:solidFill>
                <a:latin typeface="굴림" charset="-127"/>
                <a:ea typeface="굴림" charset="-127"/>
              </a:rPr>
              <a:t>한국장학재단</a:t>
            </a:r>
            <a:r>
              <a:rPr lang="en-US" altLang="ko-KR" sz="738" b="1" dirty="0">
                <a:solidFill>
                  <a:prstClr val="black"/>
                </a:solidFill>
                <a:latin typeface="굴림" charset="-127"/>
                <a:ea typeface="굴림" charset="-127"/>
              </a:rPr>
              <a:t>_</a:t>
            </a:r>
            <a:r>
              <a:rPr lang="ko-KR" altLang="en-US" sz="738" b="1" dirty="0">
                <a:solidFill>
                  <a:prstClr val="black"/>
                </a:solidFill>
                <a:latin typeface="굴림" charset="-127"/>
                <a:ea typeface="굴림" charset="-127"/>
              </a:rPr>
              <a:t>요약본 </a:t>
            </a:r>
            <a:r>
              <a:rPr lang="en-US" altLang="ko-KR" sz="738" b="1" dirty="0">
                <a:solidFill>
                  <a:prstClr val="black"/>
                </a:solidFill>
                <a:latin typeface="굴림" charset="-127"/>
                <a:ea typeface="굴림" charset="-127"/>
              </a:rPr>
              <a:t>v0.1 (CHK).pptx</a:t>
            </a:r>
            <a:endParaRPr lang="en-GB" sz="738" b="1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9" name="Disclaimer" hidden="1"/>
          <p:cNvSpPr txBox="1"/>
          <p:nvPr userDrawn="1">
            <p:custDataLst>
              <p:tags r:id="rId2"/>
            </p:custDataLst>
          </p:nvPr>
        </p:nvSpPr>
        <p:spPr>
          <a:xfrm>
            <a:off x="5025044" y="6429220"/>
            <a:ext cx="3196936" cy="11355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eaLnBrk="1" latinLnBrk="1" hangingPunct="1"/>
            <a:endParaRPr lang="en-GB" sz="738" b="1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469900" y="765175"/>
            <a:ext cx="9436100" cy="0"/>
          </a:xfrm>
          <a:prstGeom prst="line">
            <a:avLst/>
          </a:prstGeom>
          <a:noFill/>
          <a:ln w="28575">
            <a:solidFill>
              <a:srgbClr val="1749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62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3" name="그룹 3"/>
          <p:cNvGrpSpPr>
            <a:grpSpLocks/>
          </p:cNvGrpSpPr>
          <p:nvPr userDrawn="1"/>
        </p:nvGrpSpPr>
        <p:grpSpPr bwMode="auto">
          <a:xfrm>
            <a:off x="7800978" y="347675"/>
            <a:ext cx="1657351" cy="395287"/>
            <a:chOff x="2018008" y="2232446"/>
            <a:chExt cx="1657772" cy="394116"/>
          </a:xfrm>
        </p:grpSpPr>
        <p:pic>
          <p:nvPicPr>
            <p:cNvPr id="14" name="그림 4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008" y="2232446"/>
              <a:ext cx="1512000" cy="394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5"/>
            <p:cNvSpPr txBox="1">
              <a:spLocks noChangeArrowheads="1"/>
            </p:cNvSpPr>
            <p:nvPr userDrawn="1"/>
          </p:nvSpPr>
          <p:spPr bwMode="auto">
            <a:xfrm>
              <a:off x="2285303" y="2438445"/>
              <a:ext cx="1390477" cy="17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kumimoji="0" lang="en-US" altLang="ko-KR" sz="554" i="1">
                  <a:solidFill>
                    <a:srgbClr val="B4B4B4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Engineering the Future beyond Steel</a:t>
              </a:r>
              <a:endParaRPr kumimoji="0" lang="ko-KR" altLang="en-US" sz="554" i="1">
                <a:solidFill>
                  <a:srgbClr val="B4B4B4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pic>
        <p:nvPicPr>
          <p:cNvPr id="16" name="그림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7" y="23813"/>
            <a:ext cx="9794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470125" y="287657"/>
            <a:ext cx="7331117" cy="40485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defRPr kumimoji="0" lang="ko-KR" altLang="en-US" sz="2031" b="0" dirty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Arial" charset="0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70124" y="819944"/>
            <a:ext cx="9072562" cy="827088"/>
          </a:xfrm>
          <a:prstGeom prst="rect">
            <a:avLst/>
          </a:prstGeom>
        </p:spPr>
        <p:txBody>
          <a:bodyPr anchor="t"/>
          <a:lstStyle>
            <a:lvl1pPr marL="0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62">
                <a:latin typeface="현대하모니 M" pitchFamily="18" charset="-127"/>
                <a:ea typeface="현대하모니 M" pitchFamily="18" charset="-127"/>
              </a:defRPr>
            </a:lvl1pPr>
            <a:lvl2pPr>
              <a:defRPr>
                <a:latin typeface="현대하모니 M" pitchFamily="18" charset="-127"/>
                <a:ea typeface="현대하모니 M" pitchFamily="18" charset="-127"/>
              </a:defRPr>
            </a:lvl2pPr>
            <a:lvl3pPr>
              <a:defRPr>
                <a:latin typeface="현대하모니 M" pitchFamily="18" charset="-127"/>
                <a:ea typeface="현대하모니 M" pitchFamily="18" charset="-127"/>
              </a:defRPr>
            </a:lvl3pPr>
            <a:lvl4pPr>
              <a:defRPr>
                <a:latin typeface="현대하모니 M" pitchFamily="18" charset="-127"/>
                <a:ea typeface="현대하모니 M" pitchFamily="18" charset="-127"/>
              </a:defRPr>
            </a:lvl4pPr>
            <a:lvl5pPr>
              <a:defRPr>
                <a:latin typeface="현대하모니 M" pitchFamily="18" charset="-127"/>
                <a:ea typeface="현대하모니 M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9" name="Picture 2"/>
          <p:cNvPicPr preferRelativeResize="0"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19" y="6309320"/>
            <a:ext cx="900000" cy="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467" y="6309320"/>
            <a:ext cx="900219" cy="27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4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: On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469900" y="765175"/>
            <a:ext cx="9436100" cy="0"/>
          </a:xfrm>
          <a:prstGeom prst="line">
            <a:avLst/>
          </a:prstGeom>
          <a:noFill/>
          <a:ln w="28575">
            <a:solidFill>
              <a:srgbClr val="1749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62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0" name="그룹 3"/>
          <p:cNvGrpSpPr>
            <a:grpSpLocks/>
          </p:cNvGrpSpPr>
          <p:nvPr userDrawn="1"/>
        </p:nvGrpSpPr>
        <p:grpSpPr bwMode="auto">
          <a:xfrm>
            <a:off x="7800978" y="347675"/>
            <a:ext cx="1657351" cy="395287"/>
            <a:chOff x="2018008" y="2232446"/>
            <a:chExt cx="1657772" cy="394116"/>
          </a:xfrm>
        </p:grpSpPr>
        <p:pic>
          <p:nvPicPr>
            <p:cNvPr id="11" name="그림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008" y="2232446"/>
              <a:ext cx="1512000" cy="394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5"/>
            <p:cNvSpPr txBox="1">
              <a:spLocks noChangeArrowheads="1"/>
            </p:cNvSpPr>
            <p:nvPr userDrawn="1"/>
          </p:nvSpPr>
          <p:spPr bwMode="auto">
            <a:xfrm>
              <a:off x="2285303" y="2438445"/>
              <a:ext cx="1390477" cy="17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kumimoji="0" lang="en-US" altLang="ko-KR" sz="554" i="1">
                  <a:solidFill>
                    <a:srgbClr val="B4B4B4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Engineering the Future beyond Steel</a:t>
              </a:r>
              <a:endParaRPr kumimoji="0" lang="ko-KR" altLang="en-US" sz="554" i="1">
                <a:solidFill>
                  <a:srgbClr val="B4B4B4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pic>
        <p:nvPicPr>
          <p:cNvPr id="13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7" y="23813"/>
            <a:ext cx="9794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70125" y="287657"/>
            <a:ext cx="7331117" cy="40485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defRPr kumimoji="0" lang="ko-KR" altLang="en-US" sz="2031" b="0" dirty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Arial" charset="0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70124" y="819944"/>
            <a:ext cx="9072562" cy="827088"/>
          </a:xfrm>
          <a:prstGeom prst="rect">
            <a:avLst/>
          </a:prstGeom>
        </p:spPr>
        <p:txBody>
          <a:bodyPr anchor="t"/>
          <a:lstStyle>
            <a:lvl1pPr marL="0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62">
                <a:latin typeface="현대하모니 M" pitchFamily="18" charset="-127"/>
                <a:ea typeface="현대하모니 M" pitchFamily="18" charset="-127"/>
              </a:defRPr>
            </a:lvl1pPr>
            <a:lvl2pPr>
              <a:defRPr>
                <a:latin typeface="현대하모니 M" pitchFamily="18" charset="-127"/>
                <a:ea typeface="현대하모니 M" pitchFamily="18" charset="-127"/>
              </a:defRPr>
            </a:lvl2pPr>
            <a:lvl3pPr>
              <a:defRPr>
                <a:latin typeface="현대하모니 M" pitchFamily="18" charset="-127"/>
                <a:ea typeface="현대하모니 M" pitchFamily="18" charset="-127"/>
              </a:defRPr>
            </a:lvl3pPr>
            <a:lvl4pPr>
              <a:defRPr>
                <a:latin typeface="현대하모니 M" pitchFamily="18" charset="-127"/>
                <a:ea typeface="현대하모니 M" pitchFamily="18" charset="-127"/>
              </a:defRPr>
            </a:lvl4pPr>
            <a:lvl5pPr>
              <a:defRPr>
                <a:latin typeface="현대하모니 M" pitchFamily="18" charset="-127"/>
                <a:ea typeface="현대하모니 M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6" name="Picture 2"/>
          <p:cNvPicPr preferRelativeResize="0"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19" y="6309320"/>
            <a:ext cx="900000" cy="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467" y="6309320"/>
            <a:ext cx="900219" cy="27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79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469900" y="765175"/>
            <a:ext cx="9436100" cy="0"/>
          </a:xfrm>
          <a:prstGeom prst="line">
            <a:avLst/>
          </a:prstGeom>
          <a:noFill/>
          <a:ln w="28575">
            <a:solidFill>
              <a:srgbClr val="1749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62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9" name="그룹 3"/>
          <p:cNvGrpSpPr>
            <a:grpSpLocks/>
          </p:cNvGrpSpPr>
          <p:nvPr userDrawn="1"/>
        </p:nvGrpSpPr>
        <p:grpSpPr bwMode="auto">
          <a:xfrm>
            <a:off x="7800978" y="347675"/>
            <a:ext cx="1657351" cy="395287"/>
            <a:chOff x="2018008" y="2232446"/>
            <a:chExt cx="1657772" cy="394116"/>
          </a:xfrm>
        </p:grpSpPr>
        <p:pic>
          <p:nvPicPr>
            <p:cNvPr id="10" name="그림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008" y="2232446"/>
              <a:ext cx="1512000" cy="394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5"/>
            <p:cNvSpPr txBox="1">
              <a:spLocks noChangeArrowheads="1"/>
            </p:cNvSpPr>
            <p:nvPr userDrawn="1"/>
          </p:nvSpPr>
          <p:spPr bwMode="auto">
            <a:xfrm>
              <a:off x="2285303" y="2438445"/>
              <a:ext cx="1390477" cy="17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kumimoji="0" lang="en-US" altLang="ko-KR" sz="554" i="1">
                  <a:solidFill>
                    <a:srgbClr val="B4B4B4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Engineering the Future beyond Steel</a:t>
              </a:r>
              <a:endParaRPr kumimoji="0" lang="ko-KR" altLang="en-US" sz="554" i="1">
                <a:solidFill>
                  <a:srgbClr val="B4B4B4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pic>
        <p:nvPicPr>
          <p:cNvPr id="12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7" y="23813"/>
            <a:ext cx="9794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70125" y="287657"/>
            <a:ext cx="7331117" cy="40485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defRPr kumimoji="0" lang="ko-KR" altLang="en-US" sz="2031" b="0" dirty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Arial" charset="0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70124" y="819944"/>
            <a:ext cx="9072562" cy="827088"/>
          </a:xfrm>
          <a:prstGeom prst="rect">
            <a:avLst/>
          </a:prstGeom>
        </p:spPr>
        <p:txBody>
          <a:bodyPr anchor="t"/>
          <a:lstStyle>
            <a:lvl1pPr marL="0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62">
                <a:latin typeface="현대하모니 M" pitchFamily="18" charset="-127"/>
                <a:ea typeface="현대하모니 M" pitchFamily="18" charset="-127"/>
              </a:defRPr>
            </a:lvl1pPr>
            <a:lvl2pPr>
              <a:defRPr>
                <a:latin typeface="현대하모니 M" pitchFamily="18" charset="-127"/>
                <a:ea typeface="현대하모니 M" pitchFamily="18" charset="-127"/>
              </a:defRPr>
            </a:lvl2pPr>
            <a:lvl3pPr>
              <a:defRPr>
                <a:latin typeface="현대하모니 M" pitchFamily="18" charset="-127"/>
                <a:ea typeface="현대하모니 M" pitchFamily="18" charset="-127"/>
              </a:defRPr>
            </a:lvl3pPr>
            <a:lvl4pPr>
              <a:defRPr>
                <a:latin typeface="현대하모니 M" pitchFamily="18" charset="-127"/>
                <a:ea typeface="현대하모니 M" pitchFamily="18" charset="-127"/>
              </a:defRPr>
            </a:lvl4pPr>
            <a:lvl5pPr>
              <a:defRPr>
                <a:latin typeface="현대하모니 M" pitchFamily="18" charset="-127"/>
                <a:ea typeface="현대하모니 M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5" name="Picture 2"/>
          <p:cNvPicPr preferRelativeResize="0"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19" y="6309320"/>
            <a:ext cx="900000" cy="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467" y="6309320"/>
            <a:ext cx="900219" cy="27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7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(대외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469900" y="765175"/>
            <a:ext cx="9436100" cy="0"/>
          </a:xfrm>
          <a:prstGeom prst="line">
            <a:avLst/>
          </a:prstGeom>
          <a:noFill/>
          <a:ln w="28575">
            <a:solidFill>
              <a:srgbClr val="1749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62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" name="그룹 3"/>
          <p:cNvGrpSpPr>
            <a:grpSpLocks/>
          </p:cNvGrpSpPr>
          <p:nvPr userDrawn="1"/>
        </p:nvGrpSpPr>
        <p:grpSpPr bwMode="auto">
          <a:xfrm>
            <a:off x="7800978" y="347675"/>
            <a:ext cx="1657351" cy="395287"/>
            <a:chOff x="2018008" y="2232446"/>
            <a:chExt cx="1657772" cy="394116"/>
          </a:xfrm>
        </p:grpSpPr>
        <p:pic>
          <p:nvPicPr>
            <p:cNvPr id="8" name="그림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008" y="2232446"/>
              <a:ext cx="1512000" cy="394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5"/>
            <p:cNvSpPr txBox="1">
              <a:spLocks noChangeArrowheads="1"/>
            </p:cNvSpPr>
            <p:nvPr userDrawn="1"/>
          </p:nvSpPr>
          <p:spPr bwMode="auto">
            <a:xfrm>
              <a:off x="2285303" y="2438445"/>
              <a:ext cx="1390477" cy="17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kumimoji="0" lang="en-US" altLang="ko-KR" sz="554" i="1">
                  <a:solidFill>
                    <a:srgbClr val="B4B4B4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Engineering the Future beyond Steel</a:t>
              </a:r>
              <a:endParaRPr kumimoji="0" lang="ko-KR" altLang="en-US" sz="554" i="1">
                <a:solidFill>
                  <a:srgbClr val="B4B4B4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pic>
        <p:nvPicPr>
          <p:cNvPr id="10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7" y="23813"/>
            <a:ext cx="9794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70125" y="287657"/>
            <a:ext cx="7331117" cy="40485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defRPr kumimoji="0" lang="ko-KR" altLang="en-US" sz="2031" b="0" dirty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Arial" charset="0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70124" y="819944"/>
            <a:ext cx="9072562" cy="827088"/>
          </a:xfrm>
          <a:prstGeom prst="rect">
            <a:avLst/>
          </a:prstGeom>
        </p:spPr>
        <p:txBody>
          <a:bodyPr anchor="t"/>
          <a:lstStyle>
            <a:lvl1pPr marL="0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62">
                <a:latin typeface="현대하모니 M" pitchFamily="18" charset="-127"/>
                <a:ea typeface="현대하모니 M" pitchFamily="18" charset="-127"/>
              </a:defRPr>
            </a:lvl1pPr>
            <a:lvl2pPr>
              <a:defRPr>
                <a:latin typeface="현대하모니 M" pitchFamily="18" charset="-127"/>
                <a:ea typeface="현대하모니 M" pitchFamily="18" charset="-127"/>
              </a:defRPr>
            </a:lvl2pPr>
            <a:lvl3pPr>
              <a:defRPr>
                <a:latin typeface="현대하모니 M" pitchFamily="18" charset="-127"/>
                <a:ea typeface="현대하모니 M" pitchFamily="18" charset="-127"/>
              </a:defRPr>
            </a:lvl3pPr>
            <a:lvl4pPr>
              <a:defRPr>
                <a:latin typeface="현대하모니 M" pitchFamily="18" charset="-127"/>
                <a:ea typeface="현대하모니 M" pitchFamily="18" charset="-127"/>
              </a:defRPr>
            </a:lvl4pPr>
            <a:lvl5pPr>
              <a:defRPr>
                <a:latin typeface="현대하모니 M" pitchFamily="18" charset="-127"/>
                <a:ea typeface="현대하모니 M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7" name="Picture 2"/>
          <p:cNvPicPr preferRelativeResize="0"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19" y="6309320"/>
            <a:ext cx="900000" cy="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467" y="6309320"/>
            <a:ext cx="900219" cy="27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(대외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7801242" y="348274"/>
            <a:ext cx="1657772" cy="394116"/>
            <a:chOff x="2018008" y="2232446"/>
            <a:chExt cx="1657772" cy="394116"/>
          </a:xfrm>
        </p:grpSpPr>
        <p:pic>
          <p:nvPicPr>
            <p:cNvPr id="10" name="그림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008" y="2232446"/>
              <a:ext cx="1512000" cy="39411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2277640" y="2438445"/>
              <a:ext cx="1398140" cy="17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latinLnBrk="0">
                <a:buFont typeface="Arial" pitchFamily="34" charset="0"/>
                <a:buNone/>
              </a:pPr>
              <a:r>
                <a:rPr lang="en-US" altLang="ko-KR" sz="554" i="1" dirty="0">
                  <a:solidFill>
                    <a:srgbClr val="B4B4B4"/>
                  </a:solidFill>
                </a:rPr>
                <a:t>Engineering the Future beyond Steel</a:t>
              </a:r>
              <a:endParaRPr lang="ko-KR" altLang="en-US" sz="554" i="1" dirty="0">
                <a:solidFill>
                  <a:srgbClr val="B4B4B4"/>
                </a:solidFill>
              </a:endParaRPr>
            </a:p>
          </p:txBody>
        </p:sp>
      </p:grpSp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823827" y="238597"/>
            <a:ext cx="7331117" cy="49006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latinLnBrk="0">
              <a:defRPr sz="2031" b="0" baseline="0">
                <a:latin typeface="현대하모니 B" panose="02020603020101020101" pitchFamily="18" charset="-127"/>
                <a:ea typeface="현대하모니 B" panose="02020603020101020101" pitchFamily="18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470119" y="764704"/>
            <a:ext cx="9435881" cy="0"/>
          </a:xfrm>
          <a:prstGeom prst="line">
            <a:avLst/>
          </a:prstGeom>
          <a:noFill/>
          <a:ln w="28575">
            <a:solidFill>
              <a:srgbClr val="1749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latinLnBrk="0"/>
            <a:endParaRPr lang="ko-KR" altLang="en-US" sz="1662" dirty="0">
              <a:solidFill>
                <a:prstClr val="black"/>
              </a:solidFill>
            </a:endParaRPr>
          </a:p>
        </p:txBody>
      </p:sp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19" y="6492968"/>
            <a:ext cx="900000" cy="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EAC2CE-A92C-43A5-A4D3-84FCB0A3C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953" y="836614"/>
            <a:ext cx="9144000" cy="34810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latinLnBrk="0">
              <a:buNone/>
              <a:defRPr sz="1662" b="1" baseline="0">
                <a:latin typeface="+mj-lt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69CF97D-DE2A-45B3-832A-C5E156EBBB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950" y="1931541"/>
            <a:ext cx="3924300" cy="709105"/>
          </a:xfrm>
          <a:prstGeom prst="rect">
            <a:avLst/>
          </a:prstGeom>
        </p:spPr>
        <p:txBody>
          <a:bodyPr>
            <a:spAutoFit/>
          </a:bodyPr>
          <a:lstStyle>
            <a:lvl1pPr marL="162662" indent="-162662" latinLnBrk="0">
              <a:spcBef>
                <a:spcPts val="554"/>
              </a:spcBef>
              <a:buClr>
                <a:schemeClr val="tx1"/>
              </a:buClr>
              <a:defRPr sz="1292" baseline="0">
                <a:latin typeface="+mn-lt"/>
                <a:ea typeface="+mn-ea"/>
              </a:defRPr>
            </a:lvl1pPr>
            <a:lvl2pPr marL="303343" indent="-140680" latinLnBrk="0">
              <a:spcBef>
                <a:spcPts val="277"/>
              </a:spcBef>
              <a:buClr>
                <a:schemeClr val="tx1"/>
              </a:buClr>
              <a:defRPr sz="1108" baseline="0">
                <a:latin typeface="+mn-lt"/>
                <a:ea typeface="+mn-ea"/>
              </a:defRPr>
            </a:lvl2pPr>
            <a:lvl3pPr marL="495312" indent="-162662" latinLnBrk="0">
              <a:spcBef>
                <a:spcPts val="277"/>
              </a:spcBef>
              <a:buClr>
                <a:schemeClr val="tx1"/>
              </a:buClr>
              <a:defRPr sz="1108" baseline="0">
                <a:latin typeface="+mn-lt"/>
                <a:ea typeface="+mn-ea"/>
              </a:defRPr>
            </a:lvl3pPr>
            <a:lvl4pPr>
              <a:defRPr sz="1108"/>
            </a:lvl4pPr>
            <a:lvl5pPr>
              <a:defRPr sz="1108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F8F6A-5D6E-47F1-9C82-8EA6B4247927}"/>
              </a:ext>
            </a:extLst>
          </p:cNvPr>
          <p:cNvSpPr txBox="1"/>
          <p:nvPr userDrawn="1"/>
        </p:nvSpPr>
        <p:spPr bwMode="auto">
          <a:xfrm>
            <a:off x="443402" y="283576"/>
            <a:ext cx="421910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846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▣</a:t>
            </a:r>
          </a:p>
        </p:txBody>
      </p:sp>
      <p:pic>
        <p:nvPicPr>
          <p:cNvPr id="14" name="그림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7" y="23813"/>
            <a:ext cx="9794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35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88">
          <p15:clr>
            <a:srgbClr val="FBAE40"/>
          </p15:clr>
        </p15:guide>
        <p15:guide id="2" pos="308">
          <p15:clr>
            <a:srgbClr val="FBAE40"/>
          </p15:clr>
        </p15:guide>
        <p15:guide id="3" pos="6068">
          <p15:clr>
            <a:srgbClr val="FBAE40"/>
          </p15:clr>
        </p15:guide>
        <p15:guide id="4" orient="horz" pos="527">
          <p15:clr>
            <a:srgbClr val="FBAE40"/>
          </p15:clr>
        </p15:guide>
        <p15:guide id="5" orient="horz" pos="1207">
          <p15:clr>
            <a:srgbClr val="FBAE40"/>
          </p15:clr>
        </p15:guide>
        <p15:guide id="6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(대외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469900" y="765175"/>
            <a:ext cx="9436100" cy="0"/>
          </a:xfrm>
          <a:prstGeom prst="line">
            <a:avLst/>
          </a:prstGeom>
          <a:noFill/>
          <a:ln w="28575">
            <a:solidFill>
              <a:srgbClr val="1749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62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" name="그룹 3"/>
          <p:cNvGrpSpPr>
            <a:grpSpLocks/>
          </p:cNvGrpSpPr>
          <p:nvPr userDrawn="1"/>
        </p:nvGrpSpPr>
        <p:grpSpPr bwMode="auto">
          <a:xfrm>
            <a:off x="7800978" y="347675"/>
            <a:ext cx="1657351" cy="395287"/>
            <a:chOff x="2018008" y="2232446"/>
            <a:chExt cx="1657772" cy="394116"/>
          </a:xfrm>
        </p:grpSpPr>
        <p:pic>
          <p:nvPicPr>
            <p:cNvPr id="7" name="그림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008" y="2232446"/>
              <a:ext cx="1512000" cy="394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5"/>
            <p:cNvSpPr txBox="1">
              <a:spLocks noChangeArrowheads="1"/>
            </p:cNvSpPr>
            <p:nvPr userDrawn="1"/>
          </p:nvSpPr>
          <p:spPr bwMode="auto">
            <a:xfrm>
              <a:off x="2285303" y="2438445"/>
              <a:ext cx="1390477" cy="17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kumimoji="0" lang="en-US" altLang="ko-KR" sz="554" i="1">
                  <a:solidFill>
                    <a:srgbClr val="B4B4B4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Engineering the Future beyond Steel</a:t>
              </a:r>
              <a:endParaRPr kumimoji="0" lang="ko-KR" altLang="en-US" sz="554" i="1">
                <a:solidFill>
                  <a:srgbClr val="B4B4B4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pic>
        <p:nvPicPr>
          <p:cNvPr id="9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7" y="23813"/>
            <a:ext cx="9794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70125" y="287657"/>
            <a:ext cx="7331117" cy="40485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defRPr kumimoji="0" lang="ko-KR" altLang="en-US" sz="2031" b="0" dirty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Arial" charset="0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70124" y="819944"/>
            <a:ext cx="9072562" cy="827088"/>
          </a:xfrm>
          <a:prstGeom prst="rect">
            <a:avLst/>
          </a:prstGeom>
        </p:spPr>
        <p:txBody>
          <a:bodyPr anchor="t"/>
          <a:lstStyle>
            <a:lvl1pPr marL="0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62">
                <a:latin typeface="현대하모니 M" pitchFamily="18" charset="-127"/>
                <a:ea typeface="현대하모니 M" pitchFamily="18" charset="-127"/>
              </a:defRPr>
            </a:lvl1pPr>
            <a:lvl2pPr>
              <a:defRPr>
                <a:latin typeface="현대하모니 M" pitchFamily="18" charset="-127"/>
                <a:ea typeface="현대하모니 M" pitchFamily="18" charset="-127"/>
              </a:defRPr>
            </a:lvl2pPr>
            <a:lvl3pPr>
              <a:defRPr>
                <a:latin typeface="현대하모니 M" pitchFamily="18" charset="-127"/>
                <a:ea typeface="현대하모니 M" pitchFamily="18" charset="-127"/>
              </a:defRPr>
            </a:lvl3pPr>
            <a:lvl4pPr>
              <a:defRPr>
                <a:latin typeface="현대하모니 M" pitchFamily="18" charset="-127"/>
                <a:ea typeface="현대하모니 M" pitchFamily="18" charset="-127"/>
              </a:defRPr>
            </a:lvl4pPr>
            <a:lvl5pPr>
              <a:defRPr>
                <a:latin typeface="현대하모니 M" pitchFamily="18" charset="-127"/>
                <a:ea typeface="현대하모니 M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Picture 2"/>
          <p:cNvPicPr preferRelativeResize="0"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19" y="6309320"/>
            <a:ext cx="900000" cy="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00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(대외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469900" y="765175"/>
            <a:ext cx="9436100" cy="0"/>
          </a:xfrm>
          <a:prstGeom prst="line">
            <a:avLst/>
          </a:prstGeom>
          <a:noFill/>
          <a:ln w="28575">
            <a:solidFill>
              <a:srgbClr val="1749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62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6" name="그룹 3"/>
          <p:cNvGrpSpPr>
            <a:grpSpLocks/>
          </p:cNvGrpSpPr>
          <p:nvPr userDrawn="1"/>
        </p:nvGrpSpPr>
        <p:grpSpPr bwMode="auto">
          <a:xfrm>
            <a:off x="7800978" y="347675"/>
            <a:ext cx="1657351" cy="395287"/>
            <a:chOff x="2018008" y="2232446"/>
            <a:chExt cx="1657772" cy="394116"/>
          </a:xfrm>
        </p:grpSpPr>
        <p:pic>
          <p:nvPicPr>
            <p:cNvPr id="7" name="그림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008" y="2232446"/>
              <a:ext cx="1512000" cy="394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5"/>
            <p:cNvSpPr txBox="1">
              <a:spLocks noChangeArrowheads="1"/>
            </p:cNvSpPr>
            <p:nvPr userDrawn="1"/>
          </p:nvSpPr>
          <p:spPr bwMode="auto">
            <a:xfrm>
              <a:off x="2285303" y="2438445"/>
              <a:ext cx="1390477" cy="17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kumimoji="0" lang="en-US" altLang="ko-KR" sz="554" i="1" dirty="0">
                  <a:solidFill>
                    <a:srgbClr val="B4B4B4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Engineering the Future beyond Steel</a:t>
              </a:r>
              <a:endParaRPr kumimoji="0" lang="ko-KR" altLang="en-US" sz="554" i="1" dirty="0">
                <a:solidFill>
                  <a:srgbClr val="B4B4B4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pic>
        <p:nvPicPr>
          <p:cNvPr id="9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7" y="23813"/>
            <a:ext cx="9794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812545" y="287657"/>
            <a:ext cx="6930771" cy="40485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defRPr kumimoji="0" lang="ko-KR" altLang="en-US" sz="2031" b="0" baseline="0" dirty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  <a:cs typeface="Arial" charset="0"/>
              </a:defRPr>
            </a:lvl1pPr>
          </a:lstStyle>
          <a:p>
            <a:pPr lvl="0"/>
            <a:r>
              <a:rPr lang="ko-KR" altLang="en-US" dirty="0"/>
              <a:t>현대하모니 </a:t>
            </a:r>
            <a:r>
              <a:rPr lang="en-US" altLang="ko-KR" dirty="0"/>
              <a:t>B 22 point</a:t>
            </a:r>
            <a:endParaRPr lang="ko-KR" altLang="en-US" dirty="0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69907" y="819944"/>
            <a:ext cx="9131299" cy="827088"/>
          </a:xfrm>
          <a:prstGeom prst="rect">
            <a:avLst/>
          </a:prstGeom>
        </p:spPr>
        <p:txBody>
          <a:bodyPr anchor="t"/>
          <a:lstStyle>
            <a:lvl1pPr marL="0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62" baseline="0">
                <a:latin typeface="현대하모니 M" pitchFamily="18" charset="-127"/>
                <a:ea typeface="현대하모니 M" pitchFamily="18" charset="-127"/>
              </a:defRPr>
            </a:lvl1pPr>
            <a:lvl2pPr>
              <a:defRPr>
                <a:latin typeface="현대하모니 M" pitchFamily="18" charset="-127"/>
                <a:ea typeface="현대하모니 M" pitchFamily="18" charset="-127"/>
              </a:defRPr>
            </a:lvl2pPr>
            <a:lvl3pPr>
              <a:defRPr>
                <a:latin typeface="현대하모니 M" pitchFamily="18" charset="-127"/>
                <a:ea typeface="현대하모니 M" pitchFamily="18" charset="-127"/>
              </a:defRPr>
            </a:lvl3pPr>
            <a:lvl4pPr>
              <a:defRPr>
                <a:latin typeface="현대하모니 M" pitchFamily="18" charset="-127"/>
                <a:ea typeface="현대하모니 M" pitchFamily="18" charset="-127"/>
              </a:defRPr>
            </a:lvl4pPr>
            <a:lvl5pPr>
              <a:defRPr>
                <a:latin typeface="현대하모니 M" pitchFamily="18" charset="-127"/>
                <a:ea typeface="현대하모니 M" pitchFamily="18" charset="-127"/>
              </a:defRPr>
            </a:lvl5pPr>
          </a:lstStyle>
          <a:p>
            <a:pPr lvl="0"/>
            <a:r>
              <a:rPr lang="ko-KR" altLang="en-US" dirty="0"/>
              <a:t>현대하모니 </a:t>
            </a:r>
            <a:r>
              <a:rPr lang="en-US" altLang="ko-KR" dirty="0"/>
              <a:t>M 18 point</a:t>
            </a:r>
            <a:endParaRPr lang="ko-KR" altLang="en-US" dirty="0"/>
          </a:p>
        </p:txBody>
      </p:sp>
      <p:sp>
        <p:nvSpPr>
          <p:cNvPr id="188" name="슬라이드 번호 개체 틀 5"/>
          <p:cNvSpPr txBox="1">
            <a:spLocks/>
          </p:cNvSpPr>
          <p:nvPr userDrawn="1"/>
        </p:nvSpPr>
        <p:spPr>
          <a:xfrm>
            <a:off x="9201157" y="6526225"/>
            <a:ext cx="600075" cy="274637"/>
          </a:xfrm>
          <a:prstGeom prst="rect">
            <a:avLst/>
          </a:prstGeom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53F61CEF-E63C-47C3-B27E-43F73E6C5B8C}" type="slidenum">
              <a:rPr lang="ko-KR" altLang="en-US" sz="1108" smtClean="0">
                <a:solidFill>
                  <a:srgbClr val="898989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sz="1108">
              <a:solidFill>
                <a:srgbClr val="898989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61" name="Picture 2"/>
          <p:cNvPicPr preferRelativeResize="0"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6499225"/>
            <a:ext cx="900114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 userDrawn="1"/>
        </p:nvSpPr>
        <p:spPr bwMode="auto">
          <a:xfrm>
            <a:off x="407498" y="278650"/>
            <a:ext cx="297635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846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rPr>
              <a:t>▣</a:t>
            </a:r>
            <a:endParaRPr kumimoji="1" lang="ko-KR" altLang="en-US" sz="1846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2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  <a:prstGeom prst="rect">
            <a:avLst/>
          </a:prstGeom>
        </p:spPr>
        <p:txBody>
          <a:bodyPr/>
          <a:lstStyle>
            <a:lvl1pPr algn="l">
              <a:defRPr sz="2600">
                <a:latin typeface="기아 Medium" panose="020B0600000101010101" pitchFamily="50" charset="-127"/>
                <a:ea typeface="기아 Medium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기아 Medium" panose="020B0600000101010101" pitchFamily="50" charset="-127"/>
                <a:ea typeface="기아 Medium" panose="020B0600000101010101" pitchFamily="50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C4D4B90-DB0E-43EE-9352-8C02BEF7E4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66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  <a:prstGeom prst="rect">
            <a:avLst/>
          </a:prstGeom>
        </p:spPr>
        <p:txBody>
          <a:bodyPr/>
          <a:lstStyle>
            <a:lvl1pPr algn="l">
              <a:defRPr sz="2600">
                <a:latin typeface="기아 Medium" panose="020B0600000101010101" pitchFamily="50" charset="-127"/>
                <a:ea typeface="기아 Medium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기아 Medium" panose="020B0600000101010101" pitchFamily="50" charset="-127"/>
                <a:ea typeface="기아 Medium" panose="020B0600000101010101" pitchFamily="50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C4D4B90-DB0E-43EE-9352-8C02BEF7E4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1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464" y="818710"/>
            <a:ext cx="9560321" cy="744538"/>
          </a:xfrm>
          <a:prstGeom prst="rect">
            <a:avLst/>
          </a:prstGeom>
        </p:spPr>
        <p:txBody>
          <a:bodyPr/>
          <a:lstStyle>
            <a:lvl1pPr>
              <a:defRPr>
                <a:latin typeface="Malgun Gothic" charset="-127"/>
                <a:ea typeface="Malgun Gothic" charset="-127"/>
                <a:cs typeface="Malgun Gothic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97776" y="137196"/>
            <a:ext cx="8688387" cy="365756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200" b="1">
                <a:latin typeface="Malgun Gothic" charset="-127"/>
                <a:ea typeface="Malgun Gothic" charset="-127"/>
                <a:cs typeface="Malgun Gothic" charset="-127"/>
              </a:defRPr>
            </a:lvl1pPr>
            <a:lvl2pPr marL="346075" indent="0">
              <a:buNone/>
              <a:defRPr/>
            </a:lvl2pPr>
            <a:lvl3pPr marL="682625" indent="0">
              <a:buNone/>
              <a:defRPr/>
            </a:lvl3pPr>
            <a:lvl4pPr marL="1030287" indent="0">
              <a:buFont typeface="Arial" panose="020B0604020202020204" pitchFamily="34" charset="0"/>
              <a:buNone/>
              <a:defRPr/>
            </a:lvl4pPr>
            <a:lvl5pPr marL="1376362" indent="0">
              <a:buNone/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178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314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469900" y="765175"/>
            <a:ext cx="9436100" cy="0"/>
          </a:xfrm>
          <a:prstGeom prst="line">
            <a:avLst/>
          </a:prstGeom>
          <a:noFill/>
          <a:ln w="28575">
            <a:solidFill>
              <a:srgbClr val="17496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62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" name="그룹 3"/>
          <p:cNvGrpSpPr>
            <a:grpSpLocks/>
          </p:cNvGrpSpPr>
          <p:nvPr userDrawn="1"/>
        </p:nvGrpSpPr>
        <p:grpSpPr bwMode="auto">
          <a:xfrm>
            <a:off x="7800978" y="347675"/>
            <a:ext cx="1657351" cy="395287"/>
            <a:chOff x="2018008" y="2232446"/>
            <a:chExt cx="1657772" cy="394116"/>
          </a:xfrm>
        </p:grpSpPr>
        <p:pic>
          <p:nvPicPr>
            <p:cNvPr id="9" name="그림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008" y="2232446"/>
              <a:ext cx="1512000" cy="394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5"/>
            <p:cNvSpPr txBox="1">
              <a:spLocks noChangeArrowheads="1"/>
            </p:cNvSpPr>
            <p:nvPr userDrawn="1"/>
          </p:nvSpPr>
          <p:spPr bwMode="auto">
            <a:xfrm>
              <a:off x="2285303" y="2438445"/>
              <a:ext cx="1390477" cy="17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kumimoji="0" lang="en-US" altLang="ko-KR" sz="554" i="1">
                  <a:solidFill>
                    <a:srgbClr val="B4B4B4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Engineering the Future beyond Steel</a:t>
              </a:r>
              <a:endParaRPr kumimoji="0" lang="ko-KR" altLang="en-US" sz="554" i="1">
                <a:solidFill>
                  <a:srgbClr val="B4B4B4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pic>
        <p:nvPicPr>
          <p:cNvPr id="11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7" y="23813"/>
            <a:ext cx="9794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70125" y="287657"/>
            <a:ext cx="7331117" cy="40485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>
              <a:defRPr kumimoji="0" lang="ko-KR" altLang="en-US" sz="2031" b="0" dirty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Arial" charset="0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470124" y="819944"/>
            <a:ext cx="9072562" cy="827088"/>
          </a:xfrm>
          <a:prstGeom prst="rect">
            <a:avLst/>
          </a:prstGeom>
        </p:spPr>
        <p:txBody>
          <a:bodyPr anchor="t"/>
          <a:lstStyle>
            <a:lvl1pPr marL="0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62">
                <a:latin typeface="현대하모니 M" pitchFamily="18" charset="-127"/>
                <a:ea typeface="현대하모니 M" pitchFamily="18" charset="-127"/>
              </a:defRPr>
            </a:lvl1pPr>
            <a:lvl2pPr>
              <a:defRPr>
                <a:latin typeface="현대하모니 M" pitchFamily="18" charset="-127"/>
                <a:ea typeface="현대하모니 M" pitchFamily="18" charset="-127"/>
              </a:defRPr>
            </a:lvl2pPr>
            <a:lvl3pPr>
              <a:defRPr>
                <a:latin typeface="현대하모니 M" pitchFamily="18" charset="-127"/>
                <a:ea typeface="현대하모니 M" pitchFamily="18" charset="-127"/>
              </a:defRPr>
            </a:lvl3pPr>
            <a:lvl4pPr>
              <a:defRPr>
                <a:latin typeface="현대하모니 M" pitchFamily="18" charset="-127"/>
                <a:ea typeface="현대하모니 M" pitchFamily="18" charset="-127"/>
              </a:defRPr>
            </a:lvl4pPr>
            <a:lvl5pPr>
              <a:defRPr>
                <a:latin typeface="현대하모니 M" pitchFamily="18" charset="-127"/>
                <a:ea typeface="현대하모니 M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4" name="Picture 2"/>
          <p:cNvPicPr preferRelativeResize="0"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19" y="6309320"/>
            <a:ext cx="900000" cy="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467" y="6309320"/>
            <a:ext cx="900219" cy="27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5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4C285A-B225-476A-8F07-60BD291D8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82121" y="6421743"/>
            <a:ext cx="341760" cy="2343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923" b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74B2667-3EB2-469A-8F73-363EE493C38F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08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876" r:id="rId1"/>
    <p:sldLayoutId id="2147488877" r:id="rId2"/>
    <p:sldLayoutId id="2147488878" r:id="rId3"/>
    <p:sldLayoutId id="2147488879" r:id="rId4"/>
    <p:sldLayoutId id="2147488881" r:id="rId5"/>
    <p:sldLayoutId id="2147488882" r:id="rId6"/>
    <p:sldLayoutId id="2147488895" r:id="rId7"/>
  </p:sldLayoutIdLst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944938" y="6596063"/>
            <a:ext cx="20161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Page </a:t>
            </a:r>
            <a:fld id="{EE911893-89AE-4C41-959D-8EDA7E03D0D1}" type="slidenum">
              <a:rPr lang="ko-KR" altLang="en-US" sz="100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pPr algn="ctr" eaLnBrk="1" latinLnBrk="1" hangingPunct="1">
                <a:defRPr/>
              </a:pPr>
              <a:t>‹#›</a:t>
            </a:fld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17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898" r:id="rId1"/>
    <p:sldLayoutId id="2147488899" r:id="rId2"/>
    <p:sldLayoutId id="2147488900" r:id="rId3"/>
    <p:sldLayoutId id="2147488901" r:id="rId4"/>
    <p:sldLayoutId id="2147488902" r:id="rId5"/>
    <p:sldLayoutId id="2147488905" r:id="rId6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2350" y="91826"/>
            <a:ext cx="7331117" cy="430887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참여인력 이력사항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73B4EA1-11E8-46D1-9215-937B5AD2D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852934"/>
              </p:ext>
            </p:extLst>
          </p:nvPr>
        </p:nvGraphicFramePr>
        <p:xfrm>
          <a:off x="596900" y="974276"/>
          <a:ext cx="9001125" cy="131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797">
                  <a:extLst>
                    <a:ext uri="{9D8B030D-6E8A-4147-A177-3AD203B41FA5}">
                      <a16:colId xmlns:a16="http://schemas.microsoft.com/office/drawing/2014/main" val="474950115"/>
                    </a:ext>
                  </a:extLst>
                </a:gridCol>
                <a:gridCol w="2016578">
                  <a:extLst>
                    <a:ext uri="{9D8B030D-6E8A-4147-A177-3AD203B41FA5}">
                      <a16:colId xmlns:a16="http://schemas.microsoft.com/office/drawing/2014/main" val="35322432"/>
                    </a:ext>
                  </a:extLst>
                </a:gridCol>
                <a:gridCol w="972673">
                  <a:extLst>
                    <a:ext uri="{9D8B030D-6E8A-4147-A177-3AD203B41FA5}">
                      <a16:colId xmlns:a16="http://schemas.microsoft.com/office/drawing/2014/main" val="1743987900"/>
                    </a:ext>
                  </a:extLst>
                </a:gridCol>
                <a:gridCol w="1830627">
                  <a:extLst>
                    <a:ext uri="{9D8B030D-6E8A-4147-A177-3AD203B41FA5}">
                      <a16:colId xmlns:a16="http://schemas.microsoft.com/office/drawing/2014/main" val="542313313"/>
                    </a:ext>
                  </a:extLst>
                </a:gridCol>
                <a:gridCol w="973070">
                  <a:extLst>
                    <a:ext uri="{9D8B030D-6E8A-4147-A177-3AD203B41FA5}">
                      <a16:colId xmlns:a16="http://schemas.microsoft.com/office/drawing/2014/main" val="3586547262"/>
                    </a:ext>
                  </a:extLst>
                </a:gridCol>
                <a:gridCol w="2224380">
                  <a:extLst>
                    <a:ext uri="{9D8B030D-6E8A-4147-A177-3AD203B41FA5}">
                      <a16:colId xmlns:a16="http://schemas.microsoft.com/office/drawing/2014/main" val="3542140131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인적 현황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BF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59963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직위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2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이정원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52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학력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전공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대졸</a:t>
                      </a:r>
                      <a:r>
                        <a:rPr lang="en-US" altLang="ko-KR" sz="12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2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컴퓨터공학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4486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소속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새롬씨앤씨</a:t>
                      </a:r>
                      <a:endParaRPr lang="ko-KR" alt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경력기간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21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프로젝트 담당 업무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90206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6272572-1A75-4341-A111-831489F18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32418"/>
              </p:ext>
            </p:extLst>
          </p:nvPr>
        </p:nvGraphicFramePr>
        <p:xfrm>
          <a:off x="596900" y="2262328"/>
          <a:ext cx="9001125" cy="4033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736">
                  <a:extLst>
                    <a:ext uri="{9D8B030D-6E8A-4147-A177-3AD203B41FA5}">
                      <a16:colId xmlns:a16="http://schemas.microsoft.com/office/drawing/2014/main" val="1836375077"/>
                    </a:ext>
                  </a:extLst>
                </a:gridCol>
                <a:gridCol w="1180078">
                  <a:extLst>
                    <a:ext uri="{9D8B030D-6E8A-4147-A177-3AD203B41FA5}">
                      <a16:colId xmlns:a16="http://schemas.microsoft.com/office/drawing/2014/main" val="3302953252"/>
                    </a:ext>
                  </a:extLst>
                </a:gridCol>
                <a:gridCol w="5028311">
                  <a:extLst>
                    <a:ext uri="{9D8B030D-6E8A-4147-A177-3AD203B41FA5}">
                      <a16:colId xmlns:a16="http://schemas.microsoft.com/office/drawing/2014/main" val="2639442200"/>
                    </a:ext>
                  </a:extLst>
                </a:gridCol>
              </a:tblGrid>
              <a:tr h="450055">
                <a:tc gridSpan="3">
                  <a:txBody>
                    <a:bodyPr/>
                    <a:lstStyle/>
                    <a:p>
                      <a:pPr latinLnBrk="0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역량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경험 및 본 프로젝트 기여사항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BF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55267"/>
                  </a:ext>
                </a:extLst>
              </a:tr>
              <a:tr h="48501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역량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경력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 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693919"/>
                  </a:ext>
                </a:extLst>
              </a:tr>
              <a:tr h="32470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프로젝트 관리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5</a:t>
                      </a:r>
                      <a:endParaRPr lang="ko-KR" altLang="en-US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한국환경공단</a:t>
                      </a:r>
                      <a:r>
                        <a:rPr lang="en-US" altLang="ko-KR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농촌진흥청에서 프로젝트 관리 업무 수행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756819"/>
                  </a:ext>
                </a:extLst>
              </a:tr>
              <a:tr h="33087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설계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및 개발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16</a:t>
                      </a:r>
                      <a:endParaRPr lang="ko-KR" altLang="en-US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프로젝트에서 설계 및 개발</a:t>
                      </a:r>
                      <a:r>
                        <a:rPr lang="en-US" altLang="ko-KR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개발리더 포함</a:t>
                      </a:r>
                      <a:r>
                        <a:rPr lang="en-US" altLang="ko-KR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업무 수행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629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22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764494"/>
                  </a:ext>
                </a:extLst>
              </a:tr>
              <a:tr h="28162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419995"/>
                  </a:ext>
                </a:extLst>
              </a:tr>
              <a:tr h="48501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프로젝트 기여사항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  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 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053334"/>
                  </a:ext>
                </a:extLst>
              </a:tr>
              <a:tr h="554922"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091833"/>
                  </a:ext>
                </a:extLst>
              </a:tr>
              <a:tr h="554922">
                <a:tc>
                  <a:txBody>
                    <a:bodyPr/>
                    <a:lstStyle/>
                    <a:p>
                      <a:pPr algn="ctr" latinLnBrk="0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35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95F442-22EB-4E6E-B9E7-FE5470A0C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086986"/>
              </p:ext>
            </p:extLst>
          </p:nvPr>
        </p:nvGraphicFramePr>
        <p:xfrm>
          <a:off x="596900" y="981076"/>
          <a:ext cx="9014486" cy="5184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83">
                  <a:extLst>
                    <a:ext uri="{9D8B030D-6E8A-4147-A177-3AD203B41FA5}">
                      <a16:colId xmlns:a16="http://schemas.microsoft.com/office/drawing/2014/main" val="1836375077"/>
                    </a:ext>
                  </a:extLst>
                </a:gridCol>
                <a:gridCol w="2592097">
                  <a:extLst>
                    <a:ext uri="{9D8B030D-6E8A-4147-A177-3AD203B41FA5}">
                      <a16:colId xmlns:a16="http://schemas.microsoft.com/office/drawing/2014/main" val="4039342368"/>
                    </a:ext>
                  </a:extLst>
                </a:gridCol>
                <a:gridCol w="1251267">
                  <a:extLst>
                    <a:ext uri="{9D8B030D-6E8A-4147-A177-3AD203B41FA5}">
                      <a16:colId xmlns:a16="http://schemas.microsoft.com/office/drawing/2014/main" val="2534429171"/>
                    </a:ext>
                  </a:extLst>
                </a:gridCol>
                <a:gridCol w="1054424">
                  <a:extLst>
                    <a:ext uri="{9D8B030D-6E8A-4147-A177-3AD203B41FA5}">
                      <a16:colId xmlns:a16="http://schemas.microsoft.com/office/drawing/2014/main" val="3302953252"/>
                    </a:ext>
                  </a:extLst>
                </a:gridCol>
                <a:gridCol w="903793">
                  <a:extLst>
                    <a:ext uri="{9D8B030D-6E8A-4147-A177-3AD203B41FA5}">
                      <a16:colId xmlns:a16="http://schemas.microsoft.com/office/drawing/2014/main" val="2639442200"/>
                    </a:ext>
                  </a:extLst>
                </a:gridCol>
                <a:gridCol w="2827122">
                  <a:extLst>
                    <a:ext uri="{9D8B030D-6E8A-4147-A177-3AD203B41FA5}">
                      <a16:colId xmlns:a16="http://schemas.microsoft.com/office/drawing/2014/main" val="2844219013"/>
                    </a:ext>
                  </a:extLst>
                </a:gridCol>
              </a:tblGrid>
              <a:tr h="283669">
                <a:tc gridSpan="6">
                  <a:txBody>
                    <a:bodyPr/>
                    <a:lstStyle/>
                    <a:p>
                      <a:pPr latinLnBrk="0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프로젝트 경력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BF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55267"/>
                  </a:ext>
                </a:extLst>
              </a:tr>
              <a:tr h="42550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693919"/>
                  </a:ext>
                </a:extLst>
              </a:tr>
              <a:tr h="3441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 GMES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시스템구축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(DICC)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2021.02 ~ 2021.12</a:t>
                      </a:r>
                      <a:endParaRPr lang="en-US" altLang="ko-KR" sz="1000" dirty="0"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(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주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)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두산</a:t>
                      </a:r>
                    </a:p>
                    <a:p>
                      <a:pPr algn="ctr"/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인프라코어</a:t>
                      </a:r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설계</a:t>
                      </a:r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개발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GMES</a:t>
                      </a:r>
                      <a:r>
                        <a:rPr lang="ko-KR" altLang="en-US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 생산</a:t>
                      </a:r>
                      <a:r>
                        <a:rPr lang="en-US" altLang="ko-KR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/</a:t>
                      </a:r>
                      <a:r>
                        <a:rPr lang="ko-KR" altLang="en-US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출하 모듈 설계</a:t>
                      </a:r>
                      <a:r>
                        <a:rPr lang="en-US" altLang="ko-KR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/</a:t>
                      </a:r>
                      <a:r>
                        <a:rPr lang="ko-KR" altLang="en-US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개발</a:t>
                      </a: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866717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 GMES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시스템구축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군산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2020.02 ~ 2020.12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"/>
                        <a:ea typeface="현대하모니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현대하모니 L" panose="02020603020101020101"/>
                          <a:cs typeface="+mn-cs"/>
                        </a:rPr>
                        <a:t>(</a:t>
                      </a:r>
                      <a:r>
                        <a:rPr lang="ko-KR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현대하모니 L" panose="02020603020101020101"/>
                          <a:cs typeface="+mn-cs"/>
                        </a:rPr>
                        <a:t>주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현대하모니 L" panose="02020603020101020101"/>
                          <a:cs typeface="+mn-cs"/>
                        </a:rPr>
                        <a:t>)</a:t>
                      </a:r>
                      <a:r>
                        <a:rPr lang="ko-KR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현대하모니 L" panose="02020603020101020101"/>
                          <a:cs typeface="+mn-cs"/>
                        </a:rPr>
                        <a:t>두산</a:t>
                      </a:r>
                    </a:p>
                    <a:p>
                      <a:pPr marL="0" algn="ctr" defTabSz="914400" rtl="0" eaLnBrk="1" fontAlgn="ctr" latinLnBrk="1" hangingPunct="1"/>
                      <a:r>
                        <a:rPr lang="ko-KR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현대하모니 L" panose="02020603020101020101"/>
                          <a:cs typeface="+mn-cs"/>
                        </a:rPr>
                        <a:t>인프라코어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설계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92075" algn="l" defTabSz="914400" rtl="0" eaLnBrk="1" fontAlgn="ctr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GMES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 생산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출하 모듈 설계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544056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GMES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시스템구축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인천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960"/>
                        </a:lnSpc>
                      </a:pPr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2019.01 ~ 2019.12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"/>
                        <a:ea typeface="현대하모니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960"/>
                        </a:lnSpc>
                      </a:pPr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굴림체" panose="020B0609000101010101" pitchFamily="49" charset="-127"/>
                          <a:ea typeface="현대하모니 L" panose="02020603020101020101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+mn-cs"/>
                        </a:rPr>
                        <a:t>주</a:t>
                      </a:r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+mn-cs"/>
                        </a:rPr>
                        <a:t>)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+mn-cs"/>
                        </a:rPr>
                        <a:t>두산</a:t>
                      </a:r>
                    </a:p>
                    <a:p>
                      <a:pPr marL="0" algn="ctr" defTabSz="914400" rtl="0" eaLnBrk="1" fontAlgn="ctr" latinLnBrk="1" hangingPunct="1">
                        <a:lnSpc>
                          <a:spcPts val="960"/>
                        </a:lnSpc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+mn-cs"/>
                        </a:rPr>
                        <a:t>인프라코어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960"/>
                        </a:lnSpc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92075" algn="l" defTabSz="914400" rtl="0" eaLnBrk="1" fontAlgn="ctr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GMES </a:t>
                      </a:r>
                      <a:r>
                        <a:rPr lang="ko-KR" altLang="en-US" sz="1000" b="0" i="0" u="none" strike="noStrike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생산모듈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 개발</a:t>
                      </a: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955923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  <a:cs typeface="+mn-cs"/>
                        </a:rPr>
                        <a:t>서울시제</a:t>
                      </a:r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  <a:cs typeface="+mn-cs"/>
                        </a:rPr>
                        <a:t>1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  <a:cs typeface="+mn-cs"/>
                        </a:rPr>
                        <a:t>금고시스템구축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굴림체" panose="020B0609000101010101" pitchFamily="49" charset="-127"/>
                          <a:ea typeface="현대하모니 L" panose="02020603020101020101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  <a:cs typeface="+mn-cs"/>
                        </a:rPr>
                        <a:t>보조금</a:t>
                      </a:r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  <a:cs typeface="+mn-cs"/>
                        </a:rPr>
                        <a:t>청년수당관리시스템구축</a:t>
                      </a:r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현대하모니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960"/>
                        </a:lnSpc>
                      </a:pPr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2018.07 ~2018.12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"/>
                        <a:ea typeface="현대하모니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960"/>
                        </a:lnSpc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+mn-cs"/>
                        </a:rPr>
                        <a:t>신한은행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PL/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92075" algn="l" defTabSz="914400" rtl="0" eaLnBrk="1" fontAlgn="ctr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보조금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/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청년수당 파트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PL/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개발</a:t>
                      </a: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67504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  <a:cs typeface="+mn-cs"/>
                        </a:rPr>
                        <a:t>폐자원에너지 종합정보관리시스템 정보활용 고도화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960"/>
                        </a:lnSpc>
                      </a:pPr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2017.12 ~2018.05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"/>
                        <a:ea typeface="현대하모니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960"/>
                        </a:lnSpc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+mn-cs"/>
                        </a:rPr>
                        <a:t>한국환경공단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PM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92075" algn="l" defTabSz="914400" rtl="0" eaLnBrk="1" fontAlgn="ctr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프로젝트 관리</a:t>
                      </a: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739458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  <a:cs typeface="+mn-cs"/>
                        </a:rPr>
                        <a:t>폐자원에너지 종합정보관리시스템 기능개선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960"/>
                        </a:lnSpc>
                      </a:pPr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2016.12 ~2017.07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"/>
                        <a:ea typeface="현대하모니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960"/>
                        </a:lnSpc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+mn-cs"/>
                        </a:rPr>
                        <a:t>한국환경공단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PM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프로젝트 관리</a:t>
                      </a: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958030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  <a:cs typeface="+mn-cs"/>
                        </a:rPr>
                        <a:t>폐자원에너지 종합정보관리시스템 고도화 및 통합시스템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960"/>
                        </a:lnSpc>
                      </a:pPr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2015.10 ~ 2016.07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"/>
                        <a:ea typeface="현대하모니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960"/>
                        </a:lnSpc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+mn-cs"/>
                        </a:rPr>
                        <a:t>한국환경공단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PM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프로젝트 관리</a:t>
                      </a: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236504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8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  <a:cs typeface="+mn-cs"/>
                        </a:rPr>
                        <a:t>폐자원에너지 종합정보관리시스템 핵심기능 개발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960"/>
                        </a:lnSpc>
                      </a:pPr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2014.12 ~ 2015.05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"/>
                        <a:ea typeface="현대하모니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960"/>
                        </a:lnSpc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+mn-cs"/>
                        </a:rPr>
                        <a:t>한국환경공단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PM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프로젝트 관리</a:t>
                      </a: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83478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9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  <a:cs typeface="+mn-cs"/>
                        </a:rPr>
                        <a:t>행정정보통합시스템 구축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960"/>
                        </a:lnSpc>
                      </a:pPr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2014.03 ~ 2014.10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"/>
                        <a:ea typeface="현대하모니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960"/>
                        </a:lnSpc>
                      </a:pPr>
                      <a:r>
                        <a:rPr lang="ko-KR" altLang="en-US" sz="1000" b="0" i="0" u="none" strike="noStrike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+mn-cs"/>
                        </a:rPr>
                        <a:t>농촌진흥청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PM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92075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프로젝트 관리</a:t>
                      </a: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598882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10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  <a:cs typeface="+mn-cs"/>
                        </a:rPr>
                        <a:t>자원순환정보시스템 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굴림체" panose="020B0609000101010101" pitchFamily="49" charset="-127"/>
                          <a:ea typeface="현대하모니 L" panose="02020603020101020101"/>
                          <a:cs typeface="+mn-cs"/>
                        </a:rPr>
                        <a:t>2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  <a:cs typeface="+mn-cs"/>
                        </a:rPr>
                        <a:t>단계 기능개선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960"/>
                        </a:lnSpc>
                      </a:pPr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2013.06 ~ 2013.11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"/>
                        <a:ea typeface="현대하모니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960"/>
                        </a:lnSpc>
                      </a:pPr>
                      <a:r>
                        <a:rPr lang="ko-KR" altLang="en-US" sz="1000" b="0" i="0" u="none" strike="noStrike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+mn-cs"/>
                        </a:rPr>
                        <a:t>한국환경공단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PL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92075" algn="l" defTabSz="914400" rtl="0" eaLnBrk="1" fontAlgn="ctr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시스템 기능개선 파트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PL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  <a:cs typeface="+mn-cs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14093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11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  <a:cs typeface="+mn-cs"/>
                        </a:rPr>
                        <a:t>국가영어능력평가시험</a:t>
                      </a:r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  <a:cs typeface="+mn-cs"/>
                        </a:rPr>
                        <a:t>(1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  <a:cs typeface="+mn-cs"/>
                        </a:rPr>
                        <a:t>급</a:t>
                      </a:r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현대하모니 L" panose="02020603020101020101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  <a:cs typeface="+mn-cs"/>
                        </a:rPr>
                        <a:t>기능개선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960"/>
                        </a:lnSpc>
                      </a:pPr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2013.01 ~ 2013.05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"/>
                        <a:ea typeface="현대하모니 L" panose="02020603020101020101"/>
                        <a:cs typeface="+mn-cs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ts val="960"/>
                        </a:lnSpc>
                      </a:pPr>
                      <a:r>
                        <a:rPr lang="ko-KR" altLang="en-US" sz="1000" b="0" i="0" u="none" strike="noStrike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+mn-cs"/>
                        </a:rPr>
                        <a:t>국립국제교육원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PL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92075" algn="l" defTabSz="914400" rtl="0" eaLnBrk="1" fontAlgn="ctr" latinLnBrk="1" hangingPunct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시스템 구축 </a:t>
                      </a:r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  <a:cs typeface="+mn-cs"/>
                        </a:rPr>
                        <a:t>PL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  <a:cs typeface="+mn-cs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419311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sz="1000" kern="100" dirty="0" err="1"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</a:rPr>
                        <a:t>행안부지정</a:t>
                      </a:r>
                      <a:r>
                        <a:rPr lang="ko-KR" sz="1000" kern="100" dirty="0"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</a:rPr>
                        <a:t> 정보화마을 운영관리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2012.03 ~ 2012.12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Times New Roman" panose="02020603050405020304" pitchFamily="18" charset="0"/>
                        </a:rPr>
                        <a:t>행안부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PL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시스템 유지 운영 </a:t>
                      </a:r>
                      <a:r>
                        <a:rPr lang="en-US" altLang="ko-KR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PL</a:t>
                      </a: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660113"/>
                  </a:ext>
                </a:extLst>
              </a:tr>
            </a:tbl>
          </a:graphicData>
        </a:graphic>
      </p:graphicFrame>
      <p:sp>
        <p:nvSpPr>
          <p:cNvPr id="6" name="제목 4"/>
          <p:cNvSpPr txBox="1">
            <a:spLocks/>
          </p:cNvSpPr>
          <p:nvPr/>
        </p:nvSpPr>
        <p:spPr bwMode="auto">
          <a:xfrm>
            <a:off x="272350" y="91826"/>
            <a:ext cx="733111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0" lang="ko-KR" altLang="en-US" sz="2200" b="0" dirty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Arial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별첨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. </a:t>
            </a:r>
            <a:r>
              <a:rPr kumimoji="0" lang="ko-KR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참여인력 이력사항</a:t>
            </a:r>
          </a:p>
        </p:txBody>
      </p:sp>
    </p:spTree>
    <p:extLst>
      <p:ext uri="{BB962C8B-B14F-4D97-AF65-F5344CB8AC3E}">
        <p14:creationId xmlns:p14="http://schemas.microsoft.com/office/powerpoint/2010/main" val="422206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95F442-22EB-4E6E-B9E7-FE5470A0C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35329"/>
              </p:ext>
            </p:extLst>
          </p:nvPr>
        </p:nvGraphicFramePr>
        <p:xfrm>
          <a:off x="596900" y="981076"/>
          <a:ext cx="9014486" cy="510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83">
                  <a:extLst>
                    <a:ext uri="{9D8B030D-6E8A-4147-A177-3AD203B41FA5}">
                      <a16:colId xmlns:a16="http://schemas.microsoft.com/office/drawing/2014/main" val="1836375077"/>
                    </a:ext>
                  </a:extLst>
                </a:gridCol>
                <a:gridCol w="2592097">
                  <a:extLst>
                    <a:ext uri="{9D8B030D-6E8A-4147-A177-3AD203B41FA5}">
                      <a16:colId xmlns:a16="http://schemas.microsoft.com/office/drawing/2014/main" val="4039342368"/>
                    </a:ext>
                  </a:extLst>
                </a:gridCol>
                <a:gridCol w="1251267">
                  <a:extLst>
                    <a:ext uri="{9D8B030D-6E8A-4147-A177-3AD203B41FA5}">
                      <a16:colId xmlns:a16="http://schemas.microsoft.com/office/drawing/2014/main" val="2534429171"/>
                    </a:ext>
                  </a:extLst>
                </a:gridCol>
                <a:gridCol w="1054424">
                  <a:extLst>
                    <a:ext uri="{9D8B030D-6E8A-4147-A177-3AD203B41FA5}">
                      <a16:colId xmlns:a16="http://schemas.microsoft.com/office/drawing/2014/main" val="3302953252"/>
                    </a:ext>
                  </a:extLst>
                </a:gridCol>
                <a:gridCol w="903793">
                  <a:extLst>
                    <a:ext uri="{9D8B030D-6E8A-4147-A177-3AD203B41FA5}">
                      <a16:colId xmlns:a16="http://schemas.microsoft.com/office/drawing/2014/main" val="2639442200"/>
                    </a:ext>
                  </a:extLst>
                </a:gridCol>
                <a:gridCol w="2827122">
                  <a:extLst>
                    <a:ext uri="{9D8B030D-6E8A-4147-A177-3AD203B41FA5}">
                      <a16:colId xmlns:a16="http://schemas.microsoft.com/office/drawing/2014/main" val="2844219013"/>
                    </a:ext>
                  </a:extLst>
                </a:gridCol>
              </a:tblGrid>
              <a:tr h="283669">
                <a:tc gridSpan="6">
                  <a:txBody>
                    <a:bodyPr/>
                    <a:lstStyle/>
                    <a:p>
                      <a:pPr latinLnBrk="0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프로젝트 경력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BF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55267"/>
                  </a:ext>
                </a:extLst>
              </a:tr>
              <a:tr h="42550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693919"/>
                  </a:ext>
                </a:extLst>
              </a:tr>
              <a:tr h="3441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sz="1000" kern="100" dirty="0"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</a:rPr>
                        <a:t>인천상수도 민원처리시스템 구축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2011.08 ~ 2012.02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인천시 상수도사업본부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PL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시스템 구축 개발 </a:t>
                      </a:r>
                      <a:r>
                        <a:rPr lang="en-US" altLang="ko-KR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PL</a:t>
                      </a: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866717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00" kern="100" dirty="0">
                          <a:effectLst/>
                          <a:latin typeface="굴림체" panose="020B0609000101010101" pitchFamily="49" charset="-127"/>
                          <a:ea typeface="현대하모니 L" panose="02020603020101020101"/>
                        </a:rPr>
                        <a:t>GDCC-</a:t>
                      </a:r>
                      <a:r>
                        <a:rPr lang="ko-KR" sz="1000" kern="100" dirty="0"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</a:rPr>
                        <a:t>포털사이트 구축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2011.03 ~ 2011.06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현대하모니 L" panose="0202060302010102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주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00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와이즈토드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개발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포털사이트</a:t>
                      </a:r>
                      <a:r>
                        <a:rPr lang="en-US" altLang="ko-KR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(</a:t>
                      </a:r>
                      <a:r>
                        <a:rPr lang="en-US" altLang="ko-KR" sz="1000" kern="100" dirty="0" err="1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FrontEnd</a:t>
                      </a:r>
                      <a:r>
                        <a:rPr lang="en-US" altLang="ko-KR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)</a:t>
                      </a:r>
                      <a:r>
                        <a:rPr lang="ko-KR" altLang="en-US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 개발</a:t>
                      </a: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544056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sz="1000" kern="100" dirty="0"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</a:rPr>
                        <a:t>산업기술종합서비스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</a:rPr>
                        <a:t>(ITTS) </a:t>
                      </a:r>
                      <a:r>
                        <a:rPr lang="ko-KR" sz="1000" kern="100" dirty="0"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</a:rPr>
                        <a:t>구축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2010.12 ~ 2011.02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Times New Roman" panose="02020603050405020304" pitchFamily="18" charset="0"/>
                        </a:rPr>
                        <a:t>한국산업기술</a:t>
                      </a:r>
                    </a:p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진흥원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개발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개발</a:t>
                      </a: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955923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sz="1000" kern="100" dirty="0"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</a:rPr>
                        <a:t>딜러평가관리시스템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</a:rPr>
                        <a:t>(DDMS) </a:t>
                      </a:r>
                      <a:r>
                        <a:rPr lang="ko-KR" sz="1000" kern="100" dirty="0"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</a:rPr>
                        <a:t>구축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2010.04 ~ 2010.12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Times New Roman" panose="02020603050405020304" pitchFamily="18" charset="0"/>
                        </a:rPr>
                        <a:t>현대자동차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PL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시스템 구축 </a:t>
                      </a:r>
                      <a:r>
                        <a:rPr lang="en-US" altLang="ko-KR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PL</a:t>
                      </a: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67504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17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sz="1000" kern="100" dirty="0"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</a:rPr>
                        <a:t>외국인고용관리시스템</a:t>
                      </a:r>
                    </a:p>
                    <a:p>
                      <a:pPr algn="l" latinLnBrk="1"/>
                      <a:r>
                        <a:rPr lang="ko-KR" sz="1000" kern="100" dirty="0"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</a:rPr>
                        <a:t>전면개편사업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2009.07 ~ 2010.02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Times New Roman" panose="02020603050405020304" pitchFamily="18" charset="0"/>
                        </a:rPr>
                        <a:t>한국고용정보원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설계</a:t>
                      </a:r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개발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시스템 설계</a:t>
                      </a:r>
                      <a:r>
                        <a:rPr lang="en-US" altLang="ko-KR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/</a:t>
                      </a:r>
                      <a:r>
                        <a:rPr lang="ko-KR" altLang="en-US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개발</a:t>
                      </a: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3298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18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sz="1000" kern="100" dirty="0"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</a:rPr>
                        <a:t>여성취업지원 통합시스템 구축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2009.01 ~ 2009.07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여성부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PL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포털사이트 </a:t>
                      </a:r>
                      <a:r>
                        <a:rPr lang="en-US" altLang="ko-KR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PL</a:t>
                      </a: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272038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19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sz="1000" kern="100" dirty="0" err="1"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</a:rPr>
                        <a:t>행정포털시스템</a:t>
                      </a:r>
                      <a:r>
                        <a:rPr lang="ko-KR" sz="1000" kern="100" dirty="0"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</a:rPr>
                        <a:t> 구축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2008.10 ~ 2009.01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인천남동구청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PL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시스템 구축 </a:t>
                      </a:r>
                      <a:r>
                        <a:rPr lang="en-US" altLang="ko-KR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PL</a:t>
                      </a: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24505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20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00" kern="100" dirty="0">
                          <a:effectLst/>
                          <a:latin typeface="굴림체" panose="020B0609000101010101" pitchFamily="49" charset="-127"/>
                          <a:ea typeface="현대하모니 L" panose="02020603020101020101"/>
                        </a:rPr>
                        <a:t>LG</a:t>
                      </a:r>
                      <a:r>
                        <a:rPr lang="ko-KR" sz="1000" kern="100" dirty="0"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</a:rPr>
                        <a:t>데이콤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</a:rPr>
                        <a:t>-OSS</a:t>
                      </a:r>
                      <a:r>
                        <a:rPr lang="ko-KR" sz="1000" kern="100" dirty="0"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</a:rPr>
                        <a:t>통합프로젝트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2008.06 ~ 2008.09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Times New Roman" panose="02020603050405020304" pitchFamily="18" charset="0"/>
                        </a:rPr>
                        <a:t>㈜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Times New Roman" panose="02020603050405020304" pitchFamily="18" charset="0"/>
                        </a:rPr>
                        <a:t>LG-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Times New Roman" panose="02020603050405020304" pitchFamily="18" charset="0"/>
                        </a:rPr>
                        <a:t>데이콤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설계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시스템 설계</a:t>
                      </a: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599525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21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sz="1000" kern="100" dirty="0" err="1"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</a:rPr>
                        <a:t>현대해상차세대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현대하모니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2008.03 ~ 2008.05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Times New Roman" panose="02020603050405020304" pitchFamily="18" charset="0"/>
                        </a:rPr>
                        <a:t>현대해상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설계</a:t>
                      </a:r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개발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시스템 설계</a:t>
                      </a:r>
                      <a:r>
                        <a:rPr lang="en-US" altLang="ko-KR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/</a:t>
                      </a:r>
                      <a:r>
                        <a:rPr lang="ko-KR" altLang="en-US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개발</a:t>
                      </a: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085498"/>
                  </a:ext>
                </a:extLst>
              </a:tr>
              <a:tr h="3441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22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sz="1000" kern="100" dirty="0"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</a:rPr>
                        <a:t>외국인종합지원서비스 구축</a:t>
                      </a: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</a:rPr>
                        <a:t>2</a:t>
                      </a:r>
                      <a:r>
                        <a:rPr lang="ko-KR" sz="1000" kern="100" dirty="0" err="1"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</a:rPr>
                        <a:t>차사업</a:t>
                      </a:r>
                      <a:endParaRPr lang="ko-KR" sz="1000" kern="100" dirty="0">
                        <a:effectLst/>
                        <a:latin typeface="Times New Roman" panose="02020603050405020304" pitchFamily="18" charset="0"/>
                        <a:ea typeface="현대하모니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2007.07 ~ 2008.02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Times New Roman" panose="02020603050405020304" pitchFamily="18" charset="0"/>
                        </a:rPr>
                        <a:t>법무부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Times New Roman" panose="02020603050405020304" pitchFamily="18" charset="0"/>
                        </a:rPr>
                        <a:t>노동부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Times New Roman" panose="02020603050405020304" pitchFamily="18" charset="0"/>
                        </a:rPr>
                        <a:t>,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산자부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개발</a:t>
                      </a:r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유지보수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공동이용파트 개발</a:t>
                      </a:r>
                      <a:r>
                        <a:rPr lang="en-US" altLang="ko-KR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/</a:t>
                      </a:r>
                      <a:r>
                        <a:rPr lang="ko-KR" altLang="en-US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유지보수</a:t>
                      </a: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989101"/>
                  </a:ext>
                </a:extLst>
              </a:tr>
              <a:tr h="3441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23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000" kern="100" dirty="0">
                          <a:effectLst/>
                          <a:latin typeface="굴림체" panose="020B0609000101010101" pitchFamily="49" charset="-127"/>
                          <a:ea typeface="현대하모니 L" panose="02020603020101020101"/>
                        </a:rPr>
                        <a:t>GBS </a:t>
                      </a:r>
                      <a:r>
                        <a:rPr lang="ko-KR" sz="1000" kern="100" dirty="0"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</a:rPr>
                        <a:t>개발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2007.05 ~ </a:t>
                      </a:r>
                      <a:r>
                        <a:rPr lang="en-US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2007.07</a:t>
                      </a:r>
                      <a:endParaRPr lang="ko-KR" sz="1000" kern="100" dirty="0"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sz="1000" kern="100">
                          <a:effectLst/>
                          <a:latin typeface="Times New Roman" panose="02020603050405020304" pitchFamily="18" charset="0"/>
                          <a:ea typeface="현대하모니 L" panose="02020603020101020101"/>
                        </a:rPr>
                        <a:t>㈜삼성전자서비스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개발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시스템 개발</a:t>
                      </a: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1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현대하모니 L" panose="02020603020101020101"/>
                          <a:cs typeface="Times New Roman" panose="02020603050405020304" pitchFamily="18" charset="0"/>
                        </a:rPr>
                        <a:t>KGS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Times New Roman" panose="02020603050405020304" pitchFamily="18" charset="0"/>
                        </a:rPr>
                        <a:t>포탈 개발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2006.12 ~ 2007.02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  <a:ea typeface="현대하모니 L" panose="02020603020101020101"/>
                          <a:cs typeface="Times New Roman" panose="02020603050405020304" pitchFamily="18" charset="0"/>
                        </a:rPr>
                        <a:t>한국가스안전공사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개발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하모니 L" panose="02020603020101020101" pitchFamily="18" charset="-127"/>
                          <a:ea typeface="현대하모니 L" panose="02020603020101020101"/>
                        </a:rPr>
                        <a:t>인사 파트 개발</a:t>
                      </a: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제목 4"/>
          <p:cNvSpPr txBox="1">
            <a:spLocks/>
          </p:cNvSpPr>
          <p:nvPr/>
        </p:nvSpPr>
        <p:spPr bwMode="auto">
          <a:xfrm>
            <a:off x="272350" y="91826"/>
            <a:ext cx="733111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0" lang="ko-KR" altLang="en-US" sz="2200" b="0" dirty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Arial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별첨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. </a:t>
            </a:r>
            <a:r>
              <a:rPr kumimoji="0" lang="ko-KR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참여인력 이력사항</a:t>
            </a:r>
          </a:p>
        </p:txBody>
      </p:sp>
    </p:spTree>
    <p:extLst>
      <p:ext uri="{BB962C8B-B14F-4D97-AF65-F5344CB8AC3E}">
        <p14:creationId xmlns:p14="http://schemas.microsoft.com/office/powerpoint/2010/main" val="56549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95F442-22EB-4E6E-B9E7-FE5470A0C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77856"/>
              </p:ext>
            </p:extLst>
          </p:nvPr>
        </p:nvGraphicFramePr>
        <p:xfrm>
          <a:off x="596900" y="981076"/>
          <a:ext cx="9014486" cy="510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83">
                  <a:extLst>
                    <a:ext uri="{9D8B030D-6E8A-4147-A177-3AD203B41FA5}">
                      <a16:colId xmlns:a16="http://schemas.microsoft.com/office/drawing/2014/main" val="1836375077"/>
                    </a:ext>
                  </a:extLst>
                </a:gridCol>
                <a:gridCol w="2592097">
                  <a:extLst>
                    <a:ext uri="{9D8B030D-6E8A-4147-A177-3AD203B41FA5}">
                      <a16:colId xmlns:a16="http://schemas.microsoft.com/office/drawing/2014/main" val="4039342368"/>
                    </a:ext>
                  </a:extLst>
                </a:gridCol>
                <a:gridCol w="1251267">
                  <a:extLst>
                    <a:ext uri="{9D8B030D-6E8A-4147-A177-3AD203B41FA5}">
                      <a16:colId xmlns:a16="http://schemas.microsoft.com/office/drawing/2014/main" val="2534429171"/>
                    </a:ext>
                  </a:extLst>
                </a:gridCol>
                <a:gridCol w="1054424">
                  <a:extLst>
                    <a:ext uri="{9D8B030D-6E8A-4147-A177-3AD203B41FA5}">
                      <a16:colId xmlns:a16="http://schemas.microsoft.com/office/drawing/2014/main" val="3302953252"/>
                    </a:ext>
                  </a:extLst>
                </a:gridCol>
                <a:gridCol w="903793">
                  <a:extLst>
                    <a:ext uri="{9D8B030D-6E8A-4147-A177-3AD203B41FA5}">
                      <a16:colId xmlns:a16="http://schemas.microsoft.com/office/drawing/2014/main" val="2639442200"/>
                    </a:ext>
                  </a:extLst>
                </a:gridCol>
                <a:gridCol w="2827122">
                  <a:extLst>
                    <a:ext uri="{9D8B030D-6E8A-4147-A177-3AD203B41FA5}">
                      <a16:colId xmlns:a16="http://schemas.microsoft.com/office/drawing/2014/main" val="2844219013"/>
                    </a:ext>
                  </a:extLst>
                </a:gridCol>
              </a:tblGrid>
              <a:tr h="283669">
                <a:tc gridSpan="6">
                  <a:txBody>
                    <a:bodyPr/>
                    <a:lstStyle/>
                    <a:p>
                      <a:pPr latinLnBrk="0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프로젝트 경력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BF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55267"/>
                  </a:ext>
                </a:extLst>
              </a:tr>
              <a:tr h="42550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693919"/>
                  </a:ext>
                </a:extLst>
              </a:tr>
              <a:tr h="3441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IRP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해외확산 프로젝트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2006.08 ~ 2006.11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㈜삼성전자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"/>
                          <a:ea typeface="현대하모니 L" panose="02020603020101020101"/>
                        </a:rPr>
                        <a:t>개발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시스템 개발</a:t>
                      </a:r>
                      <a:endParaRPr lang="ko-KR" sz="1000" kern="100" dirty="0"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866717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960"/>
                        </a:lnSpc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외국인정보 공동이용시스템 기반구축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2006.01 ~ 2006.08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법무부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노동부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,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 dirty="0" err="1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산자부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"/>
                          <a:ea typeface="현대하모니 L" panose="02020603020101020101"/>
                        </a:rPr>
                        <a:t>개발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공동이용파트 개발</a:t>
                      </a:r>
                      <a:endParaRPr lang="ko-KR" sz="1000" kern="100" dirty="0"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544056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960"/>
                        </a:lnSpc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안국제약</a:t>
                      </a:r>
                      <a:b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</a:b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인트라넷 리뉴얼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2005.12 ~ 2006.01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안국약품㈜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"/>
                          <a:ea typeface="현대하모니 L" panose="02020603020101020101"/>
                        </a:rPr>
                        <a:t>개발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시스템 개발</a:t>
                      </a:r>
                      <a:endParaRPr lang="ko-KR" sz="1000" kern="100" dirty="0"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955923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28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NSC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사이트 개발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2005.10 ~ 2005.11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청와대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"/>
                          <a:ea typeface="현대하모니 L" panose="02020603020101020101"/>
                        </a:rPr>
                        <a:t>개발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시스템 개발</a:t>
                      </a:r>
                      <a:endParaRPr lang="ko-KR" sz="1000" kern="100" dirty="0"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67504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29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960"/>
                        </a:lnSpc>
                      </a:pPr>
                      <a:r>
                        <a:rPr lang="ko-KR" sz="1000" dirty="0" err="1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아이러브스쿨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 뉴스서비스 개발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2005.08 ~ 2005.10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㈜</a:t>
                      </a:r>
                      <a:r>
                        <a:rPr lang="ko-KR" sz="1000" dirty="0" err="1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아이러브스쿨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"/>
                          <a:ea typeface="현대하모니 L" panose="02020603020101020101"/>
                        </a:rPr>
                        <a:t>개발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시스템 개발</a:t>
                      </a:r>
                      <a:endParaRPr lang="ko-KR" sz="1000" kern="100" dirty="0"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3298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30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960"/>
                        </a:lnSpc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CitiGroup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그룹웨어 개발 및 유지보수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2005.06 ~ 2005.08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㈜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CitiGroup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"/>
                          <a:ea typeface="현대하모니 L" panose="02020603020101020101"/>
                        </a:rPr>
                        <a:t>개발</a:t>
                      </a:r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"/>
                          <a:ea typeface="현대하모니 L" panose="02020603020101020101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"/>
                          <a:ea typeface="현대하모니 L" panose="02020603020101020101"/>
                        </a:rPr>
                        <a:t>유지보수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시스템 개발</a:t>
                      </a:r>
                      <a:r>
                        <a:rPr lang="en-US" altLang="ko-KR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/</a:t>
                      </a:r>
                      <a:r>
                        <a:rPr lang="ko-KR" altLang="en-US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유지보수</a:t>
                      </a:r>
                      <a:endParaRPr lang="ko-KR" sz="1000" kern="100" dirty="0"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272038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31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GSP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CyWorld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개발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2005.02 ~ 2005.05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㈜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SK </a:t>
                      </a:r>
                      <a:r>
                        <a:rPr lang="ko-KR" sz="100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커뮤니케이션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"/>
                          <a:ea typeface="현대하모니 L" panose="02020603020101020101"/>
                        </a:rPr>
                        <a:t>개발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포털</a:t>
                      </a:r>
                      <a:r>
                        <a:rPr lang="en-US" altLang="ko-KR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(</a:t>
                      </a:r>
                      <a:r>
                        <a:rPr lang="ko-KR" altLang="en-US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메인</a:t>
                      </a:r>
                      <a:r>
                        <a:rPr lang="en-US" altLang="ko-KR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) </a:t>
                      </a:r>
                      <a:r>
                        <a:rPr lang="ko-KR" altLang="en-US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개발</a:t>
                      </a:r>
                      <a:endParaRPr lang="ko-KR" sz="1000" kern="100" dirty="0"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24505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32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96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NMS </a:t>
                      </a:r>
                      <a:r>
                        <a:rPr lang="ko-KR" sz="100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통합 시스템 개발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2004.10 ~ 2005.01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삼성전자㈜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현대"/>
                          <a:ea typeface="현대하모니 L" panose="02020603020101020101"/>
                        </a:rPr>
                        <a:t>개발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시스템 개발</a:t>
                      </a:r>
                      <a:endParaRPr lang="ko-KR" sz="1000" kern="100" dirty="0"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599525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33</a:t>
                      </a:r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960"/>
                        </a:lnSpc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온라인 티켓 발매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환전 서비스 개발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2004.05 ~ 2004.08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㈜온라인친구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서버관리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/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개발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서버관리</a:t>
                      </a:r>
                      <a:r>
                        <a:rPr lang="en-US" altLang="ko-KR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/</a:t>
                      </a:r>
                      <a:r>
                        <a:rPr lang="ko-KR" altLang="en-US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개발</a:t>
                      </a:r>
                      <a:endParaRPr lang="ko-KR" sz="1000" kern="100" dirty="0"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085498"/>
                  </a:ext>
                </a:extLst>
              </a:tr>
              <a:tr h="3441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34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960"/>
                        </a:lnSpc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인천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아산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서울기능대학 사이트 리뉴얼 및 각종 홈페이지 개발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2003.09 ~ 2004.04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인천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sz="100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아산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sz="100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서울기능대학 등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서버관리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/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개발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서버관리</a:t>
                      </a:r>
                      <a:r>
                        <a:rPr lang="en-US" altLang="ko-KR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/</a:t>
                      </a:r>
                      <a:r>
                        <a:rPr lang="ko-KR" altLang="en-US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개발</a:t>
                      </a:r>
                      <a:endParaRPr lang="ko-KR" sz="1000" kern="100" dirty="0"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989101"/>
                  </a:ext>
                </a:extLst>
              </a:tr>
              <a:tr h="3441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35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SMS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서비스 개발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2003.01 ~ 2003.07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인포센터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서버관리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/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개발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서버관리</a:t>
                      </a:r>
                      <a:r>
                        <a:rPr lang="en-US" altLang="ko-KR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/</a:t>
                      </a:r>
                      <a:r>
                        <a:rPr lang="ko-KR" altLang="en-US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개발</a:t>
                      </a:r>
                      <a:endParaRPr lang="ko-KR" sz="1000" kern="100" dirty="0"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1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36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960"/>
                        </a:lnSpc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쇼핑몰 </a:t>
                      </a:r>
                      <a:r>
                        <a:rPr lang="ko-KR" sz="1000" dirty="0" err="1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빌더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 개발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2001.06 ~ 2002.12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㈜베스트라인출판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서버관리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/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개발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서버관리</a:t>
                      </a:r>
                      <a:r>
                        <a:rPr lang="en-US" altLang="ko-KR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/</a:t>
                      </a:r>
                      <a:r>
                        <a:rPr lang="ko-KR" altLang="en-US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개발</a:t>
                      </a:r>
                      <a:endParaRPr lang="ko-KR" sz="1000" kern="100" dirty="0"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제목 4"/>
          <p:cNvSpPr txBox="1">
            <a:spLocks/>
          </p:cNvSpPr>
          <p:nvPr/>
        </p:nvSpPr>
        <p:spPr bwMode="auto">
          <a:xfrm>
            <a:off x="272350" y="91826"/>
            <a:ext cx="733111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0" lang="ko-KR" altLang="en-US" sz="2200" b="0" dirty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Arial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별첨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. </a:t>
            </a:r>
            <a:r>
              <a:rPr kumimoji="0" lang="ko-KR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참여인력 이력사항</a:t>
            </a:r>
          </a:p>
        </p:txBody>
      </p:sp>
    </p:spTree>
    <p:extLst>
      <p:ext uri="{BB962C8B-B14F-4D97-AF65-F5344CB8AC3E}">
        <p14:creationId xmlns:p14="http://schemas.microsoft.com/office/powerpoint/2010/main" val="47218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95F442-22EB-4E6E-B9E7-FE5470A0C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89576"/>
              </p:ext>
            </p:extLst>
          </p:nvPr>
        </p:nvGraphicFramePr>
        <p:xfrm>
          <a:off x="596900" y="981076"/>
          <a:ext cx="9014486" cy="510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83">
                  <a:extLst>
                    <a:ext uri="{9D8B030D-6E8A-4147-A177-3AD203B41FA5}">
                      <a16:colId xmlns:a16="http://schemas.microsoft.com/office/drawing/2014/main" val="1836375077"/>
                    </a:ext>
                  </a:extLst>
                </a:gridCol>
                <a:gridCol w="2592097">
                  <a:extLst>
                    <a:ext uri="{9D8B030D-6E8A-4147-A177-3AD203B41FA5}">
                      <a16:colId xmlns:a16="http://schemas.microsoft.com/office/drawing/2014/main" val="4039342368"/>
                    </a:ext>
                  </a:extLst>
                </a:gridCol>
                <a:gridCol w="1251267">
                  <a:extLst>
                    <a:ext uri="{9D8B030D-6E8A-4147-A177-3AD203B41FA5}">
                      <a16:colId xmlns:a16="http://schemas.microsoft.com/office/drawing/2014/main" val="2534429171"/>
                    </a:ext>
                  </a:extLst>
                </a:gridCol>
                <a:gridCol w="1054424">
                  <a:extLst>
                    <a:ext uri="{9D8B030D-6E8A-4147-A177-3AD203B41FA5}">
                      <a16:colId xmlns:a16="http://schemas.microsoft.com/office/drawing/2014/main" val="3302953252"/>
                    </a:ext>
                  </a:extLst>
                </a:gridCol>
                <a:gridCol w="903793">
                  <a:extLst>
                    <a:ext uri="{9D8B030D-6E8A-4147-A177-3AD203B41FA5}">
                      <a16:colId xmlns:a16="http://schemas.microsoft.com/office/drawing/2014/main" val="2639442200"/>
                    </a:ext>
                  </a:extLst>
                </a:gridCol>
                <a:gridCol w="2827122">
                  <a:extLst>
                    <a:ext uri="{9D8B030D-6E8A-4147-A177-3AD203B41FA5}">
                      <a16:colId xmlns:a16="http://schemas.microsoft.com/office/drawing/2014/main" val="2844219013"/>
                    </a:ext>
                  </a:extLst>
                </a:gridCol>
              </a:tblGrid>
              <a:tr h="283669">
                <a:tc gridSpan="6">
                  <a:txBody>
                    <a:bodyPr/>
                    <a:lstStyle/>
                    <a:p>
                      <a:pPr latinLnBrk="0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프로젝트 경력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BF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55267"/>
                  </a:ext>
                </a:extLst>
              </a:tr>
              <a:tr h="42550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No.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693919"/>
                  </a:ext>
                </a:extLst>
              </a:tr>
              <a:tr h="3441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37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960"/>
                        </a:lnSpc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포탈 사이트 개발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2000.02 ~ 2001.05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㈜</a:t>
                      </a:r>
                      <a:r>
                        <a:rPr lang="ko-KR" sz="1000" dirty="0" err="1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강산테크놀러지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서버관리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/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개발</a:t>
                      </a:r>
                      <a:endParaRPr lang="en-US" alt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"/>
                        <a:ea typeface="현대하모니 L" panose="02020603020101020101"/>
                      </a:endParaRPr>
                    </a:p>
                    <a:p>
                      <a:pPr algn="ctr" rtl="0" fontAlgn="ctr"/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서버관리</a:t>
                      </a:r>
                      <a:r>
                        <a:rPr lang="en-US" altLang="ko-KR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/</a:t>
                      </a:r>
                      <a:r>
                        <a:rPr lang="ko-KR" altLang="en-US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개발</a:t>
                      </a:r>
                      <a:endParaRPr lang="ko-KR" sz="1000" kern="100" dirty="0"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866717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0" i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38</a:t>
                      </a: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960"/>
                        </a:lnSpc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사이트 </a:t>
                      </a:r>
                      <a:r>
                        <a:rPr lang="ko-KR" sz="1000" dirty="0" err="1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빌더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 개발</a:t>
                      </a: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1996.08 ~ 2000.01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lang="ko-KR" sz="1000" dirty="0" err="1">
                          <a:solidFill>
                            <a:srgbClr val="000000"/>
                          </a:solidFill>
                          <a:effectLst/>
                          <a:latin typeface="현대"/>
                          <a:ea typeface="현대하모니 L" panose="02020603020101020101"/>
                          <a:cs typeface="Times New Roman" panose="02020603050405020304" pitchFamily="18" charset="0"/>
                        </a:rPr>
                        <a:t>아롬정보기술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현대"/>
                        <a:ea typeface="현대하모니 L" panose="02020603020101020101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서버관리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/</a:t>
                      </a:r>
                      <a:r>
                        <a:rPr lang="ko-KR" altLang="ko-KR" sz="1000" kern="1200" dirty="0">
                          <a:solidFill>
                            <a:schemeClr val="dk1"/>
                          </a:solidFill>
                          <a:effectLst/>
                          <a:latin typeface="현대"/>
                          <a:ea typeface="현대하모니 L" panose="02020603020101020101"/>
                          <a:cs typeface="+mn-cs"/>
                        </a:rPr>
                        <a:t>개발</a:t>
                      </a:r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서버관리</a:t>
                      </a:r>
                      <a:r>
                        <a:rPr lang="en-US" altLang="ko-KR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/</a:t>
                      </a:r>
                      <a:r>
                        <a:rPr lang="ko-KR" altLang="en-US" sz="1000" kern="100" dirty="0">
                          <a:effectLst/>
                          <a:latin typeface="현대"/>
                          <a:ea typeface="현대하모니 L" panose="02020603020101020101"/>
                        </a:rPr>
                        <a:t>개발</a:t>
                      </a:r>
                      <a:endParaRPr lang="ko-KR" sz="1000" kern="100" dirty="0">
                        <a:effectLst/>
                        <a:latin typeface="현대"/>
                        <a:ea typeface="현대하모니 L" panose="02020603020101020101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544056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sz="1000" b="0" i="0" u="none" strike="noStrike">
                        <a:solidFill>
                          <a:srgbClr val="40404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955923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sz="1000" b="0" i="0" u="none" strike="noStrike">
                        <a:solidFill>
                          <a:srgbClr val="40404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67504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sz="1000" b="0" i="0" u="none" strike="noStrike">
                        <a:solidFill>
                          <a:srgbClr val="40404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3298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ko-KR" sz="1000" dirty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sz="1000" b="0" i="0" u="none" strike="noStrike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sz="1000" b="0" i="0" u="none" strike="noStrike">
                        <a:solidFill>
                          <a:srgbClr val="40404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272038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4135" indent="-64135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sz="1000" b="0" i="0" u="none" strike="noStrike">
                        <a:solidFill>
                          <a:srgbClr val="40404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124505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4135" indent="-64135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sz="1000" b="0" i="0" u="none" strike="noStrike">
                        <a:solidFill>
                          <a:srgbClr val="40404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599525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4135" indent="-64135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sz="1000" b="0" i="0" u="none" strike="noStrike">
                        <a:solidFill>
                          <a:srgbClr val="40404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085498"/>
                  </a:ext>
                </a:extLst>
              </a:tr>
              <a:tr h="3441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4135" indent="-64135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sz="1000" b="0" i="0" u="none" strike="noStrike">
                        <a:solidFill>
                          <a:srgbClr val="40404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989101"/>
                  </a:ext>
                </a:extLst>
              </a:tr>
              <a:tr h="3441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4135" indent="-64135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sz="1000" b="0" i="0" u="none" strike="noStrike">
                        <a:solidFill>
                          <a:srgbClr val="40404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41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1000" b="0" i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4135" indent="-64135" algn="ctr" latinLnBrk="1"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2865" marR="6286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sz="1000" b="0" i="0" u="none" strike="noStrike" dirty="0">
                        <a:solidFill>
                          <a:srgbClr val="40404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just" latinLnBrk="1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ko-KR" sz="1000" kern="100" dirty="0"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780" marR="17780" marT="36195" marB="3619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제목 4"/>
          <p:cNvSpPr txBox="1">
            <a:spLocks/>
          </p:cNvSpPr>
          <p:nvPr/>
        </p:nvSpPr>
        <p:spPr bwMode="auto">
          <a:xfrm>
            <a:off x="272350" y="91826"/>
            <a:ext cx="733111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0" lang="ko-KR" altLang="en-US" sz="2200" b="0" dirty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cs typeface="Arial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별첨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. </a:t>
            </a:r>
            <a:r>
              <a:rPr kumimoji="0" lang="ko-KR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참여인력 이력사항</a:t>
            </a:r>
          </a:p>
        </p:txBody>
      </p:sp>
    </p:spTree>
    <p:extLst>
      <p:ext uri="{BB962C8B-B14F-4D97-AF65-F5344CB8AC3E}">
        <p14:creationId xmlns:p14="http://schemas.microsoft.com/office/powerpoint/2010/main" val="42478356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u6mI3UciUuZyJerjjg5h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u6mI3UciUuZyJerjjg5h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u6mI3UciUuZyJerjjg5h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u6mI3UciUuZyJerjjg5h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u6mI3UciUuZyJerjjg5h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ISVISIBLE" val="{SmartShowDisclaimer} = Yes"/>
  <p:tag name="SMARTSHAPETYPE" val="Disclaim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u6mI3UciUuZyJerjjg5h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u6mI3UciUuZyJerjjg5h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u6mI3UciUuZyJerjjg5hw"/>
</p:tagLst>
</file>

<file path=ppt/theme/theme1.xml><?xml version="1.0" encoding="utf-8"?>
<a:theme xmlns:a="http://schemas.openxmlformats.org/drawingml/2006/main" name="27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현대제철">
      <a:majorFont>
        <a:latin typeface="현대하모니 M"/>
        <a:ea typeface="현대하모니 M"/>
        <a:cs typeface=""/>
      </a:majorFont>
      <a:minorFont>
        <a:latin typeface="현대하모니 L"/>
        <a:ea typeface="현대하모니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tx1">
              <a:lumMod val="50000"/>
              <a:lumOff val="50000"/>
            </a:schemeClr>
          </a:solidFill>
          <a:round/>
          <a:headEnd/>
          <a:tailEnd/>
        </a:ln>
        <a:effectLst/>
      </a:spPr>
      <a:bodyPr wrap="square" lIns="90000" rIns="90000" rtlCol="0" anchor="ctr" anchorCtr="0">
        <a:noAutofit/>
      </a:bodyPr>
      <a:lstStyle>
        <a:defPPr algn="ctr" fontAlgn="auto" latinLnBrk="0">
          <a:spcBef>
            <a:spcPts val="0"/>
          </a:spcBef>
          <a:spcAft>
            <a:spcPts val="0"/>
          </a:spcAft>
          <a:defRPr kumimoji="0" sz="1400" smtClean="0">
            <a:latin typeface="+mn-lt"/>
            <a:ea typeface="+mn-ea"/>
          </a:defRPr>
        </a:defPPr>
      </a:lstStyle>
    </a:spDef>
    <a:lnDef>
      <a:spPr>
        <a:ln w="9525">
          <a:solidFill>
            <a:schemeClr val="tx1">
              <a:lumMod val="50000"/>
              <a:lumOff val="50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none" rtlCol="0">
        <a:spAutoFit/>
      </a:bodyPr>
      <a:lstStyle>
        <a:defPPr eaLnBrk="1" fontAlgn="auto" latinLnBrk="0" hangingPunct="1">
          <a:defRPr sz="1400" dirty="0" smtClean="0">
            <a:latin typeface="+mn-lt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17933</TotalTime>
  <Words>748</Words>
  <Application>Microsoft Office PowerPoint</Application>
  <PresentationFormat>A4 용지(210x297mm)</PresentationFormat>
  <Paragraphs>296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9" baseType="lpstr">
      <vt:lpstr>굴림</vt:lpstr>
      <vt:lpstr>굴림체</vt:lpstr>
      <vt:lpstr>기아 Medium</vt:lpstr>
      <vt:lpstr>맑은 고딕</vt:lpstr>
      <vt:lpstr>맑은 고딕</vt:lpstr>
      <vt:lpstr>바탕</vt:lpstr>
      <vt:lpstr>현대</vt:lpstr>
      <vt:lpstr>현대하모니 B</vt:lpstr>
      <vt:lpstr>현대하모니 L</vt:lpstr>
      <vt:lpstr>현대하모니 M</vt:lpstr>
      <vt:lpstr>Arial</vt:lpstr>
      <vt:lpstr>Times New Roman</vt:lpstr>
      <vt:lpstr>27_디자인 사용자 지정</vt:lpstr>
      <vt:lpstr>디자인 사용자 지정</vt:lpstr>
      <vt:lpstr>별첨. 참여인력 이력사항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5004144</dc:creator>
  <cp:lastModifiedBy>이 정원</cp:lastModifiedBy>
  <cp:revision>863</cp:revision>
  <cp:lastPrinted>2021-02-18T04:21:44Z</cp:lastPrinted>
  <dcterms:created xsi:type="dcterms:W3CDTF">2009-01-14T22:59:15Z</dcterms:created>
  <dcterms:modified xsi:type="dcterms:W3CDTF">2022-03-07T10:29:07Z</dcterms:modified>
</cp:coreProperties>
</file>