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001"/>
    <a:srgbClr val="DADADA"/>
    <a:srgbClr val="EB0000"/>
    <a:srgbClr val="EFEFEF"/>
    <a:srgbClr val="E7E7E7"/>
    <a:srgbClr val="9C002A"/>
    <a:srgbClr val="C00001"/>
    <a:srgbClr val="EFA201"/>
    <a:srgbClr val="F5A701"/>
    <a:srgbClr val="9C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60"/>
    <p:restoredTop sz="95824"/>
  </p:normalViewPr>
  <p:slideViewPr>
    <p:cSldViewPr snapToGrid="0">
      <p:cViewPr varScale="1">
        <p:scale>
          <a:sx n="108" d="100"/>
          <a:sy n="108" d="100"/>
        </p:scale>
        <p:origin x="240" y="9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9BC65-EE67-AC4F-AA22-142F7B22C967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31A4B-7875-7441-B5DA-DB063FA8F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63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31A4B-7875-7441-B5DA-DB063FA8F3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2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31A4B-7875-7441-B5DA-DB063FA8F3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677CB-978E-C8EF-4494-AEB9F8F0F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48018-816F-1FDD-78D6-842B544BC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E33CF-BE9E-7B7F-838A-5F5BBECA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42840-8758-54F1-36DC-BB285E68F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C76D1-2119-FE29-FFA2-59AE6457F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29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F631-B421-A19D-9930-1439A5D13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A52C1-7A6B-94F0-E83D-4CFB08962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6A41-ADE5-26D7-9C9F-D6749EB2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1DA9-D662-1D00-338B-4BCAF2E6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67B8A-AD5C-DC99-46CB-DBEEFDF9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4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DD8DC-C703-DEB8-E92A-D1D8867C9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92C3E1-0245-2F87-FC81-7D5692592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E52A3-E8F4-1233-59E8-0DF5F6DD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A9BA-9E35-F6A1-3F55-039402680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B81A-966C-08D7-5754-B00B3D93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3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8551E-E52E-A398-F7F8-299AA6EE0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32F8-E894-B765-6919-D7283434C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2928D-D0C3-5CA3-1240-E6A8AA28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4C73E-9E53-791F-596E-23B0906F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C6D5-C239-6F7F-52DB-DB3122A6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4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85CE-9260-B462-EA42-40C5EC9C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BC47B-2CB8-714F-2ECA-C82437E92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D08D-8B91-EC8F-9A90-B1A326F47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18C74-743E-2822-DCB3-6BBA68FD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728CA-7942-D845-5EDA-57CF59D8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6EB0-DF89-0AF8-5186-7E88B7C3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D85F0-8035-1721-EFB7-8F619C8C0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9E857-92F7-4A8A-B10F-153B8BFCE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438D7-528E-872C-3539-BBA050D64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907B2-D5FB-D8AC-7A83-8188E700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D1B3-2B01-C375-1A08-A26A77B0B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50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97D1-850C-468B-23D3-C5FB933E2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F83E8-C677-15DD-4D58-97790A49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1B3737-3F08-BCCE-C7D9-8C5E613F2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03BAB-C136-F9A4-834F-E5404351A3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A469A-0677-81A6-CEDB-2ABBC2799B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109CB4-CE69-213A-52D4-5F13F5380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930312-E3EE-290F-4566-8140C65A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A3A5CC-38BC-3C08-6140-A8FF39215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5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2D4E-B2E3-2134-D0FB-BE74C86FC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3840C5-23A2-E1F8-0DC4-8144433FC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EE96D-261A-AB7D-A0D7-09509B700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A47CC-4F2E-1089-DF95-663F1472C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1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EFC-1638-3ED2-66C3-463C59E0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2CAFB5-033A-55C1-6443-5980E8B2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5EF19-813C-277C-7415-C09EBCA0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75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AF767-D26A-787F-F539-C76EF228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AA4CC-112E-C456-8DA8-3842BF0C3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2C81D-818B-D63A-53C0-C720C3C11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21FCE-2D2B-9E39-51FE-14F92E8E0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2B0F-E2EF-D625-B93E-08FBFFA8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E5958-02D0-8ECE-9C75-FE55D1342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12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65BE-EE7E-A6C0-7343-01B80863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C82A3-2CA5-E114-E768-6DF535F65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0563F-6E96-108F-E156-6EFD0E741C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441A6-8248-0E56-818A-6ED473AE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271D0-9A3A-28CD-CBD9-909C7641F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5E05C-F1AC-ABB0-B8AC-AC669DAE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7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93ECB-B373-951A-3ACD-515FB7CAD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8A3AD-AE3B-BFB7-F504-5A90DD111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39127-E4D6-B8B5-F147-C73615E46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B2400-4551-5E47-AD81-6694A259133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23B4F-2385-4E47-3DBF-00A15E027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D074-6DF7-0ECB-518D-FD4A753FC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66A4-8DF9-9B44-B4F1-F7E9064E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31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openclipart.org/detail/7415/vase-by-johnny_automatic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7EBD-ADD6-BF9B-B4FC-61D6742A4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76CE5-DEC2-9FC4-B89D-1D0A2D9B5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2478EF-7E88-B0AB-7E64-6E6F9ECA9DF8}"/>
              </a:ext>
            </a:extLst>
          </p:cNvPr>
          <p:cNvGrpSpPr/>
          <p:nvPr/>
        </p:nvGrpSpPr>
        <p:grpSpPr>
          <a:xfrm>
            <a:off x="7676" y="0"/>
            <a:ext cx="12192000" cy="6858000"/>
            <a:chOff x="0" y="0"/>
            <a:chExt cx="12192000" cy="6858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9877F7-C076-DCD3-2BE7-2ED476FCD78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9C00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48589-C57C-CDBE-0EF3-0F4EA8CB963D}"/>
                </a:ext>
              </a:extLst>
            </p:cNvPr>
            <p:cNvSpPr/>
            <p:nvPr/>
          </p:nvSpPr>
          <p:spPr>
            <a:xfrm>
              <a:off x="122583" y="134178"/>
              <a:ext cx="11946834" cy="6589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45B2057-DD45-E50D-4B5F-74D2208D3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7656" y="318375"/>
            <a:ext cx="1814481" cy="5478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025FBA-2D09-9AE4-CED9-827B5D9EBC75}"/>
              </a:ext>
            </a:extLst>
          </p:cNvPr>
          <p:cNvSpPr txBox="1"/>
          <p:nvPr/>
        </p:nvSpPr>
        <p:spPr>
          <a:xfrm>
            <a:off x="269239" y="207320"/>
            <a:ext cx="9897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Understanding and Utilizing the Companionship Model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Writing Referral Letters for Transgender and Nonbinary People Seeking Gender Affirming Care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94CC9-B653-E137-A1F1-A9CF68A7E140}"/>
              </a:ext>
            </a:extLst>
          </p:cNvPr>
          <p:cNvSpPr txBox="1"/>
          <p:nvPr/>
        </p:nvSpPr>
        <p:spPr>
          <a:xfrm>
            <a:off x="175599" y="793623"/>
            <a:ext cx="97673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Joonwoo Lee, M. Ed. 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/ Doctoral Student in Counseling Psychology at University of Wisconsin-Madison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E0EDE6-1749-51F7-5B7E-AB29EB410CDB}"/>
              </a:ext>
            </a:extLst>
          </p:cNvPr>
          <p:cNvSpPr txBox="1"/>
          <p:nvPr/>
        </p:nvSpPr>
        <p:spPr>
          <a:xfrm>
            <a:off x="251857" y="1243514"/>
            <a:ext cx="319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The Companionship Model (TCM)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2224F0-225D-3407-9747-9DE59D118BC0}"/>
              </a:ext>
            </a:extLst>
          </p:cNvPr>
          <p:cNvCxnSpPr/>
          <p:nvPr/>
        </p:nvCxnSpPr>
        <p:spPr>
          <a:xfrm>
            <a:off x="278820" y="1153756"/>
            <a:ext cx="11649711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5C17AE-BC68-73F8-7411-55CC48432DA0}"/>
              </a:ext>
            </a:extLst>
          </p:cNvPr>
          <p:cNvCxnSpPr>
            <a:cxnSpLocks/>
          </p:cNvCxnSpPr>
          <p:nvPr/>
        </p:nvCxnSpPr>
        <p:spPr>
          <a:xfrm>
            <a:off x="4186891" y="1231103"/>
            <a:ext cx="0" cy="317720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97681A02-C5C6-961F-CAA5-A8F29583C9A7}"/>
              </a:ext>
            </a:extLst>
          </p:cNvPr>
          <p:cNvSpPr/>
          <p:nvPr/>
        </p:nvSpPr>
        <p:spPr>
          <a:xfrm>
            <a:off x="136966" y="4626141"/>
            <a:ext cx="11918067" cy="181803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60F87-8066-CE5B-8822-DFD51C9FE5AF}"/>
              </a:ext>
            </a:extLst>
          </p:cNvPr>
          <p:cNvSpPr txBox="1"/>
          <p:nvPr/>
        </p:nvSpPr>
        <p:spPr>
          <a:xfrm>
            <a:off x="114966" y="6487633"/>
            <a:ext cx="123579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Acknowledgements</a:t>
            </a: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Created based on Budge, S.L., Lee, J., Dominguez, S. Jr., </a:t>
            </a:r>
            <a:r>
              <a:rPr lang="en-US" sz="1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Tebbe</a:t>
            </a: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E. (in revision)</a:t>
            </a:r>
            <a:endParaRPr 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3F49E2-5C02-BB66-CE76-933AA44325F7}"/>
              </a:ext>
            </a:extLst>
          </p:cNvPr>
          <p:cNvSpPr txBox="1"/>
          <p:nvPr/>
        </p:nvSpPr>
        <p:spPr>
          <a:xfrm>
            <a:off x="208357" y="1548315"/>
            <a:ext cx="3977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1912"/>
            <a:r>
              <a:rPr lang="en-US" sz="1200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model highlights </a:t>
            </a:r>
            <a:r>
              <a:rPr lang="en-US" sz="1200" b="0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clinicians’ intentional shift from an assessor to a companion role while navigating gatekeeping with intentionality, centering assessment on clients’ access to resources, and </a:t>
            </a:r>
            <a:r>
              <a:rPr lang="en-US" sz="1200" b="0" i="0" u="none" strike="noStrike" dirty="0">
                <a:solidFill>
                  <a:srgbClr val="34354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recognizing the significance of dismantling gatekeeping within the medical system.</a:t>
            </a: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DFEFE-BA26-04F6-E12A-1CC0D68C3F00}"/>
              </a:ext>
            </a:extLst>
          </p:cNvPr>
          <p:cNvSpPr txBox="1"/>
          <p:nvPr/>
        </p:nvSpPr>
        <p:spPr>
          <a:xfrm>
            <a:off x="4213736" y="1545670"/>
            <a:ext cx="3764528" cy="2698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8750">
              <a:spcBef>
                <a:spcPts val="400"/>
              </a:spcBef>
              <a:buClr>
                <a:schemeClr val="dk1"/>
              </a:buClr>
              <a:buSzPts val="1100"/>
              <a:defRPr/>
            </a:pPr>
            <a:r>
              <a:rPr lang="en-US" sz="1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Clinicians are encouraged to use four actions:</a:t>
            </a:r>
            <a:endParaRPr lang="en-US" sz="1200" b="1" u="sng" dirty="0">
              <a:solidFill>
                <a:srgbClr val="0432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tabLst/>
              <a:defRPr/>
            </a:pPr>
            <a:r>
              <a:rPr lang="en-US" sz="1200" b="1" u="sng" dirty="0">
                <a:solidFill>
                  <a:srgbClr val="BE00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</a:t>
            </a: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alidating 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that referral letter sessions can often bring a wide range of feelings: nervousness, distrust, fear, excitement, etc.</a:t>
            </a:r>
            <a:endParaRPr lang="en-US" sz="1200" b="1" u="sn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tabLst/>
              <a:defRPr/>
            </a:pPr>
            <a:r>
              <a:rPr lang="en-US" sz="1200" b="1" u="sng" dirty="0">
                <a:solidFill>
                  <a:srgbClr val="BE00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</a:t>
            </a: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sking 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how the client feels about the referral letter session 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tabLst/>
              <a:defRPr/>
            </a:pPr>
            <a:r>
              <a:rPr lang="en-US" sz="1200" b="1" u="sng" dirty="0">
                <a:solidFill>
                  <a:srgbClr val="BE000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haring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therapist’s critical understanding of the process, including the process as gatekeeping and the client as their best expert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  <a:tabLst/>
              <a:defRPr/>
            </a:pPr>
            <a:r>
              <a:rPr lang="en-US" sz="1200" b="1" u="sng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ngaging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client in what’s being written on the letter </a:t>
            </a:r>
            <a:r>
              <a:rPr lang="en-US" sz="120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transparency </a:t>
            </a:r>
          </a:p>
          <a:p>
            <a:pPr marL="342900"/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171450">
              <a:buFont typeface="Courier New" panose="02070309020205020404" pitchFamily="49" charset="0"/>
              <a:buChar char="o"/>
            </a:pPr>
            <a:endParaRPr lang="en-US" sz="1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3A85995-7792-BD8A-A367-9EF8E8C5D5A5}"/>
              </a:ext>
            </a:extLst>
          </p:cNvPr>
          <p:cNvSpPr txBox="1"/>
          <p:nvPr/>
        </p:nvSpPr>
        <p:spPr>
          <a:xfrm>
            <a:off x="8258327" y="1206737"/>
            <a:ext cx="3503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Centering Assessment on Access to Resources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BB9FD9-5DEF-A008-94A0-5E5B0FBA5D48}"/>
              </a:ext>
            </a:extLst>
          </p:cNvPr>
          <p:cNvSpPr txBox="1"/>
          <p:nvPr/>
        </p:nvSpPr>
        <p:spPr>
          <a:xfrm>
            <a:off x="4186890" y="1231103"/>
            <a:ext cx="31966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Processing Gatekeeping</a:t>
            </a: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D24F8703-0968-CA93-7C04-1C96E9144171}"/>
              </a:ext>
            </a:extLst>
          </p:cNvPr>
          <p:cNvGrpSpPr/>
          <p:nvPr/>
        </p:nvGrpSpPr>
        <p:grpSpPr>
          <a:xfrm>
            <a:off x="466576" y="4472233"/>
            <a:ext cx="11258849" cy="1892260"/>
            <a:chOff x="798234" y="4907666"/>
            <a:chExt cx="10779353" cy="1892260"/>
          </a:xfrm>
        </p:grpSpPr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87BBFEF8-0222-5BFF-3199-8614D03E12E8}"/>
                </a:ext>
              </a:extLst>
            </p:cNvPr>
            <p:cNvSpPr txBox="1"/>
            <p:nvPr/>
          </p:nvSpPr>
          <p:spPr>
            <a:xfrm>
              <a:off x="1562582" y="4907666"/>
              <a:ext cx="1847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B7819AA2-31AA-7703-5A06-519A215F178B}"/>
                </a:ext>
              </a:extLst>
            </p:cNvPr>
            <p:cNvSpPr txBox="1"/>
            <p:nvPr/>
          </p:nvSpPr>
          <p:spPr>
            <a:xfrm>
              <a:off x="798234" y="5359206"/>
              <a:ext cx="1417921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Use correct pronouns and their chosen names</a:t>
              </a: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3B274376-5C88-4106-FF4F-389AE9BBD4D2}"/>
                </a:ext>
              </a:extLst>
            </p:cNvPr>
            <p:cNvSpPr txBox="1"/>
            <p:nvPr/>
          </p:nvSpPr>
          <p:spPr>
            <a:xfrm>
              <a:off x="2215190" y="6222845"/>
              <a:ext cx="1610565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Contact the doctor’s office for letter requirements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FA8C940-D40F-256B-A9D7-FAC380A9414C}"/>
                </a:ext>
              </a:extLst>
            </p:cNvPr>
            <p:cNvGrpSpPr/>
            <p:nvPr/>
          </p:nvGrpSpPr>
          <p:grpSpPr>
            <a:xfrm>
              <a:off x="849664" y="5974569"/>
              <a:ext cx="1442123" cy="261610"/>
              <a:chOff x="849664" y="5974569"/>
              <a:chExt cx="1442123" cy="261610"/>
            </a:xfrm>
          </p:grpSpPr>
          <p:sp>
            <p:nvSpPr>
              <p:cNvPr id="202" name="Pentagon 201">
                <a:extLst>
                  <a:ext uri="{FF2B5EF4-FFF2-40B4-BE49-F238E27FC236}">
                    <a16:creationId xmlns:a16="http://schemas.microsoft.com/office/drawing/2014/main" id="{203231B5-0096-8636-4370-3D2463080C40}"/>
                  </a:ext>
                </a:extLst>
              </p:cNvPr>
              <p:cNvSpPr/>
              <p:nvPr/>
            </p:nvSpPr>
            <p:spPr>
              <a:xfrm>
                <a:off x="849664" y="5980531"/>
                <a:ext cx="1442123" cy="249686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F4786032-1131-49A1-D789-FBA80BC523EE}"/>
                  </a:ext>
                </a:extLst>
              </p:cNvPr>
              <p:cNvSpPr txBox="1"/>
              <p:nvPr/>
            </p:nvSpPr>
            <p:spPr>
              <a:xfrm>
                <a:off x="914044" y="5974569"/>
                <a:ext cx="13058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①</a:t>
                </a:r>
                <a:r>
                  <a:rPr lang="en-US" sz="1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  <a:r>
                  <a:rPr lang="en-US" sz="105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Client calls in</a:t>
                </a:r>
              </a:p>
            </p:txBody>
          </p: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C047F15-1706-C504-B008-53EC0532C47F}"/>
                </a:ext>
              </a:extLst>
            </p:cNvPr>
            <p:cNvGrpSpPr/>
            <p:nvPr/>
          </p:nvGrpSpPr>
          <p:grpSpPr>
            <a:xfrm>
              <a:off x="3930752" y="5961235"/>
              <a:ext cx="1442123" cy="276554"/>
              <a:chOff x="869740" y="5943188"/>
              <a:chExt cx="1442123" cy="276554"/>
            </a:xfrm>
          </p:grpSpPr>
          <p:sp>
            <p:nvSpPr>
              <p:cNvPr id="200" name="Pentagon 199">
                <a:extLst>
                  <a:ext uri="{FF2B5EF4-FFF2-40B4-BE49-F238E27FC236}">
                    <a16:creationId xmlns:a16="http://schemas.microsoft.com/office/drawing/2014/main" id="{423FF5AE-451B-432E-AB20-596D2E3F43AF}"/>
                  </a:ext>
                </a:extLst>
              </p:cNvPr>
              <p:cNvSpPr/>
              <p:nvPr/>
            </p:nvSpPr>
            <p:spPr>
              <a:xfrm>
                <a:off x="869740" y="5958875"/>
                <a:ext cx="1442123" cy="260867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75E8CBB5-F029-65AC-2429-95377B7FE509}"/>
                  </a:ext>
                </a:extLst>
              </p:cNvPr>
              <p:cNvSpPr txBox="1"/>
              <p:nvPr/>
            </p:nvSpPr>
            <p:spPr>
              <a:xfrm>
                <a:off x="931282" y="5943188"/>
                <a:ext cx="123635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③</a:t>
                </a:r>
                <a:r>
                  <a:rPr lang="en-US" sz="105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Session Starts</a:t>
                </a:r>
              </a:p>
            </p:txBody>
          </p: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66E7CAC-AFA9-53BC-ED4C-302ED6860814}"/>
                </a:ext>
              </a:extLst>
            </p:cNvPr>
            <p:cNvGrpSpPr/>
            <p:nvPr/>
          </p:nvGrpSpPr>
          <p:grpSpPr>
            <a:xfrm>
              <a:off x="2400755" y="5970883"/>
              <a:ext cx="1602401" cy="271258"/>
              <a:chOff x="870249" y="5952836"/>
              <a:chExt cx="1602401" cy="271258"/>
            </a:xfrm>
          </p:grpSpPr>
          <p:sp>
            <p:nvSpPr>
              <p:cNvPr id="198" name="Pentagon 197">
                <a:extLst>
                  <a:ext uri="{FF2B5EF4-FFF2-40B4-BE49-F238E27FC236}">
                    <a16:creationId xmlns:a16="http://schemas.microsoft.com/office/drawing/2014/main" id="{43037EFD-5F9A-CB83-E99C-05EE06E6CA33}"/>
                  </a:ext>
                </a:extLst>
              </p:cNvPr>
              <p:cNvSpPr/>
              <p:nvPr/>
            </p:nvSpPr>
            <p:spPr>
              <a:xfrm>
                <a:off x="870249" y="5962484"/>
                <a:ext cx="1442123" cy="261610"/>
              </a:xfrm>
              <a:prstGeom prst="homePlat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A40683DC-78E2-1B2F-979F-CA4B3D7EBD7A}"/>
                  </a:ext>
                </a:extLst>
              </p:cNvPr>
              <p:cNvSpPr txBox="1"/>
              <p:nvPr/>
            </p:nvSpPr>
            <p:spPr>
              <a:xfrm>
                <a:off x="913207" y="5952836"/>
                <a:ext cx="155944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②</a:t>
                </a:r>
                <a:r>
                  <a:rPr lang="en-US" sz="1050" b="1" dirty="0">
                    <a:solidFill>
                      <a:schemeClr val="bg1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Contact for Info</a:t>
                </a:r>
                <a:endParaRPr lang="en-US" sz="1100" b="1" dirty="0">
                  <a:solidFill>
                    <a:schemeClr val="bg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F0BCB7B9-383E-5E60-AE40-E6ADBFB702DB}"/>
                </a:ext>
              </a:extLst>
            </p:cNvPr>
            <p:cNvSpPr txBox="1"/>
            <p:nvPr/>
          </p:nvSpPr>
          <p:spPr>
            <a:xfrm>
              <a:off x="3854319" y="5353579"/>
              <a:ext cx="1442123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Processing Gatekeeping (Validate, Ask &amp; Share)</a:t>
              </a: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7B3A1789-EAF1-18D5-548A-5FFF57B953DC}"/>
                </a:ext>
              </a:extLst>
            </p:cNvPr>
            <p:cNvSpPr txBox="1"/>
            <p:nvPr/>
          </p:nvSpPr>
          <p:spPr>
            <a:xfrm>
              <a:off x="6934606" y="5350748"/>
              <a:ext cx="1638104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Discuss risks and benefits and impact on reproduction </a:t>
              </a: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CD0E3FF-9E05-5577-F6AF-0097F0703026}"/>
                </a:ext>
              </a:extLst>
            </p:cNvPr>
            <p:cNvSpPr txBox="1"/>
            <p:nvPr/>
          </p:nvSpPr>
          <p:spPr>
            <a:xfrm>
              <a:off x="8470854" y="6211208"/>
              <a:ext cx="1610565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Center assessment on client’s access to important resources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2C9A097E-C0B4-A0C7-8CB1-0A94747B8C6A}"/>
                </a:ext>
              </a:extLst>
            </p:cNvPr>
            <p:cNvSpPr txBox="1"/>
            <p:nvPr/>
          </p:nvSpPr>
          <p:spPr>
            <a:xfrm>
              <a:off x="9967022" y="5357938"/>
              <a:ext cx="1610565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Engaging the client in what’s being written on the letter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C67E46F2-D164-11F3-E487-25CEFE054023}"/>
                </a:ext>
              </a:extLst>
            </p:cNvPr>
            <p:cNvSpPr txBox="1"/>
            <p:nvPr/>
          </p:nvSpPr>
          <p:spPr>
            <a:xfrm>
              <a:off x="5466847" y="6295941"/>
              <a:ext cx="144212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5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Explore clients’ needs</a:t>
              </a:r>
              <a:endParaRPr lang="en-US" sz="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209" name="TextBox 208">
            <a:extLst>
              <a:ext uri="{FF2B5EF4-FFF2-40B4-BE49-F238E27FC236}">
                <a16:creationId xmlns:a16="http://schemas.microsoft.com/office/drawing/2014/main" id="{1E2187FC-F9CE-B44D-7AFF-F6D8BD6D2810}"/>
              </a:ext>
            </a:extLst>
          </p:cNvPr>
          <p:cNvSpPr txBox="1"/>
          <p:nvPr/>
        </p:nvSpPr>
        <p:spPr>
          <a:xfrm>
            <a:off x="5329357" y="4610239"/>
            <a:ext cx="18670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5. Session Steps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5866D41-E367-0197-B15F-E6BC58D3D993}"/>
              </a:ext>
            </a:extLst>
          </p:cNvPr>
          <p:cNvCxnSpPr>
            <a:cxnSpLocks/>
          </p:cNvCxnSpPr>
          <p:nvPr/>
        </p:nvCxnSpPr>
        <p:spPr>
          <a:xfrm>
            <a:off x="8135743" y="1243514"/>
            <a:ext cx="0" cy="3177203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DB9438A2-53E9-0DEB-50E7-0C2A8E1EC03D}"/>
              </a:ext>
            </a:extLst>
          </p:cNvPr>
          <p:cNvSpPr txBox="1"/>
          <p:nvPr/>
        </p:nvSpPr>
        <p:spPr>
          <a:xfrm>
            <a:off x="8048466" y="1675687"/>
            <a:ext cx="370104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171450">
              <a:buFont typeface="Wingdings" pitchFamily="2" charset="2"/>
              <a:buChar char="v"/>
            </a:pP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General Social Support</a:t>
            </a:r>
          </a:p>
          <a:p>
            <a:pPr marL="635000" indent="-1158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4151"/>
                </a:solidFill>
                <a:latin typeface="Söhne"/>
              </a:rPr>
              <a:t>Helping clients to establish connections with local TNB communities</a:t>
            </a:r>
          </a:p>
          <a:p>
            <a:pPr marL="635000" indent="-1158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4151"/>
                </a:solidFill>
                <a:latin typeface="Söhne"/>
              </a:rPr>
              <a:t>Local LGBTQ+ community center</a:t>
            </a:r>
          </a:p>
          <a:p>
            <a:pPr marL="514350" indent="-171450">
              <a:buFont typeface="Wingdings" pitchFamily="2" charset="2"/>
              <a:buChar char="v"/>
            </a:pP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Workplace Support</a:t>
            </a:r>
          </a:p>
          <a:p>
            <a:pPr marL="635000" indent="-1158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4151"/>
                </a:solidFill>
                <a:latin typeface="Söhne"/>
              </a:rPr>
              <a:t>Identify workplace resources, including employee benefits</a:t>
            </a:r>
          </a:p>
          <a:p>
            <a:pPr marL="635000" indent="-1158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4151"/>
                </a:solidFill>
                <a:latin typeface="Söhne"/>
              </a:rPr>
              <a:t>ACLU</a:t>
            </a:r>
          </a:p>
          <a:p>
            <a:pPr marL="514350" indent="-171450">
              <a:buFont typeface="Wingdings" pitchFamily="2" charset="2"/>
              <a:buChar char="v"/>
            </a:pP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Family Support</a:t>
            </a:r>
          </a:p>
          <a:p>
            <a:pPr marL="635000" indent="-1158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4151"/>
                </a:solidFill>
                <a:latin typeface="Söhne"/>
              </a:rPr>
              <a:t>PFLAG, chosen families</a:t>
            </a:r>
          </a:p>
          <a:p>
            <a:pPr marL="514350" indent="-171450">
              <a:buFont typeface="Wingdings" pitchFamily="2" charset="2"/>
              <a:buChar char="v"/>
            </a:pP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Stable Housing/Finances</a:t>
            </a:r>
          </a:p>
          <a:p>
            <a:pPr marL="635000" indent="-1158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4151"/>
                </a:solidFill>
                <a:latin typeface="Söhne"/>
              </a:rPr>
              <a:t>Local affordable housing, food banks, SNAP, etc.</a:t>
            </a:r>
          </a:p>
          <a:p>
            <a:pPr marL="635000" indent="-1158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4151"/>
                </a:solidFill>
                <a:latin typeface="Söhne"/>
              </a:rPr>
              <a:t>Tenant Resource Center</a:t>
            </a:r>
          </a:p>
          <a:p>
            <a:pPr marL="514350" indent="-171450">
              <a:buFont typeface="Wingdings" pitchFamily="2" charset="2"/>
              <a:buChar char="v"/>
            </a:pPr>
            <a:r>
              <a:rPr lang="en-US" sz="12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Access to Mental Health Care</a:t>
            </a:r>
          </a:p>
          <a:p>
            <a:pPr marL="635000" indent="-1158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4151"/>
                </a:solidFill>
                <a:latin typeface="Söhne"/>
              </a:rPr>
              <a:t>Refer to low-cost/free mental health resources and local/online support groups.</a:t>
            </a:r>
          </a:p>
          <a:p>
            <a:pPr marL="635000" indent="-115888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74151"/>
                </a:solidFill>
                <a:latin typeface="Söhne"/>
              </a:rPr>
              <a:t>Pro-bono referral letters: The GALAP (</a:t>
            </a:r>
            <a:r>
              <a:rPr lang="en-US" sz="1050" dirty="0" err="1">
                <a:solidFill>
                  <a:srgbClr val="374151"/>
                </a:solidFill>
                <a:latin typeface="Söhne"/>
              </a:rPr>
              <a:t>thegalap.org</a:t>
            </a:r>
            <a:r>
              <a:rPr lang="en-US" sz="1050" dirty="0">
                <a:solidFill>
                  <a:srgbClr val="374151"/>
                </a:solidFill>
                <a:latin typeface="Söhne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030B0-CCB5-CF1C-6192-218FD231C52F}"/>
              </a:ext>
            </a:extLst>
          </p:cNvPr>
          <p:cNvSpPr txBox="1"/>
          <p:nvPr/>
        </p:nvSpPr>
        <p:spPr>
          <a:xfrm>
            <a:off x="266455" y="2844925"/>
            <a:ext cx="3930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Becoming a Companion from the Beginning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9B577-346A-6BCA-E3A1-E9F00DB77DED}"/>
              </a:ext>
            </a:extLst>
          </p:cNvPr>
          <p:cNvSpPr txBox="1"/>
          <p:nvPr/>
        </p:nvSpPr>
        <p:spPr>
          <a:xfrm>
            <a:off x="272241" y="3152702"/>
            <a:ext cx="383189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362" indent="-171450">
              <a:spcAft>
                <a:spcPts val="300"/>
              </a:spcAft>
              <a:buFont typeface="Wingdings" pitchFamily="2" charset="2"/>
              <a:buChar char="§"/>
            </a:pPr>
            <a:r>
              <a:rPr lang="en-US" sz="1200" b="1" i="0" u="none" strike="noStrike" dirty="0">
                <a:solidFill>
                  <a:srgbClr val="374151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Prior to the first session,</a:t>
            </a:r>
          </a:p>
          <a:p>
            <a:pPr marL="404813" indent="-176213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 insurer/doctor's office to learn requirements for the letter</a:t>
            </a:r>
          </a:p>
          <a:p>
            <a:pPr marL="404813" indent="-176213">
              <a:buFont typeface="Courier New" panose="02070309020205020404" pitchFamily="49" charset="0"/>
              <a:buChar char="o"/>
            </a:pPr>
            <a:r>
              <a:rPr lang="en-US" sz="1200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Ask insurer/provider to update their criteria to SOC v.8, if outdated</a:t>
            </a:r>
          </a:p>
          <a:p>
            <a:pPr marL="233362" indent="-171450">
              <a:spcBef>
                <a:spcPts val="300"/>
              </a:spcBef>
              <a:buFont typeface="Wingdings" pitchFamily="2" charset="2"/>
              <a:buChar char="§"/>
            </a:pPr>
            <a:r>
              <a:rPr lang="en-US" sz="1200" b="1" dirty="0">
                <a:solidFill>
                  <a:srgbClr val="37415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Commit to advocacy work (e.g., provide pro-bono referral sessions)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1C7685AE-48FF-E22B-6FE1-7690043B18E6}"/>
              </a:ext>
            </a:extLst>
          </p:cNvPr>
          <p:cNvSpPr/>
          <p:nvPr/>
        </p:nvSpPr>
        <p:spPr>
          <a:xfrm>
            <a:off x="5350538" y="5536226"/>
            <a:ext cx="1506273" cy="260867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AD9D94-FAA6-ED86-7712-DDD94CEE281B}"/>
              </a:ext>
            </a:extLst>
          </p:cNvPr>
          <p:cNvSpPr txBox="1"/>
          <p:nvPr/>
        </p:nvSpPr>
        <p:spPr>
          <a:xfrm>
            <a:off x="5617190" y="5531809"/>
            <a:ext cx="12913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④</a:t>
            </a:r>
            <a:r>
              <a:rPr lang="en-US" sz="105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Explore</a:t>
            </a:r>
          </a:p>
        </p:txBody>
      </p:sp>
      <p:sp>
        <p:nvSpPr>
          <p:cNvPr id="19" name="Pentagon 18">
            <a:extLst>
              <a:ext uri="{FF2B5EF4-FFF2-40B4-BE49-F238E27FC236}">
                <a16:creationId xmlns:a16="http://schemas.microsoft.com/office/drawing/2014/main" id="{27D8BA93-AA32-5F76-3CF6-BAD649F403E3}"/>
              </a:ext>
            </a:extLst>
          </p:cNvPr>
          <p:cNvSpPr/>
          <p:nvPr/>
        </p:nvSpPr>
        <p:spPr>
          <a:xfrm>
            <a:off x="6988722" y="5527681"/>
            <a:ext cx="1506273" cy="260867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FD10A0-400C-65A0-9008-7C3C4C6CE540}"/>
              </a:ext>
            </a:extLst>
          </p:cNvPr>
          <p:cNvSpPr txBox="1"/>
          <p:nvPr/>
        </p:nvSpPr>
        <p:spPr>
          <a:xfrm>
            <a:off x="6972818" y="5520458"/>
            <a:ext cx="1509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⑤ Informed Consent</a:t>
            </a:r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3C0CECDD-9A6E-9094-236D-6AFA6202C294}"/>
              </a:ext>
            </a:extLst>
          </p:cNvPr>
          <p:cNvSpPr/>
          <p:nvPr/>
        </p:nvSpPr>
        <p:spPr>
          <a:xfrm>
            <a:off x="8592185" y="5530434"/>
            <a:ext cx="1506273" cy="260867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58178E-FC05-A09D-34E3-3B33BE648E7D}"/>
              </a:ext>
            </a:extLst>
          </p:cNvPr>
          <p:cNvSpPr txBox="1"/>
          <p:nvPr/>
        </p:nvSpPr>
        <p:spPr>
          <a:xfrm>
            <a:off x="8604299" y="5515312"/>
            <a:ext cx="150989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⑥</a:t>
            </a:r>
            <a:r>
              <a:rPr lang="en-US" sz="105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Assessing Needs</a:t>
            </a:r>
          </a:p>
        </p:txBody>
      </p:sp>
      <p:sp>
        <p:nvSpPr>
          <p:cNvPr id="24" name="Pentagon 23">
            <a:extLst>
              <a:ext uri="{FF2B5EF4-FFF2-40B4-BE49-F238E27FC236}">
                <a16:creationId xmlns:a16="http://schemas.microsoft.com/office/drawing/2014/main" id="{D1276384-85AE-B026-88FB-D302D8A8B9BB}"/>
              </a:ext>
            </a:extLst>
          </p:cNvPr>
          <p:cNvSpPr/>
          <p:nvPr/>
        </p:nvSpPr>
        <p:spPr>
          <a:xfrm>
            <a:off x="10222025" y="5530947"/>
            <a:ext cx="1506273" cy="260867"/>
          </a:xfrm>
          <a:prstGeom prst="homePlat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4F9EB8-A63D-2906-D7F8-1119842E3F5E}"/>
              </a:ext>
            </a:extLst>
          </p:cNvPr>
          <p:cNvSpPr txBox="1"/>
          <p:nvPr/>
        </p:nvSpPr>
        <p:spPr>
          <a:xfrm>
            <a:off x="10468917" y="5525802"/>
            <a:ext cx="12913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⑦</a:t>
            </a:r>
            <a:r>
              <a:rPr lang="en-US" sz="105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Engage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8C624C-BC79-6DDE-BF28-1CD4CD3B1279}"/>
              </a:ext>
            </a:extLst>
          </p:cNvPr>
          <p:cNvSpPr txBox="1"/>
          <p:nvPr/>
        </p:nvSpPr>
        <p:spPr>
          <a:xfrm>
            <a:off x="10487532" y="6085182"/>
            <a:ext cx="16822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0" i="0" u="none" strike="noStrike" dirty="0">
                <a:solidFill>
                  <a:srgbClr val="374151"/>
                </a:solidFill>
                <a:effectLst/>
                <a:latin typeface="Söhne"/>
              </a:rPr>
              <a:t>* Adapt steps flexibly based on individual client needs.</a:t>
            </a:r>
            <a:endParaRPr lang="en-US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38" name="Picture 37" descr="A picture containing jar&#10;&#10;Description automatically generated">
            <a:extLst>
              <a:ext uri="{FF2B5EF4-FFF2-40B4-BE49-F238E27FC236}">
                <a16:creationId xmlns:a16="http://schemas.microsoft.com/office/drawing/2014/main" id="{269A68A9-EC0E-DEEB-109E-71B644599B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flipH="1">
            <a:off x="7383503" y="3704670"/>
            <a:ext cx="484021" cy="682521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1E63D198-43F0-A4CD-021F-A66ED5CD7F53}"/>
              </a:ext>
            </a:extLst>
          </p:cNvPr>
          <p:cNvSpPr txBox="1"/>
          <p:nvPr/>
        </p:nvSpPr>
        <p:spPr>
          <a:xfrm>
            <a:off x="6685174" y="4200107"/>
            <a:ext cx="64650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0" marR="0" lvl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tabLst/>
              <a:defRPr/>
            </a:pPr>
            <a:r>
              <a:rPr lang="en-US" sz="1050" dirty="0">
                <a:solidFill>
                  <a:schemeClr val="dk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V.A.S.E </a:t>
            </a:r>
          </a:p>
        </p:txBody>
      </p:sp>
    </p:spTree>
    <p:extLst>
      <p:ext uri="{BB962C8B-B14F-4D97-AF65-F5344CB8AC3E}">
        <p14:creationId xmlns:p14="http://schemas.microsoft.com/office/powerpoint/2010/main" val="263589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7EBD-ADD6-BF9B-B4FC-61D6742A41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76CE5-DEC2-9FC4-B89D-1D0A2D9B5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2478EF-7E88-B0AB-7E64-6E6F9ECA9DF8}"/>
              </a:ext>
            </a:extLst>
          </p:cNvPr>
          <p:cNvGrpSpPr/>
          <p:nvPr/>
        </p:nvGrpSpPr>
        <p:grpSpPr>
          <a:xfrm>
            <a:off x="0" y="0"/>
            <a:ext cx="12192000" cy="6875887"/>
            <a:chOff x="0" y="-17887"/>
            <a:chExt cx="12192000" cy="687588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9877F7-C076-DCD3-2BE7-2ED476FCD783}"/>
                </a:ext>
              </a:extLst>
            </p:cNvPr>
            <p:cNvSpPr/>
            <p:nvPr/>
          </p:nvSpPr>
          <p:spPr>
            <a:xfrm>
              <a:off x="0" y="-17887"/>
              <a:ext cx="12192000" cy="6875887"/>
            </a:xfrm>
            <a:prstGeom prst="rect">
              <a:avLst/>
            </a:prstGeom>
            <a:solidFill>
              <a:srgbClr val="9C002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D148589-C57C-CDBE-0EF3-0F4EA8CB963D}"/>
                </a:ext>
              </a:extLst>
            </p:cNvPr>
            <p:cNvSpPr/>
            <p:nvPr/>
          </p:nvSpPr>
          <p:spPr>
            <a:xfrm>
              <a:off x="122583" y="134178"/>
              <a:ext cx="11946834" cy="658964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F45C816-8DEF-DE6F-8850-7296CA21B8B0}"/>
              </a:ext>
            </a:extLst>
          </p:cNvPr>
          <p:cNvSpPr/>
          <p:nvPr/>
        </p:nvSpPr>
        <p:spPr>
          <a:xfrm>
            <a:off x="136966" y="6508274"/>
            <a:ext cx="11918067" cy="249563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B605B9F-85FC-5793-885F-2664D2077495}"/>
              </a:ext>
            </a:extLst>
          </p:cNvPr>
          <p:cNvSpPr/>
          <p:nvPr/>
        </p:nvSpPr>
        <p:spPr>
          <a:xfrm>
            <a:off x="367281" y="898213"/>
            <a:ext cx="11290289" cy="5255162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60F87-8066-CE5B-8822-DFD51C9FE5AF}"/>
              </a:ext>
            </a:extLst>
          </p:cNvPr>
          <p:cNvSpPr txBox="1"/>
          <p:nvPr/>
        </p:nvSpPr>
        <p:spPr>
          <a:xfrm>
            <a:off x="136966" y="6523735"/>
            <a:ext cx="12357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Source</a:t>
            </a: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World Professional Association for Transgender Health (WPATH) Standards of Care (SOC v. 8)</a:t>
            </a:r>
            <a:endParaRPr 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EFE9CF-08CC-E17E-57A9-A5BB5F297825}"/>
              </a:ext>
            </a:extLst>
          </p:cNvPr>
          <p:cNvSpPr txBox="1"/>
          <p:nvPr/>
        </p:nvSpPr>
        <p:spPr>
          <a:xfrm>
            <a:off x="1219253" y="349725"/>
            <a:ext cx="6239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Criteria for Assessment (SOC v. 8) </a:t>
            </a:r>
            <a:endParaRPr lang="en-US" dirty="0"/>
          </a:p>
        </p:txBody>
      </p:sp>
      <p:pic>
        <p:nvPicPr>
          <p:cNvPr id="46" name="그림 17">
            <a:extLst>
              <a:ext uri="{FF2B5EF4-FFF2-40B4-BE49-F238E27FC236}">
                <a16:creationId xmlns:a16="http://schemas.microsoft.com/office/drawing/2014/main" id="{384C4630-EBED-1688-13EF-62105BC19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1"/>
          <a:stretch/>
        </p:blipFill>
        <p:spPr>
          <a:xfrm>
            <a:off x="367281" y="311578"/>
            <a:ext cx="729389" cy="420715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8EE79204-26A8-208F-15E9-4D2C2B26E761}"/>
              </a:ext>
            </a:extLst>
          </p:cNvPr>
          <p:cNvSpPr txBox="1"/>
          <p:nvPr/>
        </p:nvSpPr>
        <p:spPr>
          <a:xfrm>
            <a:off x="537358" y="1320858"/>
            <a:ext cx="4333129" cy="297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Gender incongruence is marked and sustained</a:t>
            </a:r>
          </a:p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Meets diagnostic criteria for gender incongruence prior to gender affirming hormone treatment </a:t>
            </a:r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(only in regions where a diagnosis is necessary to access health care)</a:t>
            </a:r>
          </a:p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Demonstrates capacity to consent for the specific gender-affirming hormone treatment</a:t>
            </a:r>
          </a:p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Other possible causes of apparent gender incongruence have been identified and excluded</a:t>
            </a:r>
          </a:p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Mental health and physical conditions that could negatively impact the outcome of treatment have been assessed, with risks and benefits discussed</a:t>
            </a:r>
          </a:p>
          <a:p>
            <a:pPr marL="228600" indent="-228600"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Understands the effect of gender-affirming hormone treatment on reproduction and they have explored reproductive options.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DFEFE-BA26-04F6-E12A-1CC0D68C3F00}"/>
              </a:ext>
            </a:extLst>
          </p:cNvPr>
          <p:cNvSpPr txBox="1"/>
          <p:nvPr/>
        </p:nvSpPr>
        <p:spPr>
          <a:xfrm>
            <a:off x="369260" y="1014651"/>
            <a:ext cx="433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Hormone Therapy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A22B7-3DF5-2AF3-B13F-3B60B7CEE686}"/>
              </a:ext>
            </a:extLst>
          </p:cNvPr>
          <p:cNvSpPr txBox="1"/>
          <p:nvPr/>
        </p:nvSpPr>
        <p:spPr>
          <a:xfrm>
            <a:off x="5557369" y="1015764"/>
            <a:ext cx="433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Surgery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E98AE7-8D06-D8C1-D87C-F88908EE36BF}"/>
              </a:ext>
            </a:extLst>
          </p:cNvPr>
          <p:cNvSpPr txBox="1"/>
          <p:nvPr/>
        </p:nvSpPr>
        <p:spPr>
          <a:xfrm>
            <a:off x="5725467" y="1322428"/>
            <a:ext cx="4333129" cy="4396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Gender incongruence is marked and sustained</a:t>
            </a:r>
          </a:p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Meets diagnostic criteria for gender incongruence prior to gender-affirming surgical intervention in regions where a diagnosis is necessary to access health care</a:t>
            </a:r>
          </a:p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Demonstrates capacity to consent for the specific gender-affirming surgical intervention</a:t>
            </a:r>
          </a:p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Understands the effect of gender-affirming surgical intervention on reproduction and they have explored reproductive options</a:t>
            </a:r>
          </a:p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Other possible causes of apparent gender incongruence have been identified and excluded</a:t>
            </a:r>
          </a:p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Mental health and physical conditions that could negatively impact the outcome of gender-affirming surgical intervention have been assessed, with risks and benefits have been discussed</a:t>
            </a:r>
          </a:p>
          <a:p>
            <a:pPr marL="228600" indent="-228600">
              <a:spcAft>
                <a:spcPts val="450"/>
              </a:spcAft>
              <a:buAutoNum type="alphaLcPeriod"/>
            </a:pPr>
            <a:r>
              <a:rPr lang="en-US" sz="1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Stable on their gender affirming hormonal treatment regime (which may include at least 6 months of hormone treatment or a longer period if required to achieve the desired surgical result, unless hormone therapy is either not desired or is medically contraindicated).*</a:t>
            </a:r>
          </a:p>
          <a:p>
            <a:pPr>
              <a:spcAft>
                <a:spcPts val="450"/>
              </a:spcAft>
            </a:pPr>
            <a:r>
              <a:rPr lang="en-US" sz="1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*These were graded as suggested criteria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A63D67-C5D6-CE69-31E9-F7E9252C5E47}"/>
              </a:ext>
            </a:extLst>
          </p:cNvPr>
          <p:cNvCxnSpPr>
            <a:cxnSpLocks/>
          </p:cNvCxnSpPr>
          <p:nvPr/>
        </p:nvCxnSpPr>
        <p:spPr>
          <a:xfrm>
            <a:off x="5310692" y="1168539"/>
            <a:ext cx="0" cy="43608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4973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7093</TotalTime>
  <Words>702</Words>
  <Application>Microsoft Macintosh PowerPoint</Application>
  <PresentationFormat>Widescreen</PresentationFormat>
  <Paragraphs>68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Söhne</vt:lpstr>
      <vt:lpstr>Arial</vt:lpstr>
      <vt:lpstr>Calibri</vt:lpstr>
      <vt:lpstr>Calibri Light</vt:lpstr>
      <vt:lpstr>Courier New</vt:lpstr>
      <vt:lpstr>Lato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JOONWOO LEE</dc:creator>
  <cp:lastModifiedBy>JOONWOO LEE</cp:lastModifiedBy>
  <cp:revision>91</cp:revision>
  <dcterms:created xsi:type="dcterms:W3CDTF">2023-03-16T21:55:13Z</dcterms:created>
  <dcterms:modified xsi:type="dcterms:W3CDTF">2023-07-17T16:00:47Z</dcterms:modified>
</cp:coreProperties>
</file>