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Nunito"/>
      <p:regular r:id="rId28"/>
      <p:bold r:id="rId29"/>
      <p:italic r:id="rId30"/>
      <p:boldItalic r:id="rId31"/>
    </p:embeddedFont>
    <p:embeddedFont>
      <p:font typeface="Old Standard TT"/>
      <p:regular r:id="rId32"/>
      <p:bold r:id="rId33"/>
      <p: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B3BE3B-129E-4B21-A083-6C08E71F68D9}">
  <a:tblStyle styleId="{51B3BE3B-129E-4B21-A083-6C08E71F68D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77BCDBE-648A-433D-9BB7-6710DD5C89E2}" styleName="Table_1">
    <a:wholeTbl>
      <a:tcTxStyle>
        <a:font>
          <a:latin typeface="Arial"/>
          <a:ea typeface="Arial"/>
          <a:cs typeface="Arial"/>
        </a:font>
        <a:srgbClr val="000000"/>
      </a:tcTxStyle>
      <a:tcStyle>
        <a:tcBdr>
          <a:left>
            <a:ln cap="flat" cmpd="sng" w="9525">
              <a:solidFill>
                <a:srgbClr val="212121"/>
              </a:solidFill>
              <a:prstDash val="solid"/>
              <a:round/>
              <a:headEnd len="sm" w="sm" type="none"/>
              <a:tailEnd len="sm" w="sm" type="none"/>
            </a:ln>
          </a:left>
          <a:right>
            <a:ln cap="flat" cmpd="sng" w="9525">
              <a:solidFill>
                <a:srgbClr val="212121"/>
              </a:solidFill>
              <a:prstDash val="solid"/>
              <a:round/>
              <a:headEnd len="sm" w="sm" type="none"/>
              <a:tailEnd len="sm" w="sm" type="none"/>
            </a:ln>
          </a:right>
          <a:top>
            <a:ln cap="flat" cmpd="sng" w="9525">
              <a:solidFill>
                <a:srgbClr val="212121"/>
              </a:solidFill>
              <a:prstDash val="solid"/>
              <a:round/>
              <a:headEnd len="sm" w="sm" type="none"/>
              <a:tailEnd len="sm" w="sm" type="none"/>
            </a:ln>
          </a:top>
          <a:bottom>
            <a:ln cap="flat" cmpd="sng" w="9525">
              <a:solidFill>
                <a:srgbClr val="212121"/>
              </a:solidFill>
              <a:prstDash val="solid"/>
              <a:round/>
              <a:headEnd len="sm" w="sm" type="none"/>
              <a:tailEnd len="sm" w="sm" type="none"/>
            </a:ln>
          </a:bottom>
          <a:insideH>
            <a:ln cap="flat" cmpd="sng" w="9525">
              <a:solidFill>
                <a:srgbClr val="212121"/>
              </a:solidFill>
              <a:prstDash val="solid"/>
              <a:round/>
              <a:headEnd len="sm" w="sm" type="none"/>
              <a:tailEnd len="sm" w="sm" type="none"/>
            </a:ln>
          </a:insideH>
          <a:insideV>
            <a:ln cap="flat" cmpd="sng" w="9525">
              <a:solidFill>
                <a:srgbClr val="212121"/>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5.xml"/><Relationship Id="rId33" Type="http://schemas.openxmlformats.org/officeDocument/2006/relationships/font" Target="fonts/OldStandardTT-bold.fntdata"/><Relationship Id="rId10" Type="http://schemas.openxmlformats.org/officeDocument/2006/relationships/slide" Target="slides/slide4.xml"/><Relationship Id="rId32" Type="http://schemas.openxmlformats.org/officeDocument/2006/relationships/font" Target="fonts/OldStandardTT-regular.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ldStandardTT-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lexlenail.me/NN-SVG/index.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5d02e8d5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5d02e8d5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https://alexlenail.me/NN-SVG/index.html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Feature expansion in the layer 2 and 3; allows us to study potentially high dimensional features more carefully via using 1000 neurons,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60418c44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60418c44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5d02e8d5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5d02e8d5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60418c44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60418c44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60418c44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60418c44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type of cross-entropy loss measures the dissimilarity between the predicted probabilities and the true binary labels. It encourages the model to output higher probabilities for the positive class and lower probabilities for the negative class.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60418c44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60418c44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5d02e8d52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5d02e8d52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5fa487ac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5fa487ac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5fa487ac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5fa487ac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5fa487ac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5fa487ac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5d02e8d52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5d02e8d52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5fa487ac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5fa487ac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5fa487acc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5fa487acc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60418c4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60418c4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60418c4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60418c4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60418c44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60418c44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60418c44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60418c44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60418c44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60418c44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5fa487ac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5fa487ac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When a fully-connected layer has a large number of neurons, co-adaptation is more likely to happen. Co-adaptation refers to when multiple neurons in a layer extract the same, or very similar, hidden features from the input data. This can happen when the connection weights for two different neurons are nearly identical.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5d02e8d5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5d02e8d5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80"/>
              <a:t>Revisiting Deep Artificial Neural Networks for the Diagnostic of Caries Using Socioeconomic and Nutritional Features as Determinants: </a:t>
            </a:r>
            <a:br>
              <a:rPr lang="en" sz="2580"/>
            </a:br>
            <a:r>
              <a:rPr lang="en" sz="2580"/>
              <a:t>Data from NHANES 2013–2014</a:t>
            </a:r>
            <a:endParaRPr sz="2580"/>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Presenter: Peter Lee, Juntian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of the MLP</a:t>
            </a:r>
            <a:endParaRPr/>
          </a:p>
        </p:txBody>
      </p:sp>
      <p:pic>
        <p:nvPicPr>
          <p:cNvPr id="119" name="Google Shape;119;p22"/>
          <p:cNvPicPr preferRelativeResize="0"/>
          <p:nvPr/>
        </p:nvPicPr>
        <p:blipFill>
          <a:blip r:embed="rId3">
            <a:alphaModFix/>
          </a:blip>
          <a:stretch>
            <a:fillRect/>
          </a:stretch>
        </p:blipFill>
        <p:spPr>
          <a:xfrm>
            <a:off x="1641225" y="1141125"/>
            <a:ext cx="5539151" cy="3269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Suggested Model (Softmax)</a:t>
            </a:r>
            <a:endParaRPr/>
          </a:p>
        </p:txBody>
      </p:sp>
      <p:sp>
        <p:nvSpPr>
          <p:cNvPr id="125" name="Google Shape;125;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0.66</a:t>
            </a:r>
            <a:br>
              <a:rPr lang="en"/>
            </a:br>
            <a:r>
              <a:rPr lang="en"/>
              <a:t>-ROC curve AUC: 0.5</a:t>
            </a:r>
            <a:br>
              <a:rPr lang="en"/>
            </a:br>
            <a:r>
              <a:rPr lang="en"/>
              <a:t>-Model did not function properly. </a:t>
            </a:r>
            <a:br>
              <a:rPr lang="en"/>
            </a:br>
            <a:r>
              <a:rPr lang="en"/>
              <a:t>(All prediction was 0)</a:t>
            </a:r>
            <a:endParaRPr/>
          </a:p>
          <a:p>
            <a:pPr indent="0" lvl="0" marL="0" rtl="0" algn="l">
              <a:spcBef>
                <a:spcPts val="1200"/>
              </a:spcBef>
              <a:spcAft>
                <a:spcPts val="1200"/>
              </a:spcAft>
              <a:buNone/>
            </a:pPr>
            <a:r>
              <a:t/>
            </a:r>
            <a:endParaRPr/>
          </a:p>
        </p:txBody>
      </p:sp>
      <p:pic>
        <p:nvPicPr>
          <p:cNvPr id="126" name="Google Shape;126;p23"/>
          <p:cNvPicPr preferRelativeResize="0"/>
          <p:nvPr/>
        </p:nvPicPr>
        <p:blipFill>
          <a:blip r:embed="rId3">
            <a:alphaModFix/>
          </a:blip>
          <a:stretch>
            <a:fillRect/>
          </a:stretch>
        </p:blipFill>
        <p:spPr>
          <a:xfrm>
            <a:off x="4694647" y="1171600"/>
            <a:ext cx="4028624" cy="3069425"/>
          </a:xfrm>
          <a:prstGeom prst="rect">
            <a:avLst/>
          </a:prstGeom>
          <a:noFill/>
          <a:ln>
            <a:noFill/>
          </a:ln>
        </p:spPr>
      </p:pic>
      <p:graphicFrame>
        <p:nvGraphicFramePr>
          <p:cNvPr id="127" name="Google Shape;127;p23"/>
          <p:cNvGraphicFramePr/>
          <p:nvPr/>
        </p:nvGraphicFramePr>
        <p:xfrm>
          <a:off x="311700" y="3287475"/>
          <a:ext cx="3000000" cy="3000000"/>
        </p:xfrm>
        <a:graphic>
          <a:graphicData uri="http://schemas.openxmlformats.org/drawingml/2006/table">
            <a:tbl>
              <a:tblPr>
                <a:noFill/>
                <a:tableStyleId>{51B3BE3B-129E-4B21-A083-6C08E71F68D9}</a:tableStyleId>
              </a:tblPr>
              <a:tblGrid>
                <a:gridCol w="1392275"/>
                <a:gridCol w="1392275"/>
                <a:gridCol w="1392275"/>
              </a:tblGrid>
              <a:tr h="4464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Predicted Positive</a:t>
                      </a:r>
                      <a:endParaRPr/>
                    </a:p>
                  </a:txBody>
                  <a:tcPr marT="91425" marB="91425" marR="91425" marL="91425"/>
                </a:tc>
                <a:tc>
                  <a:txBody>
                    <a:bodyPr/>
                    <a:lstStyle/>
                    <a:p>
                      <a:pPr indent="0" lvl="0" marL="0" rtl="0" algn="l">
                        <a:spcBef>
                          <a:spcPts val="0"/>
                        </a:spcBef>
                        <a:spcAft>
                          <a:spcPts val="0"/>
                        </a:spcAft>
                        <a:buNone/>
                      </a:pPr>
                      <a:r>
                        <a:rPr lang="en"/>
                        <a:t>Predicted</a:t>
                      </a:r>
                      <a:endParaRPr/>
                    </a:p>
                    <a:p>
                      <a:pPr indent="0" lvl="0" marL="0" rtl="0" algn="l">
                        <a:spcBef>
                          <a:spcPts val="0"/>
                        </a:spcBef>
                        <a:spcAft>
                          <a:spcPts val="0"/>
                        </a:spcAft>
                        <a:buNone/>
                      </a:pPr>
                      <a:r>
                        <a:rPr lang="en"/>
                        <a:t>Negative</a:t>
                      </a:r>
                      <a:endParaRPr/>
                    </a:p>
                  </a:txBody>
                  <a:tcPr marT="91425" marB="91425" marR="91425" marL="91425"/>
                </a:tc>
              </a:tr>
              <a:tr h="446450">
                <a:tc>
                  <a:txBody>
                    <a:bodyPr/>
                    <a:lstStyle/>
                    <a:p>
                      <a:pPr indent="0" lvl="0" marL="0" rtl="0" algn="l">
                        <a:spcBef>
                          <a:spcPts val="0"/>
                        </a:spcBef>
                        <a:spcAft>
                          <a:spcPts val="0"/>
                        </a:spcAft>
                        <a:buNone/>
                      </a:pPr>
                      <a:r>
                        <a:rPr lang="en"/>
                        <a:t>True Positive</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994</a:t>
                      </a:r>
                      <a:endParaRPr/>
                    </a:p>
                  </a:txBody>
                  <a:tcPr marT="91425" marB="91425" marR="91425" marL="91425"/>
                </a:tc>
              </a:tr>
              <a:tr h="446450">
                <a:tc>
                  <a:txBody>
                    <a:bodyPr/>
                    <a:lstStyle/>
                    <a:p>
                      <a:pPr indent="0" lvl="0" marL="0" rtl="0" algn="l">
                        <a:spcBef>
                          <a:spcPts val="0"/>
                        </a:spcBef>
                        <a:spcAft>
                          <a:spcPts val="0"/>
                        </a:spcAft>
                        <a:buNone/>
                      </a:pPr>
                      <a:r>
                        <a:rPr lang="en"/>
                        <a:t>True Negative</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1950</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the Original paper</a:t>
            </a:r>
            <a:endParaRPr/>
          </a:p>
        </p:txBody>
      </p:sp>
      <p:sp>
        <p:nvSpPr>
          <p:cNvPr id="133" name="Google Shape;133;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-For the Output </a:t>
            </a:r>
            <a:r>
              <a:rPr lang="en"/>
              <a:t>layer</a:t>
            </a:r>
            <a:r>
              <a:rPr lang="en"/>
              <a:t> activation function, Softmax is used for multiclass classification.</a:t>
            </a:r>
            <a:endParaRPr/>
          </a:p>
          <a:p>
            <a:pPr indent="0" lvl="0" marL="0" rtl="0" algn="l">
              <a:spcBef>
                <a:spcPts val="1200"/>
              </a:spcBef>
              <a:spcAft>
                <a:spcPts val="0"/>
              </a:spcAft>
              <a:buNone/>
            </a:pPr>
            <a:r>
              <a:rPr lang="en"/>
              <a:t>-For the Binary Classification, Sigmoid is the appropriate choice.</a:t>
            </a:r>
            <a:endParaRPr/>
          </a:p>
          <a:p>
            <a:pPr indent="0" lvl="0" marL="0" rtl="0" algn="l">
              <a:spcBef>
                <a:spcPts val="1200"/>
              </a:spcBef>
              <a:spcAft>
                <a:spcPts val="0"/>
              </a:spcAft>
              <a:buNone/>
            </a:pPr>
            <a:r>
              <a:rPr lang="en"/>
              <a:t>-Batch size was not provided and only Epoch size was provided. </a:t>
            </a:r>
            <a:endParaRPr/>
          </a:p>
          <a:p>
            <a:pPr indent="0" lvl="0" marL="0" rtl="0" algn="l">
              <a:spcBef>
                <a:spcPts val="1200"/>
              </a:spcBef>
              <a:spcAft>
                <a:spcPts val="0"/>
              </a:spcAft>
              <a:buNone/>
            </a:pPr>
            <a:r>
              <a:rPr lang="en"/>
              <a:t>-To reduce the memory load, we set Batch size to be 64, while using same Epoch size as the paper (100 iteration).</a:t>
            </a:r>
            <a:endParaRPr/>
          </a:p>
          <a:p>
            <a:pPr indent="0" lvl="0" marL="0" rtl="0" algn="l">
              <a:spcBef>
                <a:spcPts val="1200"/>
              </a:spcBef>
              <a:spcAft>
                <a:spcPts val="0"/>
              </a:spcAft>
              <a:buNone/>
            </a:pPr>
            <a:r>
              <a:rPr lang="en"/>
              <a:t>-For measuring the accuracy of the model, they simply used the cutoff of 0.5.</a:t>
            </a:r>
            <a:br>
              <a:rPr lang="en"/>
            </a:br>
            <a:r>
              <a:rPr lang="en"/>
              <a:t>	-AUC-ROC curve should help us find an optimal cutoff point</a:t>
            </a:r>
            <a:br>
              <a:rPr lang="en"/>
            </a:br>
            <a:r>
              <a:rPr lang="en"/>
              <a:t>	-This will give us “best possible” accuracy of the model.</a:t>
            </a:r>
            <a:endParaRPr/>
          </a:p>
          <a:p>
            <a:pPr indent="0" lvl="0" marL="0" rtl="0" algn="l">
              <a:spcBef>
                <a:spcPts val="1200"/>
              </a:spcBef>
              <a:spcAft>
                <a:spcPts val="1200"/>
              </a:spcAft>
              <a:buNone/>
            </a:pPr>
            <a:r>
              <a:rPr lang="en"/>
              <a:t>-Epoch size and number of hidden layers were tuned, but the learning rate in Dropout layer was not tuned.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Changing Output Layer Activation function</a:t>
            </a:r>
            <a:endParaRPr/>
          </a:p>
        </p:txBody>
      </p:sp>
      <p:sp>
        <p:nvSpPr>
          <p:cNvPr id="139" name="Google Shape;139;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-Retained Dense and Dropout Layers structure.</a:t>
            </a:r>
            <a:endParaRPr sz="1700"/>
          </a:p>
          <a:p>
            <a:pPr indent="0" lvl="0" marL="0" rtl="0" algn="l">
              <a:spcBef>
                <a:spcPts val="1200"/>
              </a:spcBef>
              <a:spcAft>
                <a:spcPts val="0"/>
              </a:spcAft>
              <a:buNone/>
            </a:pPr>
            <a:r>
              <a:rPr lang="en" sz="1700"/>
              <a:t>-Changed Output </a:t>
            </a:r>
            <a:r>
              <a:rPr lang="en" sz="1700"/>
              <a:t>Layer</a:t>
            </a:r>
            <a:r>
              <a:rPr lang="en" sz="1700"/>
              <a:t> activation function to </a:t>
            </a:r>
            <a:br>
              <a:rPr lang="en" sz="1700"/>
            </a:br>
            <a:r>
              <a:rPr lang="en" sz="1700"/>
              <a:t>Sigmoid, as this is binary classification.</a:t>
            </a:r>
            <a:endParaRPr sz="1700"/>
          </a:p>
          <a:p>
            <a:pPr indent="0" lvl="0" marL="0" rtl="0" algn="l">
              <a:spcBef>
                <a:spcPts val="1200"/>
              </a:spcBef>
              <a:spcAft>
                <a:spcPts val="0"/>
              </a:spcAft>
              <a:buNone/>
            </a:pPr>
            <a:r>
              <a:rPr lang="en" sz="1700"/>
              <a:t>-AUC: 0.89</a:t>
            </a:r>
            <a:endParaRPr sz="1700"/>
          </a:p>
          <a:p>
            <a:pPr indent="0" lvl="0" marL="0" rtl="0" algn="l">
              <a:spcBef>
                <a:spcPts val="1200"/>
              </a:spcBef>
              <a:spcAft>
                <a:spcPts val="0"/>
              </a:spcAft>
              <a:buNone/>
            </a:pPr>
            <a:r>
              <a:rPr lang="en" sz="1700"/>
              <a:t>-Accuracy: 0.81 with 0.64 threshold</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 </a:t>
            </a:r>
            <a:endParaRPr sz="500"/>
          </a:p>
        </p:txBody>
      </p:sp>
      <p:pic>
        <p:nvPicPr>
          <p:cNvPr id="140" name="Google Shape;140;p25"/>
          <p:cNvPicPr preferRelativeResize="0"/>
          <p:nvPr/>
        </p:nvPicPr>
        <p:blipFill>
          <a:blip r:embed="rId3">
            <a:alphaModFix/>
          </a:blip>
          <a:stretch>
            <a:fillRect/>
          </a:stretch>
        </p:blipFill>
        <p:spPr>
          <a:xfrm>
            <a:off x="4967200" y="1105125"/>
            <a:ext cx="4176800" cy="3182325"/>
          </a:xfrm>
          <a:prstGeom prst="rect">
            <a:avLst/>
          </a:prstGeom>
          <a:noFill/>
          <a:ln>
            <a:noFill/>
          </a:ln>
        </p:spPr>
      </p:pic>
      <p:graphicFrame>
        <p:nvGraphicFramePr>
          <p:cNvPr id="141" name="Google Shape;141;p25"/>
          <p:cNvGraphicFramePr/>
          <p:nvPr/>
        </p:nvGraphicFramePr>
        <p:xfrm>
          <a:off x="502400" y="3316675"/>
          <a:ext cx="3000000" cy="3000000"/>
        </p:xfrm>
        <a:graphic>
          <a:graphicData uri="http://schemas.openxmlformats.org/drawingml/2006/table">
            <a:tbl>
              <a:tblPr>
                <a:noFill/>
                <a:tableStyleId>{51B3BE3B-129E-4B21-A083-6C08E71F68D9}</a:tableStyleId>
              </a:tblPr>
              <a:tblGrid>
                <a:gridCol w="1392275"/>
                <a:gridCol w="1392275"/>
                <a:gridCol w="1392275"/>
              </a:tblGrid>
              <a:tr h="4464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Predicted Positive</a:t>
                      </a:r>
                      <a:endParaRPr/>
                    </a:p>
                  </a:txBody>
                  <a:tcPr marT="91425" marB="91425" marR="91425" marL="91425"/>
                </a:tc>
                <a:tc>
                  <a:txBody>
                    <a:bodyPr/>
                    <a:lstStyle/>
                    <a:p>
                      <a:pPr indent="0" lvl="0" marL="0" rtl="0" algn="l">
                        <a:spcBef>
                          <a:spcPts val="0"/>
                        </a:spcBef>
                        <a:spcAft>
                          <a:spcPts val="0"/>
                        </a:spcAft>
                        <a:buNone/>
                      </a:pPr>
                      <a:r>
                        <a:rPr lang="en"/>
                        <a:t>Predicted</a:t>
                      </a:r>
                      <a:endParaRPr/>
                    </a:p>
                    <a:p>
                      <a:pPr indent="0" lvl="0" marL="0" rtl="0" algn="l">
                        <a:spcBef>
                          <a:spcPts val="0"/>
                        </a:spcBef>
                        <a:spcAft>
                          <a:spcPts val="0"/>
                        </a:spcAft>
                        <a:buNone/>
                      </a:pPr>
                      <a:r>
                        <a:rPr lang="en"/>
                        <a:t>Negative</a:t>
                      </a:r>
                      <a:endParaRPr/>
                    </a:p>
                  </a:txBody>
                  <a:tcPr marT="91425" marB="91425" marR="91425" marL="91425"/>
                </a:tc>
              </a:tr>
              <a:tr h="446450">
                <a:tc>
                  <a:txBody>
                    <a:bodyPr/>
                    <a:lstStyle/>
                    <a:p>
                      <a:pPr indent="0" lvl="0" marL="0" rtl="0" algn="l">
                        <a:spcBef>
                          <a:spcPts val="0"/>
                        </a:spcBef>
                        <a:spcAft>
                          <a:spcPts val="0"/>
                        </a:spcAft>
                        <a:buNone/>
                      </a:pPr>
                      <a:r>
                        <a:rPr lang="en"/>
                        <a:t>True Positive</a:t>
                      </a:r>
                      <a:endParaRPr/>
                    </a:p>
                  </a:txBody>
                  <a:tcPr marT="91425" marB="91425" marR="91425" marL="91425"/>
                </a:tc>
                <a:tc>
                  <a:txBody>
                    <a:bodyPr/>
                    <a:lstStyle/>
                    <a:p>
                      <a:pPr indent="0" lvl="0" marL="0" rtl="0" algn="l">
                        <a:spcBef>
                          <a:spcPts val="0"/>
                        </a:spcBef>
                        <a:spcAft>
                          <a:spcPts val="0"/>
                        </a:spcAft>
                        <a:buNone/>
                      </a:pPr>
                      <a:r>
                        <a:rPr lang="en"/>
                        <a:t>807</a:t>
                      </a:r>
                      <a:endParaRPr/>
                    </a:p>
                  </a:txBody>
                  <a:tcPr marT="91425" marB="91425" marR="91425" marL="91425"/>
                </a:tc>
                <a:tc>
                  <a:txBody>
                    <a:bodyPr/>
                    <a:lstStyle/>
                    <a:p>
                      <a:pPr indent="0" lvl="0" marL="0" rtl="0" algn="l">
                        <a:spcBef>
                          <a:spcPts val="0"/>
                        </a:spcBef>
                        <a:spcAft>
                          <a:spcPts val="0"/>
                        </a:spcAft>
                        <a:buNone/>
                      </a:pPr>
                      <a:r>
                        <a:rPr lang="en"/>
                        <a:t>187</a:t>
                      </a:r>
                      <a:endParaRPr/>
                    </a:p>
                  </a:txBody>
                  <a:tcPr marT="91425" marB="91425" marR="91425" marL="91425"/>
                </a:tc>
              </a:tr>
              <a:tr h="446450">
                <a:tc>
                  <a:txBody>
                    <a:bodyPr/>
                    <a:lstStyle/>
                    <a:p>
                      <a:pPr indent="0" lvl="0" marL="0" rtl="0" algn="l">
                        <a:spcBef>
                          <a:spcPts val="0"/>
                        </a:spcBef>
                        <a:spcAft>
                          <a:spcPts val="0"/>
                        </a:spcAft>
                        <a:buNone/>
                      </a:pPr>
                      <a:r>
                        <a:rPr lang="en"/>
                        <a:t>True Negative</a:t>
                      </a:r>
                      <a:endParaRPr/>
                    </a:p>
                  </a:txBody>
                  <a:tcPr marT="91425" marB="91425" marR="91425" marL="91425"/>
                </a:tc>
                <a:tc>
                  <a:txBody>
                    <a:bodyPr/>
                    <a:lstStyle/>
                    <a:p>
                      <a:pPr indent="0" lvl="0" marL="0" rtl="0" algn="l">
                        <a:spcBef>
                          <a:spcPts val="0"/>
                        </a:spcBef>
                        <a:spcAft>
                          <a:spcPts val="0"/>
                        </a:spcAft>
                        <a:buNone/>
                      </a:pPr>
                      <a:r>
                        <a:rPr lang="en"/>
                        <a:t>368</a:t>
                      </a:r>
                      <a:endParaRPr/>
                    </a:p>
                  </a:txBody>
                  <a:tcPr marT="91425" marB="91425" marR="91425" marL="91425"/>
                </a:tc>
                <a:tc>
                  <a:txBody>
                    <a:bodyPr/>
                    <a:lstStyle/>
                    <a:p>
                      <a:pPr indent="0" lvl="0" marL="0" rtl="0" algn="l">
                        <a:spcBef>
                          <a:spcPts val="0"/>
                        </a:spcBef>
                        <a:spcAft>
                          <a:spcPts val="0"/>
                        </a:spcAft>
                        <a:buNone/>
                      </a:pPr>
                      <a:r>
                        <a:rPr lang="en"/>
                        <a:t>1582</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 Tuning: Learning Rates</a:t>
            </a:r>
            <a:endParaRPr/>
          </a:p>
        </p:txBody>
      </p:sp>
      <p:sp>
        <p:nvSpPr>
          <p:cNvPr id="147" name="Google Shape;147;p26"/>
          <p:cNvSpPr txBox="1"/>
          <p:nvPr>
            <p:ph idx="1" type="body"/>
          </p:nvPr>
        </p:nvSpPr>
        <p:spPr>
          <a:xfrm>
            <a:off x="311700" y="1171600"/>
            <a:ext cx="56184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learning rate, we want to have:</a:t>
            </a:r>
            <a:br>
              <a:rPr lang="en"/>
            </a:br>
            <a:r>
              <a:rPr lang="en"/>
              <a:t>	-Lowest possible cross-entropy loss</a:t>
            </a:r>
            <a:br>
              <a:rPr lang="en"/>
            </a:br>
            <a:r>
              <a:rPr lang="en"/>
              <a:t>	-Highest possible accuracy</a:t>
            </a:r>
            <a:endParaRPr/>
          </a:p>
          <a:p>
            <a:pPr indent="0" lvl="0" marL="0" rtl="0" algn="l">
              <a:spcBef>
                <a:spcPts val="1200"/>
              </a:spcBef>
              <a:spcAft>
                <a:spcPts val="0"/>
              </a:spcAft>
              <a:buNone/>
            </a:pPr>
            <a:r>
              <a:rPr lang="en"/>
              <a:t>-Under same Epoch, Batch Size, and Hidden Layer structure, we fit various learning rates.</a:t>
            </a:r>
            <a:endParaRPr/>
          </a:p>
          <a:p>
            <a:pPr indent="0" lvl="0" marL="0" rtl="0" algn="l">
              <a:spcBef>
                <a:spcPts val="1200"/>
              </a:spcBef>
              <a:spcAft>
                <a:spcPts val="1200"/>
              </a:spcAft>
              <a:buNone/>
            </a:pPr>
            <a:r>
              <a:rPr lang="en"/>
              <a:t>-Typically with large dataset, dropout learning rate of 0.5 is recommended.</a:t>
            </a:r>
            <a:endParaRPr/>
          </a:p>
        </p:txBody>
      </p:sp>
      <p:graphicFrame>
        <p:nvGraphicFramePr>
          <p:cNvPr id="148" name="Google Shape;148;p26"/>
          <p:cNvGraphicFramePr/>
          <p:nvPr/>
        </p:nvGraphicFramePr>
        <p:xfrm>
          <a:off x="5930175" y="1171600"/>
          <a:ext cx="3000000" cy="3000000"/>
        </p:xfrm>
        <a:graphic>
          <a:graphicData uri="http://schemas.openxmlformats.org/drawingml/2006/table">
            <a:tbl>
              <a:tblPr>
                <a:noFill/>
                <a:tableStyleId>{E77BCDBE-648A-433D-9BB7-6710DD5C89E2}</a:tableStyleId>
              </a:tblPr>
              <a:tblGrid>
                <a:gridCol w="967375"/>
                <a:gridCol w="936375"/>
                <a:gridCol w="998375"/>
              </a:tblGrid>
              <a:tr h="343950">
                <a:tc>
                  <a:txBody>
                    <a:bodyPr/>
                    <a:lstStyle/>
                    <a:p>
                      <a:pPr indent="0" lvl="0" marL="0" rtl="0" algn="ctr">
                        <a:spcBef>
                          <a:spcPts val="0"/>
                        </a:spcBef>
                        <a:spcAft>
                          <a:spcPts val="0"/>
                        </a:spcAft>
                        <a:buNone/>
                      </a:pPr>
                      <a:r>
                        <a:rPr b="1" lang="en" sz="1300">
                          <a:solidFill>
                            <a:srgbClr val="212121"/>
                          </a:solidFill>
                          <a:latin typeface="Times New Roman"/>
                          <a:ea typeface="Times New Roman"/>
                          <a:cs typeface="Times New Roman"/>
                          <a:sym typeface="Times New Roman"/>
                        </a:rPr>
                        <a:t>Learning </a:t>
                      </a:r>
                      <a:r>
                        <a:rPr b="1" lang="en" sz="1300">
                          <a:solidFill>
                            <a:srgbClr val="212121"/>
                          </a:solidFill>
                          <a:latin typeface="Times New Roman"/>
                          <a:ea typeface="Times New Roman"/>
                          <a:cs typeface="Times New Roman"/>
                          <a:sym typeface="Times New Roman"/>
                        </a:rPr>
                        <a:t>Rates</a:t>
                      </a:r>
                      <a:endParaRPr b="1"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1300">
                          <a:solidFill>
                            <a:srgbClr val="212121"/>
                          </a:solidFill>
                          <a:latin typeface="Times New Roman"/>
                          <a:ea typeface="Times New Roman"/>
                          <a:cs typeface="Times New Roman"/>
                          <a:sym typeface="Times New Roman"/>
                        </a:rPr>
                        <a:t>Test Loss Percentage</a:t>
                      </a:r>
                      <a:endParaRPr b="1"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1300">
                          <a:solidFill>
                            <a:srgbClr val="212121"/>
                          </a:solidFill>
                          <a:latin typeface="Times New Roman"/>
                          <a:ea typeface="Times New Roman"/>
                          <a:cs typeface="Times New Roman"/>
                          <a:sym typeface="Times New Roman"/>
                        </a:rPr>
                        <a:t>Test Accuracy</a:t>
                      </a:r>
                      <a:endParaRPr b="1"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r>
              <a:tr h="330875">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0.1</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0.79</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0.78</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r>
              <a:tr h="330875">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0.2</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0.43</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0.82</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r>
              <a:tr h="330875">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0.3</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0.41</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0.81</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r>
              <a:tr h="330875">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0.4</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0.40</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0.82</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r>
              <a:tr h="330875">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0.5</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0.47</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0.80</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r>
              <a:tr h="330875">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0.6</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0.37</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0.83</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00"/>
                    </a:solidFill>
                  </a:tcPr>
                </a:tc>
              </a:tr>
              <a:tr h="330875">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0.7</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0.38</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0.83</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r>
              <a:tr h="330875">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0.8</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0.39</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0.81</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r>
              <a:tr h="330875">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0.9</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0.54</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300">
                          <a:solidFill>
                            <a:srgbClr val="212121"/>
                          </a:solidFill>
                          <a:latin typeface="Times New Roman"/>
                          <a:ea typeface="Times New Roman"/>
                          <a:cs typeface="Times New Roman"/>
                          <a:sym typeface="Times New Roman"/>
                        </a:rPr>
                        <a:t>0.62</a:t>
                      </a:r>
                      <a:endParaRPr sz="1300">
                        <a:solidFill>
                          <a:srgbClr val="212121"/>
                        </a:solidFill>
                        <a:latin typeface="Times New Roman"/>
                        <a:ea typeface="Times New Roman"/>
                        <a:cs typeface="Times New Roman"/>
                        <a:sym typeface="Times New Roman"/>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Model - MLP</a:t>
            </a:r>
            <a:endParaRPr/>
          </a:p>
        </p:txBody>
      </p:sp>
      <p:sp>
        <p:nvSpPr>
          <p:cNvPr id="154" name="Google Shape;154;p27"/>
          <p:cNvSpPr txBox="1"/>
          <p:nvPr>
            <p:ph idx="1" type="body"/>
          </p:nvPr>
        </p:nvSpPr>
        <p:spPr>
          <a:xfrm>
            <a:off x="311700" y="1171600"/>
            <a:ext cx="4260300" cy="242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-Tuning learning rate from 0.5 to 0.6 did not cause any difference in the performance.</a:t>
            </a:r>
            <a:endParaRPr/>
          </a:p>
          <a:p>
            <a:pPr indent="0" lvl="0" marL="0" rtl="0" algn="l">
              <a:spcBef>
                <a:spcPts val="1200"/>
              </a:spcBef>
              <a:spcAft>
                <a:spcPts val="0"/>
              </a:spcAft>
              <a:buNone/>
            </a:pPr>
            <a:r>
              <a:rPr lang="en"/>
              <a:t>-Accuracy and AUC was identical (0.81) using same cutoff</a:t>
            </a:r>
            <a:endParaRPr/>
          </a:p>
          <a:p>
            <a:pPr indent="0" lvl="0" marL="0" rtl="0" algn="l">
              <a:spcBef>
                <a:spcPts val="1200"/>
              </a:spcBef>
              <a:spcAft>
                <a:spcPts val="0"/>
              </a:spcAft>
              <a:buNone/>
            </a:pPr>
            <a:r>
              <a:rPr lang="en"/>
              <a:t>-Confusion matrix result was identical.</a:t>
            </a:r>
            <a:endParaRPr/>
          </a:p>
          <a:p>
            <a:pPr indent="0" lvl="0" marL="0" rtl="0" algn="l">
              <a:spcBef>
                <a:spcPts val="1200"/>
              </a:spcBef>
              <a:spcAft>
                <a:spcPts val="1200"/>
              </a:spcAft>
              <a:buNone/>
            </a:pPr>
            <a:r>
              <a:rPr lang="en"/>
              <a:t>-Running time: </a:t>
            </a:r>
            <a:r>
              <a:rPr b="1" lang="en"/>
              <a:t>1</a:t>
            </a:r>
            <a:r>
              <a:rPr b="1" lang="en"/>
              <a:t> minutes 28 sec</a:t>
            </a:r>
            <a:br>
              <a:rPr lang="en"/>
            </a:br>
            <a:endParaRPr/>
          </a:p>
        </p:txBody>
      </p:sp>
      <p:pic>
        <p:nvPicPr>
          <p:cNvPr id="155" name="Google Shape;155;p27"/>
          <p:cNvPicPr preferRelativeResize="0"/>
          <p:nvPr/>
        </p:nvPicPr>
        <p:blipFill>
          <a:blip r:embed="rId3">
            <a:alphaModFix/>
          </a:blip>
          <a:stretch>
            <a:fillRect/>
          </a:stretch>
        </p:blipFill>
        <p:spPr>
          <a:xfrm>
            <a:off x="4685173" y="1263325"/>
            <a:ext cx="4458826" cy="3397200"/>
          </a:xfrm>
          <a:prstGeom prst="rect">
            <a:avLst/>
          </a:prstGeom>
          <a:noFill/>
          <a:ln>
            <a:noFill/>
          </a:ln>
        </p:spPr>
      </p:pic>
      <p:graphicFrame>
        <p:nvGraphicFramePr>
          <p:cNvPr id="156" name="Google Shape;156;p27"/>
          <p:cNvGraphicFramePr/>
          <p:nvPr/>
        </p:nvGraphicFramePr>
        <p:xfrm>
          <a:off x="353438" y="3448125"/>
          <a:ext cx="3000000" cy="3000000"/>
        </p:xfrm>
        <a:graphic>
          <a:graphicData uri="http://schemas.openxmlformats.org/drawingml/2006/table">
            <a:tbl>
              <a:tblPr>
                <a:noFill/>
                <a:tableStyleId>{51B3BE3B-129E-4B21-A083-6C08E71F68D9}</a:tableStyleId>
              </a:tblPr>
              <a:tblGrid>
                <a:gridCol w="1392275"/>
                <a:gridCol w="1392275"/>
                <a:gridCol w="1392275"/>
              </a:tblGrid>
              <a:tr h="4464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Predicted Positive</a:t>
                      </a:r>
                      <a:endParaRPr/>
                    </a:p>
                  </a:txBody>
                  <a:tcPr marT="91425" marB="91425" marR="91425" marL="91425"/>
                </a:tc>
                <a:tc>
                  <a:txBody>
                    <a:bodyPr/>
                    <a:lstStyle/>
                    <a:p>
                      <a:pPr indent="0" lvl="0" marL="0" rtl="0" algn="l">
                        <a:spcBef>
                          <a:spcPts val="0"/>
                        </a:spcBef>
                        <a:spcAft>
                          <a:spcPts val="0"/>
                        </a:spcAft>
                        <a:buNone/>
                      </a:pPr>
                      <a:r>
                        <a:rPr lang="en"/>
                        <a:t>Predicted</a:t>
                      </a:r>
                      <a:endParaRPr/>
                    </a:p>
                    <a:p>
                      <a:pPr indent="0" lvl="0" marL="0" rtl="0" algn="l">
                        <a:spcBef>
                          <a:spcPts val="0"/>
                        </a:spcBef>
                        <a:spcAft>
                          <a:spcPts val="0"/>
                        </a:spcAft>
                        <a:buNone/>
                      </a:pPr>
                      <a:r>
                        <a:rPr lang="en"/>
                        <a:t>Negative</a:t>
                      </a:r>
                      <a:endParaRPr/>
                    </a:p>
                  </a:txBody>
                  <a:tcPr marT="91425" marB="91425" marR="91425" marL="91425"/>
                </a:tc>
              </a:tr>
              <a:tr h="446450">
                <a:tc>
                  <a:txBody>
                    <a:bodyPr/>
                    <a:lstStyle/>
                    <a:p>
                      <a:pPr indent="0" lvl="0" marL="0" rtl="0" algn="l">
                        <a:spcBef>
                          <a:spcPts val="0"/>
                        </a:spcBef>
                        <a:spcAft>
                          <a:spcPts val="0"/>
                        </a:spcAft>
                        <a:buNone/>
                      </a:pPr>
                      <a:r>
                        <a:rPr lang="en"/>
                        <a:t>True Positive</a:t>
                      </a:r>
                      <a:endParaRPr/>
                    </a:p>
                  </a:txBody>
                  <a:tcPr marT="91425" marB="91425" marR="91425" marL="91425"/>
                </a:tc>
                <a:tc>
                  <a:txBody>
                    <a:bodyPr/>
                    <a:lstStyle/>
                    <a:p>
                      <a:pPr indent="0" lvl="0" marL="0" rtl="0" algn="l">
                        <a:spcBef>
                          <a:spcPts val="0"/>
                        </a:spcBef>
                        <a:spcAft>
                          <a:spcPts val="0"/>
                        </a:spcAft>
                        <a:buNone/>
                      </a:pPr>
                      <a:r>
                        <a:rPr lang="en"/>
                        <a:t>807</a:t>
                      </a:r>
                      <a:endParaRPr/>
                    </a:p>
                  </a:txBody>
                  <a:tcPr marT="91425" marB="91425" marR="91425" marL="91425"/>
                </a:tc>
                <a:tc>
                  <a:txBody>
                    <a:bodyPr/>
                    <a:lstStyle/>
                    <a:p>
                      <a:pPr indent="0" lvl="0" marL="0" rtl="0" algn="l">
                        <a:spcBef>
                          <a:spcPts val="0"/>
                        </a:spcBef>
                        <a:spcAft>
                          <a:spcPts val="0"/>
                        </a:spcAft>
                        <a:buNone/>
                      </a:pPr>
                      <a:r>
                        <a:rPr lang="en"/>
                        <a:t>187</a:t>
                      </a:r>
                      <a:endParaRPr/>
                    </a:p>
                  </a:txBody>
                  <a:tcPr marT="91425" marB="91425" marR="91425" marL="91425"/>
                </a:tc>
              </a:tr>
              <a:tr h="446450">
                <a:tc>
                  <a:txBody>
                    <a:bodyPr/>
                    <a:lstStyle/>
                    <a:p>
                      <a:pPr indent="0" lvl="0" marL="0" rtl="0" algn="l">
                        <a:spcBef>
                          <a:spcPts val="0"/>
                        </a:spcBef>
                        <a:spcAft>
                          <a:spcPts val="0"/>
                        </a:spcAft>
                        <a:buNone/>
                      </a:pPr>
                      <a:r>
                        <a:rPr lang="en"/>
                        <a:t>True Negative</a:t>
                      </a:r>
                      <a:endParaRPr/>
                    </a:p>
                  </a:txBody>
                  <a:tcPr marT="91425" marB="91425" marR="91425" marL="91425"/>
                </a:tc>
                <a:tc>
                  <a:txBody>
                    <a:bodyPr/>
                    <a:lstStyle/>
                    <a:p>
                      <a:pPr indent="0" lvl="0" marL="0" rtl="0" algn="l">
                        <a:spcBef>
                          <a:spcPts val="0"/>
                        </a:spcBef>
                        <a:spcAft>
                          <a:spcPts val="0"/>
                        </a:spcAft>
                        <a:buNone/>
                      </a:pPr>
                      <a:r>
                        <a:rPr lang="en"/>
                        <a:t>368</a:t>
                      </a:r>
                      <a:endParaRPr/>
                    </a:p>
                  </a:txBody>
                  <a:tcPr marT="91425" marB="91425" marR="91425" marL="91425"/>
                </a:tc>
                <a:tc>
                  <a:txBody>
                    <a:bodyPr/>
                    <a:lstStyle/>
                    <a:p>
                      <a:pPr indent="0" lvl="0" marL="0" rtl="0" algn="l">
                        <a:spcBef>
                          <a:spcPts val="0"/>
                        </a:spcBef>
                        <a:spcAft>
                          <a:spcPts val="0"/>
                        </a:spcAft>
                        <a:buNone/>
                      </a:pPr>
                      <a:r>
                        <a:rPr lang="en"/>
                        <a:t>1582</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Model</a:t>
            </a:r>
            <a:endParaRPr/>
          </a:p>
        </p:txBody>
      </p:sp>
      <p:sp>
        <p:nvSpPr>
          <p:cNvPr id="162" name="Google Shape;162;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Tuning parameter mtry: </a:t>
            </a:r>
            <a:r>
              <a:rPr lang="en">
                <a:highlight>
                  <a:schemeClr val="accent1"/>
                </a:highlight>
              </a:rPr>
              <a:t>number of variables randomly sampled as candidates at each split</a:t>
            </a:r>
            <a:endParaRPr>
              <a:highlight>
                <a:schemeClr val="accent1"/>
              </a:highlight>
            </a:endParaRPr>
          </a:p>
          <a:p>
            <a:pPr indent="-342900" lvl="0" marL="457200" rtl="0" algn="l">
              <a:spcBef>
                <a:spcPts val="0"/>
              </a:spcBef>
              <a:spcAft>
                <a:spcPts val="0"/>
              </a:spcAft>
              <a:buSzPts val="1800"/>
              <a:buChar char="●"/>
            </a:pPr>
            <a:r>
              <a:rPr lang="en">
                <a:highlight>
                  <a:schemeClr val="accent1"/>
                </a:highlight>
              </a:rPr>
              <a:t>Default setting </a:t>
            </a:r>
            <a:r>
              <a:rPr lang="en"/>
              <a:t>mtry = √p, where p is the number of parameters in the training dataset</a:t>
            </a:r>
            <a:endParaRPr/>
          </a:p>
          <a:p>
            <a:pPr indent="-342900" lvl="0" marL="457200" rtl="0" algn="l">
              <a:spcBef>
                <a:spcPts val="0"/>
              </a:spcBef>
              <a:spcAft>
                <a:spcPts val="0"/>
              </a:spcAft>
              <a:buSzPts val="1800"/>
              <a:buChar char="●"/>
            </a:pPr>
            <a:r>
              <a:rPr lang="en"/>
              <a:t>Performances of two random forest models with different mtry settings are compared (AUC, best cutoff, and accuracy)</a:t>
            </a:r>
            <a:endParaRPr/>
          </a:p>
          <a:p>
            <a:pPr indent="-342900" lvl="0" marL="457200" rtl="0" algn="l">
              <a:spcBef>
                <a:spcPts val="0"/>
              </a:spcBef>
              <a:spcAft>
                <a:spcPts val="0"/>
              </a:spcAft>
              <a:buSzPts val="1800"/>
              <a:buChar char="●"/>
            </a:pPr>
            <a:r>
              <a:rPr lang="en"/>
              <a:t>Running time is calculated</a:t>
            </a:r>
            <a:endParaRPr/>
          </a:p>
          <a:p>
            <a:pPr indent="-342900" lvl="0" marL="457200" rtl="0" algn="l">
              <a:spcBef>
                <a:spcPts val="0"/>
              </a:spcBef>
              <a:spcAft>
                <a:spcPts val="0"/>
              </a:spcAft>
              <a:buSzPts val="1800"/>
              <a:buChar char="●"/>
            </a:pPr>
            <a:r>
              <a:rPr lang="en"/>
              <a:t>ROC curve is generated</a:t>
            </a:r>
            <a:endParaRPr/>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Random Forest Model</a:t>
            </a:r>
            <a:endParaRPr/>
          </a:p>
        </p:txBody>
      </p:sp>
      <p:sp>
        <p:nvSpPr>
          <p:cNvPr id="168" name="Google Shape;168;p29"/>
          <p:cNvSpPr txBox="1"/>
          <p:nvPr>
            <p:ph idx="1" type="body"/>
          </p:nvPr>
        </p:nvSpPr>
        <p:spPr>
          <a:xfrm>
            <a:off x="311700" y="1171600"/>
            <a:ext cx="8520600" cy="368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Tuning parameter mtry = 24</a:t>
            </a:r>
            <a:endParaRPr/>
          </a:p>
          <a:p>
            <a:pPr indent="0" lvl="0" marL="0" rtl="0" algn="l">
              <a:spcBef>
                <a:spcPts val="1200"/>
              </a:spcBef>
              <a:spcAft>
                <a:spcPts val="1200"/>
              </a:spcAft>
              <a:buNone/>
            </a:pPr>
            <a:r>
              <a:t/>
            </a:r>
            <a:endParaRPr/>
          </a:p>
        </p:txBody>
      </p:sp>
      <p:pic>
        <p:nvPicPr>
          <p:cNvPr id="169" name="Google Shape;169;p29"/>
          <p:cNvPicPr preferRelativeResize="0"/>
          <p:nvPr/>
        </p:nvPicPr>
        <p:blipFill>
          <a:blip r:embed="rId3">
            <a:alphaModFix/>
          </a:blip>
          <a:stretch>
            <a:fillRect/>
          </a:stretch>
        </p:blipFill>
        <p:spPr>
          <a:xfrm>
            <a:off x="1823475" y="1649125"/>
            <a:ext cx="5492200" cy="3203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Model Performance (mtry = 11)</a:t>
            </a:r>
            <a:endParaRPr/>
          </a:p>
        </p:txBody>
      </p:sp>
      <p:sp>
        <p:nvSpPr>
          <p:cNvPr id="175" name="Google Shape;175;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AUC = 0.91</a:t>
            </a:r>
            <a:endParaRPr/>
          </a:p>
          <a:p>
            <a:pPr indent="-342900" lvl="0" marL="457200" rtl="0" algn="l">
              <a:spcBef>
                <a:spcPts val="0"/>
              </a:spcBef>
              <a:spcAft>
                <a:spcPts val="0"/>
              </a:spcAft>
              <a:buSzPts val="1800"/>
              <a:buChar char="●"/>
            </a:pPr>
            <a:r>
              <a:rPr lang="en"/>
              <a:t>Best probability cutoff = 0.53</a:t>
            </a:r>
            <a:endParaRPr/>
          </a:p>
          <a:p>
            <a:pPr indent="-342900" lvl="0" marL="457200" rtl="0" algn="l">
              <a:spcBef>
                <a:spcPts val="0"/>
              </a:spcBef>
              <a:spcAft>
                <a:spcPts val="0"/>
              </a:spcAft>
              <a:buSzPts val="1800"/>
              <a:buChar char="●"/>
            </a:pPr>
            <a:r>
              <a:rPr lang="en"/>
              <a:t>Model accuracy = 0.84</a:t>
            </a:r>
            <a:endParaRPr/>
          </a:p>
          <a:p>
            <a:pPr indent="0" lvl="0" marL="0" rtl="0" algn="l">
              <a:spcBef>
                <a:spcPts val="0"/>
              </a:spcBef>
              <a:spcAft>
                <a:spcPts val="0"/>
              </a:spcAft>
              <a:buNone/>
            </a:pPr>
            <a:r>
              <a:t/>
            </a:r>
            <a:endParaRPr/>
          </a:p>
        </p:txBody>
      </p:sp>
      <p:pic>
        <p:nvPicPr>
          <p:cNvPr id="176" name="Google Shape;176;p30"/>
          <p:cNvPicPr preferRelativeResize="0"/>
          <p:nvPr/>
        </p:nvPicPr>
        <p:blipFill>
          <a:blip r:embed="rId3">
            <a:alphaModFix/>
          </a:blip>
          <a:stretch>
            <a:fillRect/>
          </a:stretch>
        </p:blipFill>
        <p:spPr>
          <a:xfrm>
            <a:off x="5034525" y="1058225"/>
            <a:ext cx="3655699" cy="3758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a:t>
            </a:r>
            <a:r>
              <a:rPr lang="en"/>
              <a:t> Model Performance (mtry = 24)</a:t>
            </a:r>
            <a:endParaRPr/>
          </a:p>
        </p:txBody>
      </p:sp>
      <p:sp>
        <p:nvSpPr>
          <p:cNvPr id="182" name="Google Shape;182;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AUC = 0.91</a:t>
            </a:r>
            <a:endParaRPr/>
          </a:p>
          <a:p>
            <a:pPr indent="-342900" lvl="0" marL="457200" rtl="0" algn="l">
              <a:spcBef>
                <a:spcPts val="0"/>
              </a:spcBef>
              <a:spcAft>
                <a:spcPts val="0"/>
              </a:spcAft>
              <a:buSzPts val="1800"/>
              <a:buChar char="●"/>
            </a:pPr>
            <a:r>
              <a:rPr lang="en"/>
              <a:t>Best probability cutoff = 0.51</a:t>
            </a:r>
            <a:endParaRPr/>
          </a:p>
          <a:p>
            <a:pPr indent="-342900" lvl="0" marL="457200" rtl="0" algn="l">
              <a:spcBef>
                <a:spcPts val="0"/>
              </a:spcBef>
              <a:spcAft>
                <a:spcPts val="0"/>
              </a:spcAft>
              <a:buSzPts val="1800"/>
              <a:buChar char="●"/>
            </a:pPr>
            <a:r>
              <a:rPr lang="en"/>
              <a:t>Model accuracy = 0.84</a:t>
            </a:r>
            <a:endParaRPr/>
          </a:p>
          <a:p>
            <a:pPr indent="-342900" lvl="0" marL="457200" rtl="0" algn="l">
              <a:spcBef>
                <a:spcPts val="0"/>
              </a:spcBef>
              <a:spcAft>
                <a:spcPts val="0"/>
              </a:spcAft>
              <a:buSzPts val="1800"/>
              <a:buChar char="●"/>
            </a:pPr>
            <a:r>
              <a:rPr lang="en"/>
              <a:t>Running time = 16min</a:t>
            </a:r>
            <a:endParaRPr/>
          </a:p>
          <a:p>
            <a:pPr indent="0" lvl="0" marL="0" rtl="0" algn="l">
              <a:spcBef>
                <a:spcPts val="0"/>
              </a:spcBef>
              <a:spcAft>
                <a:spcPts val="0"/>
              </a:spcAft>
              <a:buNone/>
            </a:pPr>
            <a:r>
              <a:t/>
            </a:r>
            <a:endParaRPr/>
          </a:p>
        </p:txBody>
      </p:sp>
      <p:pic>
        <p:nvPicPr>
          <p:cNvPr id="183" name="Google Shape;183;p31"/>
          <p:cNvPicPr preferRelativeResize="0"/>
          <p:nvPr/>
        </p:nvPicPr>
        <p:blipFill>
          <a:blip r:embed="rId3">
            <a:alphaModFix/>
          </a:blip>
          <a:stretch>
            <a:fillRect/>
          </a:stretch>
        </p:blipFill>
        <p:spPr>
          <a:xfrm>
            <a:off x="5027275" y="1058225"/>
            <a:ext cx="3666626" cy="377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Objectives</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-Oral health is often used as an indicator of one’s physical well-being.</a:t>
            </a:r>
            <a:endParaRPr sz="1600"/>
          </a:p>
          <a:p>
            <a:pPr indent="0" lvl="0" marL="0" rtl="0" algn="l">
              <a:spcBef>
                <a:spcPts val="1200"/>
              </a:spcBef>
              <a:spcAft>
                <a:spcPts val="0"/>
              </a:spcAft>
              <a:buNone/>
            </a:pPr>
            <a:r>
              <a:rPr lang="en" sz="1600"/>
              <a:t>-Zanella-Calzada et al. (2018) attempted to create predictive model of oral health, using socio-economic status and nutrition information.</a:t>
            </a:r>
            <a:endParaRPr sz="1600"/>
          </a:p>
          <a:p>
            <a:pPr indent="457200" lvl="0" marL="0" rtl="0" algn="l">
              <a:spcBef>
                <a:spcPts val="1200"/>
              </a:spcBef>
              <a:spcAft>
                <a:spcPts val="0"/>
              </a:spcAft>
              <a:buClr>
                <a:schemeClr val="dk1"/>
              </a:buClr>
              <a:buSzPts val="1100"/>
              <a:buFont typeface="Arial"/>
              <a:buNone/>
            </a:pPr>
            <a:r>
              <a:rPr lang="en" sz="1600"/>
              <a:t>-Binary Classification Task (6495 Healthy vs 3318 Unhealthy)</a:t>
            </a:r>
            <a:endParaRPr sz="1600"/>
          </a:p>
          <a:p>
            <a:pPr indent="457200" lvl="0" marL="0" rtl="0" algn="l">
              <a:spcBef>
                <a:spcPts val="1200"/>
              </a:spcBef>
              <a:spcAft>
                <a:spcPts val="0"/>
              </a:spcAft>
              <a:buClr>
                <a:schemeClr val="dk1"/>
              </a:buClr>
              <a:buSzPts val="1100"/>
              <a:buFont typeface="Arial"/>
              <a:buNone/>
            </a:pPr>
            <a:r>
              <a:rPr lang="en" sz="1600"/>
              <a:t>-Dataset with potentially high dimensional features</a:t>
            </a:r>
            <a:endParaRPr sz="1600"/>
          </a:p>
          <a:p>
            <a:pPr indent="0" lvl="0" marL="0" rtl="0" algn="l">
              <a:spcBef>
                <a:spcPts val="1200"/>
              </a:spcBef>
              <a:spcAft>
                <a:spcPts val="0"/>
              </a:spcAft>
              <a:buNone/>
            </a:pPr>
            <a:r>
              <a:rPr lang="en" sz="1600"/>
              <a:t>-Current project attempts to reproduce and improve Zanella-Calzada’s work.</a:t>
            </a:r>
            <a:endParaRPr sz="1600"/>
          </a:p>
          <a:p>
            <a:pPr indent="0" lvl="0" marL="0" rtl="0" algn="l">
              <a:spcBef>
                <a:spcPts val="1200"/>
              </a:spcBef>
              <a:spcAft>
                <a:spcPts val="0"/>
              </a:spcAft>
              <a:buClr>
                <a:schemeClr val="dk1"/>
              </a:buClr>
              <a:buSzPts val="1100"/>
              <a:buFont typeface="Arial"/>
              <a:buNone/>
            </a:pPr>
            <a:r>
              <a:rPr lang="en" sz="1550"/>
              <a:t>-Programming Language used: Python 3.10 (Google Colab), R, SQLite</a:t>
            </a:r>
            <a:endParaRPr sz="1550"/>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a:t>
            </a:r>
            <a:endParaRPr/>
          </a:p>
        </p:txBody>
      </p:sp>
      <p:sp>
        <p:nvSpPr>
          <p:cNvPr id="189" name="Google Shape;189;p3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t>
            </a:r>
            <a:r>
              <a:rPr lang="en"/>
              <a:t>try = 11 vs mtry = 24</a:t>
            </a:r>
            <a:endParaRPr/>
          </a:p>
          <a:p>
            <a:pPr indent="-342900" lvl="0" marL="457200" rtl="0" algn="l">
              <a:spcBef>
                <a:spcPts val="0"/>
              </a:spcBef>
              <a:spcAft>
                <a:spcPts val="0"/>
              </a:spcAft>
              <a:buSzPts val="1800"/>
              <a:buChar char="●"/>
            </a:pPr>
            <a:r>
              <a:rPr lang="en"/>
              <a:t>Same AUC = 0.91</a:t>
            </a:r>
            <a:endParaRPr/>
          </a:p>
          <a:p>
            <a:pPr indent="-342900" lvl="0" marL="457200" rtl="0" algn="l">
              <a:spcBef>
                <a:spcPts val="0"/>
              </a:spcBef>
              <a:spcAft>
                <a:spcPts val="0"/>
              </a:spcAft>
              <a:buSzPts val="1800"/>
              <a:buChar char="●"/>
            </a:pPr>
            <a:r>
              <a:rPr lang="en"/>
              <a:t>Different probability cutoff (0.53 vs 0.51)</a:t>
            </a:r>
            <a:endParaRPr/>
          </a:p>
          <a:p>
            <a:pPr indent="-342900" lvl="0" marL="457200" rtl="0" algn="l">
              <a:spcBef>
                <a:spcPts val="0"/>
              </a:spcBef>
              <a:spcAft>
                <a:spcPts val="0"/>
              </a:spcAft>
              <a:buSzPts val="1800"/>
              <a:buChar char="●"/>
            </a:pPr>
            <a:r>
              <a:rPr lang="en"/>
              <a:t>Same model </a:t>
            </a:r>
            <a:r>
              <a:rPr lang="en"/>
              <a:t>accuracy = 0.84</a:t>
            </a:r>
            <a:endParaRPr/>
          </a:p>
          <a:p>
            <a:pPr indent="-342900" lvl="0" marL="457200" rtl="0" algn="l">
              <a:spcBef>
                <a:spcPts val="0"/>
              </a:spcBef>
              <a:spcAft>
                <a:spcPts val="0"/>
              </a:spcAft>
              <a:buSzPts val="1800"/>
              <a:buChar char="●"/>
            </a:pPr>
            <a:r>
              <a:rPr lang="en"/>
              <a:t>Similar ROC curves</a:t>
            </a:r>
            <a:endParaRPr/>
          </a:p>
          <a:p>
            <a:pPr indent="-342900" lvl="0" marL="457200" rtl="0" algn="l">
              <a:spcBef>
                <a:spcPts val="0"/>
              </a:spcBef>
              <a:spcAft>
                <a:spcPts val="0"/>
              </a:spcAft>
              <a:buSzPts val="1800"/>
              <a:buChar char="●"/>
            </a:pPr>
            <a:r>
              <a:rPr lang="en"/>
              <a:t>Performance almost identical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5" name="Google Shape;195;p3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-AUC of the ROC curve in Random Forest (0.91) was slightly better than MLP model (0.89).</a:t>
            </a:r>
            <a:endParaRPr/>
          </a:p>
          <a:p>
            <a:pPr indent="0" lvl="0" marL="0" rtl="0" algn="l">
              <a:spcBef>
                <a:spcPts val="1200"/>
              </a:spcBef>
              <a:spcAft>
                <a:spcPts val="0"/>
              </a:spcAft>
              <a:buNone/>
            </a:pPr>
            <a:r>
              <a:rPr lang="en"/>
              <a:t>-Accuracy with optimal cutoff was also slightly better in Random Forest (0.84) than MLP model (0.81).</a:t>
            </a:r>
            <a:endParaRPr/>
          </a:p>
          <a:p>
            <a:pPr indent="0" lvl="0" marL="0" rtl="0" algn="l">
              <a:spcBef>
                <a:spcPts val="1200"/>
              </a:spcBef>
              <a:spcAft>
                <a:spcPts val="0"/>
              </a:spcAft>
              <a:buNone/>
            </a:pPr>
            <a:r>
              <a:rPr lang="en"/>
              <a:t>-Random Forest model required far more processing time (16 minutes) than  MLP model (1 min 28 sec).</a:t>
            </a:r>
            <a:endParaRPr/>
          </a:p>
          <a:p>
            <a:pPr indent="0" lvl="0" marL="0" rtl="0" algn="l">
              <a:spcBef>
                <a:spcPts val="1200"/>
              </a:spcBef>
              <a:spcAft>
                <a:spcPts val="1200"/>
              </a:spcAft>
              <a:buNone/>
            </a:pPr>
            <a:r>
              <a:rPr lang="en"/>
              <a:t>-While Random Forest model yields slightly better prediction accuracy, it required far more computational resources than Neural Network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process</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-NHANE dataset (Demo, Diet, and Exam) from 2013-2014 (9813 subjects, 213 features)</a:t>
            </a:r>
            <a:endParaRPr sz="1550"/>
          </a:p>
          <a:p>
            <a:pPr indent="0" lvl="0" marL="0" rtl="0" algn="l">
              <a:spcBef>
                <a:spcPts val="1200"/>
              </a:spcBef>
              <a:spcAft>
                <a:spcPts val="0"/>
              </a:spcAft>
              <a:buNone/>
            </a:pPr>
            <a:r>
              <a:rPr lang="en" sz="1700"/>
              <a:t>-Dataset is uploaded to GitHub for reproducible research/easy access.</a:t>
            </a:r>
            <a:endParaRPr sz="1700"/>
          </a:p>
          <a:p>
            <a:pPr indent="0" lvl="0" marL="0" rtl="0" algn="l">
              <a:spcBef>
                <a:spcPts val="1200"/>
              </a:spcBef>
              <a:spcAft>
                <a:spcPts val="0"/>
              </a:spcAft>
              <a:buNone/>
            </a:pPr>
            <a:r>
              <a:rPr lang="en" sz="1700"/>
              <a:t>-3 different dataset was queried with SQLite, using SEQN variable (Primary Key)</a:t>
            </a:r>
            <a:endParaRPr sz="1700"/>
          </a:p>
          <a:p>
            <a:pPr indent="0" lvl="0" marL="0" rtl="0" algn="l">
              <a:spcBef>
                <a:spcPts val="1200"/>
              </a:spcBef>
              <a:spcAft>
                <a:spcPts val="0"/>
              </a:spcAft>
              <a:buNone/>
            </a:pPr>
            <a:r>
              <a:rPr lang="en" sz="1700"/>
              <a:t>-Data was cleaned via Python, following </a:t>
            </a:r>
            <a:r>
              <a:rPr lang="en" sz="1650"/>
              <a:t>Zanella-Calzada et al. (2018)’s procedure. </a:t>
            </a:r>
            <a:endParaRPr sz="1650"/>
          </a:p>
          <a:p>
            <a:pPr indent="-323335" lvl="0" marL="914400" rtl="0" algn="l">
              <a:spcBef>
                <a:spcPts val="1200"/>
              </a:spcBef>
              <a:spcAft>
                <a:spcPts val="0"/>
              </a:spcAft>
              <a:buSzPts val="1492"/>
              <a:buAutoNum type="arabicPeriod"/>
            </a:pPr>
            <a:r>
              <a:rPr lang="en" sz="1491"/>
              <a:t>Features (Demographic and Diet datasets) with more than 30% missing were removed. (9813 subjects, 123 features)</a:t>
            </a:r>
            <a:endParaRPr sz="1491"/>
          </a:p>
          <a:p>
            <a:pPr indent="-323335" lvl="0" marL="914400" rtl="0" algn="l">
              <a:spcBef>
                <a:spcPts val="0"/>
              </a:spcBef>
              <a:spcAft>
                <a:spcPts val="0"/>
              </a:spcAft>
              <a:buSzPts val="1492"/>
              <a:buAutoNum type="arabicPeriod"/>
            </a:pPr>
            <a:r>
              <a:rPr lang="en" sz="1491"/>
              <a:t>Missing dataset was imputed using averages, with </a:t>
            </a:r>
            <a:r>
              <a:rPr i="1" lang="en" sz="1491"/>
              <a:t>Simple Imputer</a:t>
            </a:r>
            <a:r>
              <a:rPr lang="en" sz="1491"/>
              <a:t> in Python.</a:t>
            </a:r>
            <a:endParaRPr sz="1491"/>
          </a:p>
          <a:p>
            <a:pPr indent="-323335" lvl="0" marL="914400" rtl="0" algn="l">
              <a:spcBef>
                <a:spcPts val="0"/>
              </a:spcBef>
              <a:spcAft>
                <a:spcPts val="0"/>
              </a:spcAft>
              <a:buSzPts val="1492"/>
              <a:buAutoNum type="arabicPeriod"/>
            </a:pPr>
            <a:r>
              <a:rPr lang="en" sz="1491"/>
              <a:t>Dataset was normalized with </a:t>
            </a:r>
            <a:r>
              <a:rPr i="1" lang="en" sz="1491"/>
              <a:t>scikit-</a:t>
            </a:r>
            <a:r>
              <a:rPr i="1" lang="en" sz="1491"/>
              <a:t>learn</a:t>
            </a:r>
            <a:r>
              <a:rPr i="1" lang="en" sz="1491"/>
              <a:t> </a:t>
            </a:r>
            <a:r>
              <a:rPr lang="en" sz="1491"/>
              <a:t>preprocessing package to eliminate the feature’s scale difference. </a:t>
            </a:r>
            <a:endParaRPr sz="1491"/>
          </a:p>
          <a:p>
            <a:pPr indent="-323335" lvl="0" marL="914400" rtl="0" algn="l">
              <a:spcBef>
                <a:spcPts val="0"/>
              </a:spcBef>
              <a:spcAft>
                <a:spcPts val="0"/>
              </a:spcAft>
              <a:buSzPts val="1492"/>
              <a:buAutoNum type="arabicPeriod"/>
            </a:pPr>
            <a:r>
              <a:rPr lang="en" sz="1491"/>
              <a:t>Oral health was coded using Diagnostic dataset: each tooth condition was examined.</a:t>
            </a:r>
            <a:endParaRPr sz="1491"/>
          </a:p>
          <a:p>
            <a:pPr indent="-323335" lvl="0" marL="914400" rtl="0" algn="l">
              <a:spcBef>
                <a:spcPts val="0"/>
              </a:spcBef>
              <a:spcAft>
                <a:spcPts val="0"/>
              </a:spcAft>
              <a:buSzPts val="1492"/>
              <a:buAutoNum type="arabicPeriod"/>
            </a:pPr>
            <a:r>
              <a:rPr lang="en" sz="1491"/>
              <a:t>Randomized train-test dataset separation (70:30)</a:t>
            </a:r>
            <a:endParaRPr sz="149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0" y="0"/>
            <a:ext cx="8995677" cy="5110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3" name="Google Shape;83;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0" y="0"/>
            <a:ext cx="9053953"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45053" y="0"/>
            <a:ext cx="9053892"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a:t>
            </a:r>
            <a:endParaRPr/>
          </a:p>
        </p:txBody>
      </p:sp>
      <p:sp>
        <p:nvSpPr>
          <p:cNvPr id="97" name="Google Shape;97;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600"/>
              <a:t>Multi-Level Perceptron (MLP)/Artificial Neural Network (ANN)</a:t>
            </a:r>
            <a:br>
              <a:rPr lang="en" sz="1600"/>
            </a:br>
            <a:r>
              <a:rPr lang="en" sz="1600"/>
              <a:t>	-neural network model connecting multiple layers </a:t>
            </a:r>
            <a:br>
              <a:rPr lang="en" sz="1600"/>
            </a:br>
            <a:r>
              <a:rPr lang="en" sz="1600"/>
              <a:t>	-appropriate for high dimensional tabular data</a:t>
            </a:r>
            <a:endParaRPr sz="1600"/>
          </a:p>
          <a:p>
            <a:pPr indent="0" lvl="0" marL="0" rtl="0" algn="l">
              <a:spcBef>
                <a:spcPts val="1200"/>
              </a:spcBef>
              <a:spcAft>
                <a:spcPts val="0"/>
              </a:spcAft>
              <a:buNone/>
            </a:pPr>
            <a:r>
              <a:rPr b="1" lang="en" sz="1600"/>
              <a:t>Random Forest</a:t>
            </a:r>
            <a:br>
              <a:rPr lang="en" sz="1600"/>
            </a:br>
            <a:r>
              <a:rPr lang="en" sz="1600"/>
              <a:t>	-Tree based ensemble model</a:t>
            </a:r>
            <a:br>
              <a:rPr lang="en" sz="1600"/>
            </a:br>
            <a:r>
              <a:rPr lang="en" sz="1600"/>
              <a:t>	-implement hierarchical structure to the high dimensional </a:t>
            </a:r>
            <a:br>
              <a:rPr lang="en" sz="1600"/>
            </a:br>
            <a:r>
              <a:rPr lang="en" sz="1600"/>
              <a:t>	dataset.</a:t>
            </a:r>
            <a:endParaRPr sz="1600"/>
          </a:p>
          <a:p>
            <a:pPr indent="0" lvl="0" marL="0" rtl="0" algn="l">
              <a:spcBef>
                <a:spcPts val="1200"/>
              </a:spcBef>
              <a:spcAft>
                <a:spcPts val="1200"/>
              </a:spcAft>
              <a:buNone/>
            </a:pPr>
            <a:r>
              <a:rPr b="1" lang="en" sz="1600"/>
              <a:t>Model Comparison:</a:t>
            </a:r>
            <a:br>
              <a:rPr lang="en" sz="1600"/>
            </a:br>
            <a:r>
              <a:rPr lang="en" sz="1600"/>
              <a:t>	</a:t>
            </a:r>
            <a:r>
              <a:rPr lang="en" sz="1600"/>
              <a:t>-ROC curve AUC value</a:t>
            </a:r>
            <a:br>
              <a:rPr lang="en" sz="1600"/>
            </a:br>
            <a:r>
              <a:rPr lang="en" sz="1600"/>
              <a:t>	-Best possible Accuracy</a:t>
            </a:r>
            <a:endParaRPr sz="1600"/>
          </a:p>
        </p:txBody>
      </p:sp>
      <p:pic>
        <p:nvPicPr>
          <p:cNvPr id="98" name="Google Shape;98;p19"/>
          <p:cNvPicPr preferRelativeResize="0"/>
          <p:nvPr/>
        </p:nvPicPr>
        <p:blipFill>
          <a:blip r:embed="rId3">
            <a:alphaModFix/>
          </a:blip>
          <a:stretch>
            <a:fillRect/>
          </a:stretch>
        </p:blipFill>
        <p:spPr>
          <a:xfrm>
            <a:off x="6448225" y="2542200"/>
            <a:ext cx="2603176" cy="1763534"/>
          </a:xfrm>
          <a:prstGeom prst="rect">
            <a:avLst/>
          </a:prstGeom>
          <a:noFill/>
          <a:ln>
            <a:noFill/>
          </a:ln>
        </p:spPr>
      </p:pic>
      <p:pic>
        <p:nvPicPr>
          <p:cNvPr id="99" name="Google Shape;99;p19"/>
          <p:cNvPicPr preferRelativeResize="0"/>
          <p:nvPr/>
        </p:nvPicPr>
        <p:blipFill>
          <a:blip r:embed="rId4">
            <a:alphaModFix/>
          </a:blip>
          <a:stretch>
            <a:fillRect/>
          </a:stretch>
        </p:blipFill>
        <p:spPr>
          <a:xfrm>
            <a:off x="6411950" y="532350"/>
            <a:ext cx="2603174" cy="17492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Multi Level Perceptron (MLP)</a:t>
            </a:r>
            <a:endParaRPr/>
          </a:p>
        </p:txBody>
      </p:sp>
      <p:sp>
        <p:nvSpPr>
          <p:cNvPr id="105" name="Google Shape;105;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-Artificial Neural Network that has more than one hidden layers</a:t>
            </a:r>
            <a:endParaRPr/>
          </a:p>
          <a:p>
            <a:pPr indent="0" lvl="0" marL="0" rtl="0" algn="l">
              <a:spcBef>
                <a:spcPts val="1200"/>
              </a:spcBef>
              <a:spcAft>
                <a:spcPts val="0"/>
              </a:spcAft>
              <a:buNone/>
            </a:pPr>
            <a:r>
              <a:rPr lang="en"/>
              <a:t>-Consist of Dense Layer and Dropout Layer</a:t>
            </a:r>
            <a:endParaRPr/>
          </a:p>
          <a:p>
            <a:pPr indent="457200" lvl="0" marL="0" rtl="0" algn="l">
              <a:spcBef>
                <a:spcPts val="1200"/>
              </a:spcBef>
              <a:spcAft>
                <a:spcPts val="0"/>
              </a:spcAft>
              <a:buNone/>
            </a:pPr>
            <a:r>
              <a:rPr lang="en"/>
              <a:t>-Dense Layer: receives output from every neuron of its preceding layer</a:t>
            </a:r>
            <a:endParaRPr/>
          </a:p>
          <a:p>
            <a:pPr indent="0" lvl="0" marL="457200" rtl="0" algn="l">
              <a:spcBef>
                <a:spcPts val="1200"/>
              </a:spcBef>
              <a:spcAft>
                <a:spcPts val="1200"/>
              </a:spcAft>
              <a:buNone/>
            </a:pPr>
            <a:r>
              <a:rPr lang="en"/>
              <a:t>-Dropout Layer: reduce overfitting </a:t>
            </a:r>
            <a:r>
              <a:rPr lang="en"/>
              <a:t>by</a:t>
            </a:r>
            <a:r>
              <a:rPr lang="en"/>
              <a:t> preventing co-adaptation </a:t>
            </a:r>
            <a:r>
              <a:rPr lang="en"/>
              <a:t>through</a:t>
            </a:r>
            <a:r>
              <a:rPr lang="en"/>
              <a:t> randomly dropping certain number of neurons</a:t>
            </a:r>
            <a:endParaRPr/>
          </a:p>
        </p:txBody>
      </p:sp>
      <p:pic>
        <p:nvPicPr>
          <p:cNvPr id="106" name="Google Shape;106;p20"/>
          <p:cNvPicPr preferRelativeResize="0"/>
          <p:nvPr/>
        </p:nvPicPr>
        <p:blipFill>
          <a:blip r:embed="rId3">
            <a:alphaModFix/>
          </a:blip>
          <a:stretch>
            <a:fillRect/>
          </a:stretch>
        </p:blipFill>
        <p:spPr>
          <a:xfrm>
            <a:off x="2740201" y="3383200"/>
            <a:ext cx="3297174" cy="176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292850"/>
            <a:ext cx="87564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 Level</a:t>
            </a:r>
            <a:r>
              <a:rPr lang="en"/>
              <a:t> Perceptron (MLP)</a:t>
            </a:r>
            <a:endParaRPr/>
          </a:p>
        </p:txBody>
      </p:sp>
      <p:sp>
        <p:nvSpPr>
          <p:cNvPr id="112" name="Google Shape;112;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Suggested Structures:</a:t>
            </a:r>
            <a:endParaRPr/>
          </a:p>
          <a:p>
            <a:pPr indent="0" lvl="0" marL="0" rtl="0" algn="l">
              <a:spcBef>
                <a:spcPts val="1200"/>
              </a:spcBef>
              <a:spcAft>
                <a:spcPts val="0"/>
              </a:spcAft>
              <a:buNone/>
            </a:pPr>
            <a:r>
              <a:rPr lang="en"/>
              <a:t>-4 layers of Dense and Dropout Layer</a:t>
            </a:r>
            <a:br>
              <a:rPr lang="en"/>
            </a:b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-Dense Layer: rectified linear unit (reLu); f(x) = max(0,x)</a:t>
            </a:r>
            <a:br>
              <a:rPr lang="en"/>
            </a:br>
            <a:r>
              <a:rPr lang="en"/>
              <a:t>-Dropout Layer Learning Rate: 0.5</a:t>
            </a:r>
            <a:br>
              <a:rPr lang="en"/>
            </a:br>
            <a:r>
              <a:rPr lang="en"/>
              <a:t>-Output neuron used “softmax”</a:t>
            </a:r>
            <a:br>
              <a:rPr lang="en"/>
            </a:br>
            <a:r>
              <a:rPr lang="en"/>
              <a:t>-Used Adam Optimizer with 100 Epoch, with undefined batch size</a:t>
            </a:r>
            <a:endParaRPr/>
          </a:p>
        </p:txBody>
      </p:sp>
      <p:graphicFrame>
        <p:nvGraphicFramePr>
          <p:cNvPr id="113" name="Google Shape;113;p21"/>
          <p:cNvGraphicFramePr/>
          <p:nvPr/>
        </p:nvGraphicFramePr>
        <p:xfrm>
          <a:off x="977850" y="2107300"/>
          <a:ext cx="3000000" cy="3000000"/>
        </p:xfrm>
        <a:graphic>
          <a:graphicData uri="http://schemas.openxmlformats.org/drawingml/2006/table">
            <a:tbl>
              <a:tblPr>
                <a:noFill/>
                <a:tableStyleId>{51B3BE3B-129E-4B21-A083-6C08E71F68D9}</a:tableStyleId>
              </a:tblPr>
              <a:tblGrid>
                <a:gridCol w="1190775"/>
                <a:gridCol w="1190775"/>
                <a:gridCol w="1190775"/>
                <a:gridCol w="1190775"/>
                <a:gridCol w="1190775"/>
                <a:gridCol w="1190775"/>
              </a:tblGrid>
              <a:tr h="262100">
                <a:tc>
                  <a:txBody>
                    <a:bodyPr/>
                    <a:lstStyle/>
                    <a:p>
                      <a:pPr indent="0" lvl="0" marL="0" rtl="0" algn="ctr">
                        <a:spcBef>
                          <a:spcPts val="0"/>
                        </a:spcBef>
                        <a:spcAft>
                          <a:spcPts val="0"/>
                        </a:spcAft>
                        <a:buNone/>
                      </a:pPr>
                      <a:r>
                        <a:rPr b="1" lang="en" sz="1000"/>
                        <a:t>Input Layer</a:t>
                      </a:r>
                      <a:endParaRPr b="1" sz="1000"/>
                    </a:p>
                  </a:txBody>
                  <a:tcPr marT="91425" marB="91425" marR="91425" marL="91425"/>
                </a:tc>
                <a:tc>
                  <a:txBody>
                    <a:bodyPr/>
                    <a:lstStyle/>
                    <a:p>
                      <a:pPr indent="0" lvl="0" marL="0" rtl="0" algn="ctr">
                        <a:spcBef>
                          <a:spcPts val="0"/>
                        </a:spcBef>
                        <a:spcAft>
                          <a:spcPts val="0"/>
                        </a:spcAft>
                        <a:buNone/>
                      </a:pPr>
                      <a:r>
                        <a:rPr b="1" lang="en" sz="1000"/>
                        <a:t>Dense 1</a:t>
                      </a:r>
                      <a:endParaRPr b="1" sz="1000"/>
                    </a:p>
                  </a:txBody>
                  <a:tcPr marT="91425" marB="91425" marR="91425" marL="91425"/>
                </a:tc>
                <a:tc>
                  <a:txBody>
                    <a:bodyPr/>
                    <a:lstStyle/>
                    <a:p>
                      <a:pPr indent="0" lvl="0" marL="0" rtl="0" algn="ctr">
                        <a:spcBef>
                          <a:spcPts val="0"/>
                        </a:spcBef>
                        <a:spcAft>
                          <a:spcPts val="0"/>
                        </a:spcAft>
                        <a:buNone/>
                      </a:pPr>
                      <a:r>
                        <a:rPr b="1" lang="en" sz="1000"/>
                        <a:t>Dense 2</a:t>
                      </a:r>
                      <a:endParaRPr b="1" sz="1000"/>
                    </a:p>
                  </a:txBody>
                  <a:tcPr marT="91425" marB="91425" marR="91425" marL="91425"/>
                </a:tc>
                <a:tc>
                  <a:txBody>
                    <a:bodyPr/>
                    <a:lstStyle/>
                    <a:p>
                      <a:pPr indent="0" lvl="0" marL="0" rtl="0" algn="ctr">
                        <a:spcBef>
                          <a:spcPts val="0"/>
                        </a:spcBef>
                        <a:spcAft>
                          <a:spcPts val="0"/>
                        </a:spcAft>
                        <a:buNone/>
                      </a:pPr>
                      <a:r>
                        <a:rPr b="1" lang="en" sz="1000"/>
                        <a:t>Dense 3</a:t>
                      </a:r>
                      <a:endParaRPr b="1"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Dense 4</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Output Layer</a:t>
                      </a:r>
                      <a:endParaRPr b="1" sz="1000"/>
                    </a:p>
                  </a:txBody>
                  <a:tcPr marT="91425" marB="91425" marR="91425" marL="91425">
                    <a:lnL cap="flat" cmpd="sng" w="9525">
                      <a:solidFill>
                        <a:srgbClr val="9E9E9E"/>
                      </a:solidFill>
                      <a:prstDash val="solid"/>
                      <a:round/>
                      <a:headEnd len="sm" w="sm" type="none"/>
                      <a:tailEnd len="sm" w="sm" type="none"/>
                    </a:lnL>
                  </a:tcPr>
                </a:tc>
              </a:tr>
              <a:tr h="452775">
                <a:tc>
                  <a:txBody>
                    <a:bodyPr/>
                    <a:lstStyle/>
                    <a:p>
                      <a:pPr indent="0" lvl="0" marL="0" rtl="0" algn="ctr">
                        <a:spcBef>
                          <a:spcPts val="0"/>
                        </a:spcBef>
                        <a:spcAft>
                          <a:spcPts val="0"/>
                        </a:spcAft>
                        <a:buNone/>
                      </a:pPr>
                      <a:r>
                        <a:rPr lang="en" sz="1000"/>
                        <a:t>123 features</a:t>
                      </a:r>
                      <a:endParaRPr sz="1000"/>
                    </a:p>
                    <a:p>
                      <a:pPr indent="0" lvl="0" marL="0" rtl="0" algn="ctr">
                        <a:spcBef>
                          <a:spcPts val="0"/>
                        </a:spcBef>
                        <a:spcAft>
                          <a:spcPts val="0"/>
                        </a:spcAft>
                        <a:buNone/>
                      </a:pPr>
                      <a:r>
                        <a:rPr lang="en" sz="1000"/>
                        <a:t>123 neurons</a:t>
                      </a:r>
                      <a:endParaRPr sz="1000"/>
                    </a:p>
                  </a:txBody>
                  <a:tcPr marT="91425" marB="91425" marR="91425" marL="91425"/>
                </a:tc>
                <a:tc>
                  <a:txBody>
                    <a:bodyPr/>
                    <a:lstStyle/>
                    <a:p>
                      <a:pPr indent="0" lvl="0" marL="0" rtl="0" algn="ctr">
                        <a:spcBef>
                          <a:spcPts val="0"/>
                        </a:spcBef>
                        <a:spcAft>
                          <a:spcPts val="0"/>
                        </a:spcAft>
                        <a:buNone/>
                      </a:pPr>
                      <a:r>
                        <a:rPr lang="en" sz="1000"/>
                        <a:t>123 features</a:t>
                      </a:r>
                      <a:endParaRPr sz="1000"/>
                    </a:p>
                    <a:p>
                      <a:pPr indent="0" lvl="0" marL="0" rtl="0" algn="ctr">
                        <a:spcBef>
                          <a:spcPts val="0"/>
                        </a:spcBef>
                        <a:spcAft>
                          <a:spcPts val="0"/>
                        </a:spcAft>
                        <a:buNone/>
                      </a:pPr>
                      <a:r>
                        <a:rPr lang="en" sz="1000"/>
                        <a:t>100 neurons</a:t>
                      </a:r>
                      <a:endParaRPr sz="1000"/>
                    </a:p>
                  </a:txBody>
                  <a:tcPr marT="91425" marB="91425" marR="91425" marL="91425"/>
                </a:tc>
                <a:tc>
                  <a:txBody>
                    <a:bodyPr/>
                    <a:lstStyle/>
                    <a:p>
                      <a:pPr indent="0" lvl="0" marL="0" rtl="0" algn="ctr">
                        <a:spcBef>
                          <a:spcPts val="0"/>
                        </a:spcBef>
                        <a:spcAft>
                          <a:spcPts val="0"/>
                        </a:spcAft>
                        <a:buNone/>
                      </a:pPr>
                      <a:r>
                        <a:rPr lang="en" sz="1000"/>
                        <a:t>100 features 1000 neurons</a:t>
                      </a:r>
                      <a:endParaRPr sz="1000"/>
                    </a:p>
                  </a:txBody>
                  <a:tcPr marT="91425" marB="91425" marR="91425" marL="91425"/>
                </a:tc>
                <a:tc>
                  <a:txBody>
                    <a:bodyPr/>
                    <a:lstStyle/>
                    <a:p>
                      <a:pPr indent="0" lvl="0" marL="0" rtl="0" algn="ctr">
                        <a:spcBef>
                          <a:spcPts val="0"/>
                        </a:spcBef>
                        <a:spcAft>
                          <a:spcPts val="0"/>
                        </a:spcAft>
                        <a:buNone/>
                      </a:pPr>
                      <a:r>
                        <a:rPr lang="en" sz="1000"/>
                        <a:t>1000 features</a:t>
                      </a:r>
                      <a:endParaRPr sz="1000"/>
                    </a:p>
                    <a:p>
                      <a:pPr indent="0" lvl="0" marL="0" rtl="0" algn="ctr">
                        <a:spcBef>
                          <a:spcPts val="0"/>
                        </a:spcBef>
                        <a:spcAft>
                          <a:spcPts val="0"/>
                        </a:spcAft>
                        <a:buNone/>
                      </a:pPr>
                      <a:r>
                        <a:rPr lang="en" sz="1000"/>
                        <a:t>100 neurons</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100 features</a:t>
                      </a:r>
                      <a:endParaRPr sz="1000"/>
                    </a:p>
                    <a:p>
                      <a:pPr indent="0" lvl="0" marL="0" rtl="0" algn="ctr">
                        <a:spcBef>
                          <a:spcPts val="0"/>
                        </a:spcBef>
                        <a:spcAft>
                          <a:spcPts val="0"/>
                        </a:spcAft>
                        <a:buNone/>
                      </a:pPr>
                      <a:r>
                        <a:rPr lang="en" sz="1000"/>
                        <a:t>100 neurons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 features</a:t>
                      </a:r>
                      <a:endParaRPr sz="1000"/>
                    </a:p>
                    <a:p>
                      <a:pPr indent="0" lvl="0" marL="0" rtl="0" algn="ctr">
                        <a:spcBef>
                          <a:spcPts val="0"/>
                        </a:spcBef>
                        <a:spcAft>
                          <a:spcPts val="0"/>
                        </a:spcAft>
                        <a:buNone/>
                      </a:pPr>
                      <a:r>
                        <a:rPr lang="en" sz="1000"/>
                        <a:t>1 neuron</a:t>
                      </a:r>
                      <a:endParaRPr sz="1000"/>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