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3" roundtripDataSignature="AMtx7miETUvlsGkhXNamJGk9paoFsqDN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D1109B-85EA-4272-AA3F-AEB06AF6B488}">
  <a:tblStyle styleId="{58D1109B-85EA-4272-AA3F-AEB06AF6B488}"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customschemas.google.com/relationships/presentationmetadata" Target="meta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GoBig87/chat-gpt-rasperry-pi-assistant" TargetMode="External"/><Relationship Id="rId5" Type="http://schemas.openxmlformats.org/officeDocument/2006/relationships/hyperlink" Target="https://github.com/hgrf/el-poisson-billy" TargetMode="External"/><Relationship Id="rId6" Type="http://schemas.openxmlformats.org/officeDocument/2006/relationships/hyperlink" Target="https://www.reddit.com/r/homeassistant/comments/1nk9o26/big_mouth_billy_bass_is_now_my_ai_voice_assista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mazon.com/wifi-adapter-usb-pc-network/dp/B008IFXQFU" TargetMode="External"/><Relationship Id="rId4" Type="http://schemas.openxmlformats.org/officeDocument/2006/relationships/hyperlink" Target="https://www.amazon.com/gp/product/B01MQ2AA0X" TargetMode="External"/><Relationship Id="rId11" Type="http://schemas.openxmlformats.org/officeDocument/2006/relationships/hyperlink" Target="https://www.amazon.com/HiLetgo-DC-DC-Module-Vehicle-Charger/dp/B01D0WSBDC" TargetMode="External"/><Relationship Id="rId10" Type="http://schemas.openxmlformats.org/officeDocument/2006/relationships/hyperlink" Target="https://www.amazon.com/SoulBay-Universal-Multi-Voltage-Selectable-Electronics/dp/B01N2K48HR" TargetMode="External"/><Relationship Id="rId9" Type="http://schemas.openxmlformats.org/officeDocument/2006/relationships/hyperlink" Target="https://www.amazon.com/HiLetgo%C2%AE-Engraver-Printer-Expansion-Arduino/dp/B01D2HL9T8" TargetMode="External"/><Relationship Id="rId5" Type="http://schemas.openxmlformats.org/officeDocument/2006/relationships/hyperlink" Target="https://www.amazon.com/Sabrent-External-Adapter-Windows-AU-MMSA/dp/B00IRVQ0F8" TargetMode="External"/><Relationship Id="rId6" Type="http://schemas.openxmlformats.org/officeDocument/2006/relationships/hyperlink" Target="https://www.amazon.com/EPLZON-Converter-Bi-Directional-Compatible-Raspberry/dp/B09R1QG957" TargetMode="External"/><Relationship Id="rId7" Type="http://schemas.openxmlformats.org/officeDocument/2006/relationships/hyperlink" Target="https://www.amazon.com/dp/B0B38H2ZMR" TargetMode="External"/><Relationship Id="rId8" Type="http://schemas.openxmlformats.org/officeDocument/2006/relationships/hyperlink" Target="https://www.amazon.com/HiLetgo-Stepstick-Stepper-Printer-Compatible/dp/B07BND65C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amazon.com/" TargetMode="External"/><Relationship Id="rId4" Type="http://schemas.openxmlformats.org/officeDocument/2006/relationships/hyperlink" Target="https://www.adafruit.com/" TargetMode="External"/><Relationship Id="rId5" Type="http://schemas.openxmlformats.org/officeDocument/2006/relationships/hyperlink" Target="https://www.sparkfun.com/" TargetMode="External"/><Relationship Id="rId6" Type="http://schemas.openxmlformats.org/officeDocument/2006/relationships/hyperlink" Target="https://www.digikey.com/" TargetMode="External"/><Relationship Id="rId7" Type="http://schemas.openxmlformats.org/officeDocument/2006/relationships/hyperlink" Target="https://www.mous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Talking Fish</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Oct 7, 2025</a:t>
            </a:r>
            <a:endParaRPr/>
          </a:p>
          <a:p>
            <a:pPr indent="0" lvl="0" marL="0" rtl="0" algn="l">
              <a:lnSpc>
                <a:spcPct val="90000"/>
              </a:lnSpc>
              <a:spcBef>
                <a:spcPts val="0"/>
              </a:spcBef>
              <a:spcAft>
                <a:spcPts val="0"/>
              </a:spcAft>
              <a:buSzPts val="2000"/>
              <a:buNone/>
            </a:pPr>
            <a:r>
              <a:rPr lang="en-US"/>
              <a:t>Jackson Lieb</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2"/>
          <p:cNvSpPr txBox="1"/>
          <p:nvPr>
            <p:ph idx="1" type="body"/>
          </p:nvPr>
        </p:nvSpPr>
        <p:spPr>
          <a:xfrm>
            <a:off x="609600" y="1295400"/>
            <a:ext cx="6918000" cy="47244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1200"/>
              </a:spcBef>
              <a:spcAft>
                <a:spcPts val="0"/>
              </a:spcAft>
              <a:buSzPts val="1800"/>
              <a:buNone/>
            </a:pPr>
            <a:r>
              <a:rPr lang="en-US" sz="1400"/>
              <a:t>For my project, I am interested in hacking a voice assistant into a Big Mouth Billy Bass. I wish I could say this was an original idea. There</a:t>
            </a:r>
            <a:r>
              <a:rPr lang="en-US" sz="1400"/>
              <a:t> are, however, a few integrations and upgrades I am interested in adding on that I haven’t seen before. </a:t>
            </a:r>
            <a:endParaRPr sz="1400"/>
          </a:p>
          <a:p>
            <a:pPr indent="0" lvl="1" marL="0" rtl="0" algn="l">
              <a:lnSpc>
                <a:spcPct val="90000"/>
              </a:lnSpc>
              <a:spcBef>
                <a:spcPts val="1200"/>
              </a:spcBef>
              <a:spcAft>
                <a:spcPts val="0"/>
              </a:spcAft>
              <a:buSzPts val="1800"/>
              <a:buNone/>
            </a:pPr>
            <a:r>
              <a:rPr lang="en-US" sz="1400"/>
              <a:t>On the hardware side: Current impls use an H-bridge to control the existing motors. I instead intend on swapping out those motors for steppers, such that I can have more position control. This should give it better “talking” that doesn’t look like somebody lip syncing a song they don’t know the words to.</a:t>
            </a:r>
            <a:endParaRPr sz="1400"/>
          </a:p>
          <a:p>
            <a:pPr indent="0" lvl="1" marL="0" rtl="0" algn="l">
              <a:lnSpc>
                <a:spcPct val="90000"/>
              </a:lnSpc>
              <a:spcBef>
                <a:spcPts val="1200"/>
              </a:spcBef>
              <a:spcAft>
                <a:spcPts val="0"/>
              </a:spcAft>
              <a:buSzPts val="1800"/>
              <a:buNone/>
            </a:pPr>
            <a:r>
              <a:rPr lang="en-US" sz="1400"/>
              <a:t>As for software: Right now the smoothest implementations I’ve seen make use of OpenAI APIs, either directly with RealTime or using TTS and STT libraries interfacing with traditional (ha, “traditional”) text-based language models. Frankly, I think on-device would be far too slow, so I agree in that regard. Less-charted territory, though, is opportunities for integration. Initial top prospects are Spotify, Calendar, and Weather, but I want to add some custom skills if I’ve got time… rapping keeps crossing my mind. I also want to introduce concurrency or at least some sort of response batching such that the fish can respond quicker, move more fluidly, and effectively stall as it waits to receive network responses.</a:t>
            </a:r>
            <a:endParaRPr sz="1400"/>
          </a:p>
          <a:p>
            <a:pPr indent="0" lvl="1" marL="0" rtl="0" algn="l">
              <a:lnSpc>
                <a:spcPct val="90000"/>
              </a:lnSpc>
              <a:spcBef>
                <a:spcPts val="1200"/>
              </a:spcBef>
              <a:spcAft>
                <a:spcPts val="0"/>
              </a:spcAft>
              <a:buSzPts val="1800"/>
              <a:buNone/>
            </a:pPr>
            <a:r>
              <a:rPr lang="en-US" sz="1400"/>
              <a:t>Secondly, I want to take the funniest shell for a voice assistant ever as an opportunity to delve further into exploring models. As an extension, I may try to play around with small open-source models or the like on my computer and hook it up that way. Talking to a fish is more fun when you don’t have rising API costs in the back of your mind.</a:t>
            </a:r>
            <a:endParaRPr sz="1400"/>
          </a:p>
        </p:txBody>
      </p:sp>
      <p:pic>
        <p:nvPicPr>
          <p:cNvPr id="400" name="Google Shape;400;p2"/>
          <p:cNvPicPr preferRelativeResize="0"/>
          <p:nvPr/>
        </p:nvPicPr>
        <p:blipFill>
          <a:blip r:embed="rId3">
            <a:alphaModFix/>
          </a:blip>
          <a:stretch>
            <a:fillRect/>
          </a:stretch>
        </p:blipFill>
        <p:spPr>
          <a:xfrm>
            <a:off x="8098176" y="228600"/>
            <a:ext cx="3579324" cy="2013374"/>
          </a:xfrm>
          <a:prstGeom prst="rect">
            <a:avLst/>
          </a:prstGeom>
          <a:noFill/>
          <a:ln>
            <a:noFill/>
          </a:ln>
        </p:spPr>
      </p:pic>
      <p:sp>
        <p:nvSpPr>
          <p:cNvPr id="401" name="Google Shape;401;p2"/>
          <p:cNvSpPr txBox="1"/>
          <p:nvPr/>
        </p:nvSpPr>
        <p:spPr>
          <a:xfrm>
            <a:off x="8310700" y="2762775"/>
            <a:ext cx="3120600" cy="29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Existing projects:</a:t>
            </a:r>
            <a:endParaRPr sz="2000">
              <a:solidFill>
                <a:schemeClr val="dk1"/>
              </a:solidFill>
            </a:endParaRPr>
          </a:p>
          <a:p>
            <a:pPr indent="0" lvl="1" marL="0" rtl="0" algn="l">
              <a:lnSpc>
                <a:spcPct val="90000"/>
              </a:lnSpc>
              <a:spcBef>
                <a:spcPts val="1200"/>
              </a:spcBef>
              <a:spcAft>
                <a:spcPts val="0"/>
              </a:spcAft>
              <a:buNone/>
            </a:pPr>
            <a:r>
              <a:rPr lang="en-US" u="sng">
                <a:solidFill>
                  <a:schemeClr val="dk1"/>
                </a:solidFill>
                <a:hlinkClick r:id="rId4">
                  <a:extLst>
                    <a:ext uri="{A12FA001-AC4F-418D-AE19-62706E023703}">
                      <ahyp:hlinkClr val="tx"/>
                    </a:ext>
                  </a:extLst>
                </a:hlinkClick>
              </a:rPr>
              <a:t>https://github.com/GoBig87/chat-gpt-rasperry-pi-assistant</a:t>
            </a:r>
            <a:r>
              <a:rPr lang="en-US">
                <a:solidFill>
                  <a:schemeClr val="dk1"/>
                </a:solidFill>
              </a:rPr>
              <a:t> </a:t>
            </a:r>
            <a:endParaRPr>
              <a:solidFill>
                <a:schemeClr val="dk1"/>
              </a:solidFill>
            </a:endParaRPr>
          </a:p>
          <a:p>
            <a:pPr indent="0" lvl="1" marL="0" rtl="0" algn="l">
              <a:lnSpc>
                <a:spcPct val="90000"/>
              </a:lnSpc>
              <a:spcBef>
                <a:spcPts val="1200"/>
              </a:spcBef>
              <a:spcAft>
                <a:spcPts val="0"/>
              </a:spcAft>
              <a:buNone/>
            </a:pPr>
            <a:r>
              <a:rPr lang="en-US" u="sng">
                <a:solidFill>
                  <a:schemeClr val="hlink"/>
                </a:solidFill>
                <a:hlinkClick r:id="rId5"/>
              </a:rPr>
              <a:t>https://github.com/hgrf/el-poisson-billy</a:t>
            </a:r>
            <a:r>
              <a:rPr lang="en-US">
                <a:solidFill>
                  <a:schemeClr val="dk1"/>
                </a:solidFill>
              </a:rPr>
              <a:t> </a:t>
            </a:r>
            <a:br>
              <a:rPr lang="en-US">
                <a:solidFill>
                  <a:schemeClr val="dk1"/>
                </a:solidFill>
              </a:rPr>
            </a:br>
            <a:endParaRPr>
              <a:solidFill>
                <a:schemeClr val="dk1"/>
              </a:solidFill>
            </a:endParaRPr>
          </a:p>
          <a:p>
            <a:pPr indent="0" lvl="1" marL="0" rtl="0" algn="l">
              <a:lnSpc>
                <a:spcPct val="90000"/>
              </a:lnSpc>
              <a:spcBef>
                <a:spcPts val="1200"/>
              </a:spcBef>
              <a:spcAft>
                <a:spcPts val="0"/>
              </a:spcAft>
              <a:buClr>
                <a:schemeClr val="dk1"/>
              </a:buClr>
              <a:buSzPts val="1800"/>
              <a:buFont typeface="Arial"/>
              <a:buNone/>
            </a:pPr>
            <a:r>
              <a:rPr lang="en-US" u="sng">
                <a:solidFill>
                  <a:schemeClr val="hlink"/>
                </a:solidFill>
                <a:hlinkClick r:id="rId6"/>
              </a:rPr>
              <a:t>https://www.reddit.com/r/homeassistant/comments/1nk9o26/big_mouth_billy_bass_is_now_my_ai_voice_assistant/</a:t>
            </a:r>
            <a:r>
              <a:rPr lang="en-US">
                <a:solidFill>
                  <a:schemeClr val="dk1"/>
                </a:solidFill>
              </a:rPr>
              <a:t>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sp>
        <p:nvSpPr>
          <p:cNvPr id="407" name="Google Shape;407;p3"/>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Create a System Block Diagram</a:t>
            </a:r>
            <a:endParaRPr/>
          </a:p>
          <a:p>
            <a:pPr indent="-182880" lvl="1" marL="457200" rtl="0" algn="l">
              <a:lnSpc>
                <a:spcPct val="90000"/>
              </a:lnSpc>
              <a:spcBef>
                <a:spcPts val="1200"/>
              </a:spcBef>
              <a:spcAft>
                <a:spcPts val="0"/>
              </a:spcAft>
              <a:buSzPts val="1800"/>
              <a:buChar char="▪"/>
            </a:pPr>
            <a:r>
              <a:rPr lang="en-US"/>
              <a:t>Label interfaces (I2C, SPI, GPIO, etc.; You do not need to know all of the connections)</a:t>
            </a:r>
            <a:endParaRPr/>
          </a:p>
          <a:p>
            <a:pPr indent="-182880" lvl="1" marL="457200" rtl="0" algn="l">
              <a:lnSpc>
                <a:spcPct val="90000"/>
              </a:lnSpc>
              <a:spcBef>
                <a:spcPts val="1200"/>
              </a:spcBef>
              <a:spcAft>
                <a:spcPts val="0"/>
              </a:spcAft>
              <a:buSzPts val="1800"/>
              <a:buChar char="▪"/>
            </a:pPr>
            <a:r>
              <a:rPr lang="en-US"/>
              <a:t>Components (part numbers if possible)</a:t>
            </a:r>
            <a:endParaRPr/>
          </a:p>
        </p:txBody>
      </p:sp>
      <p:sp>
        <p:nvSpPr>
          <p:cNvPr id="408" name="Google Shape;408;p3"/>
          <p:cNvSpPr txBox="1"/>
          <p:nvPr/>
        </p:nvSpPr>
        <p:spPr>
          <a:xfrm>
            <a:off x="3238500" y="4177725"/>
            <a:ext cx="571823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Need Moderate Level of Detail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14" name="Google Shape;414;p4"/>
          <p:cNvSpPr txBox="1"/>
          <p:nvPr>
            <p:ph idx="1" type="body"/>
          </p:nvPr>
        </p:nvSpPr>
        <p:spPr>
          <a:xfrm>
            <a:off x="609600" y="1306575"/>
            <a:ext cx="10972800" cy="4724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Create a Power Block Diagram</a:t>
            </a:r>
            <a:endParaRPr/>
          </a:p>
          <a:p>
            <a:pPr indent="-182880" lvl="1" marL="457200" rtl="0" algn="l">
              <a:lnSpc>
                <a:spcPct val="90000"/>
              </a:lnSpc>
              <a:spcBef>
                <a:spcPts val="1200"/>
              </a:spcBef>
              <a:spcAft>
                <a:spcPts val="0"/>
              </a:spcAft>
              <a:buSzPts val="1800"/>
              <a:buChar char="▪"/>
            </a:pPr>
            <a:r>
              <a:rPr lang="en-US"/>
              <a:t>Label voltages / currents of components</a:t>
            </a:r>
            <a:endParaRPr/>
          </a:p>
          <a:p>
            <a:pPr indent="-101600" lvl="0" marL="228600" rtl="0" algn="l">
              <a:lnSpc>
                <a:spcPct val="90000"/>
              </a:lnSpc>
              <a:spcBef>
                <a:spcPts val="1800"/>
              </a:spcBef>
              <a:spcAft>
                <a:spcPts val="0"/>
              </a:spcAft>
              <a:buSzPts val="2000"/>
              <a:buNone/>
            </a:pPr>
            <a:r>
              <a:t/>
            </a:r>
            <a:endParaRPr/>
          </a:p>
        </p:txBody>
      </p:sp>
      <p:sp>
        <p:nvSpPr>
          <p:cNvPr id="415" name="Google Shape;415;p4"/>
          <p:cNvSpPr txBox="1"/>
          <p:nvPr/>
        </p:nvSpPr>
        <p:spPr>
          <a:xfrm>
            <a:off x="2857500" y="4152900"/>
            <a:ext cx="656282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Need All Power Inputs and Outputs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21" name="Google Shape;421;p5"/>
          <p:cNvGraphicFramePr/>
          <p:nvPr/>
        </p:nvGraphicFramePr>
        <p:xfrm>
          <a:off x="609600" y="1295400"/>
          <a:ext cx="3000000" cy="3000000"/>
        </p:xfrm>
        <a:graphic>
          <a:graphicData uri="http://schemas.openxmlformats.org/drawingml/2006/table">
            <a:tbl>
              <a:tblPr bandRow="1" firstRow="1">
                <a:noFill/>
                <a:tableStyleId>{58D1109B-85EA-4272-AA3F-AEB06AF6B488}</a:tableStyleId>
              </a:tblPr>
              <a:tblGrid>
                <a:gridCol w="7591625"/>
                <a:gridCol w="1343875"/>
                <a:gridCol w="2037325"/>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a:t>Big Mouth Billy Bass (will reuse shell, skeleton &amp; speaker)    </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~$45</a:t>
                      </a:r>
                      <a:endParaRPr sz="1800"/>
                    </a:p>
                  </a:txBody>
                  <a:tcPr marT="45725" marB="45725" marR="91450" marL="91450"/>
                </a:tc>
              </a:tr>
              <a:tr h="370850">
                <a:tc>
                  <a:txBody>
                    <a:bodyPr/>
                    <a:lstStyle/>
                    <a:p>
                      <a:pPr indent="0" lvl="0" marL="0" marR="0" rtl="0" algn="l">
                        <a:spcBef>
                          <a:spcPts val="0"/>
                        </a:spcBef>
                        <a:spcAft>
                          <a:spcPts val="0"/>
                        </a:spcAft>
                        <a:buNone/>
                      </a:pPr>
                      <a:r>
                        <a:rPr lang="en-US" sz="1800"/>
                        <a:t>USB WiFi      </a:t>
                      </a:r>
                      <a:r>
                        <a:rPr lang="en-US" sz="1800" u="sng">
                          <a:solidFill>
                            <a:schemeClr val="hlink"/>
                          </a:solidFill>
                          <a:hlinkClick r:id="rId3"/>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marR="0" rtl="0" algn="l">
                        <a:spcBef>
                          <a:spcPts val="0"/>
                        </a:spcBef>
                        <a:spcAft>
                          <a:spcPts val="0"/>
                        </a:spcAft>
                        <a:buNone/>
                      </a:pPr>
                      <a:r>
                        <a:rPr lang="en-US" sz="1800"/>
                        <a:t>Microphone     </a:t>
                      </a:r>
                      <a:r>
                        <a:rPr lang="en-US" sz="1800" u="sng">
                          <a:solidFill>
                            <a:schemeClr val="hlink"/>
                          </a:solidFill>
                          <a:hlinkClick r:id="rId4"/>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$7.99</a:t>
                      </a:r>
                      <a:endParaRPr sz="1800"/>
                    </a:p>
                  </a:txBody>
                  <a:tcPr marT="45725" marB="45725" marR="91450" marL="91450"/>
                </a:tc>
              </a:tr>
              <a:tr h="370850">
                <a:tc>
                  <a:txBody>
                    <a:bodyPr/>
                    <a:lstStyle/>
                    <a:p>
                      <a:pPr indent="0" lvl="0" marL="0" marR="0" rtl="0" algn="l">
                        <a:spcBef>
                          <a:spcPts val="0"/>
                        </a:spcBef>
                        <a:spcAft>
                          <a:spcPts val="0"/>
                        </a:spcAft>
                        <a:buNone/>
                      </a:pPr>
                      <a:r>
                        <a:rPr lang="en-US" sz="1800"/>
                        <a:t>USB Audio      </a:t>
                      </a:r>
                      <a:r>
                        <a:rPr lang="en-US" sz="1800" u="sng">
                          <a:solidFill>
                            <a:schemeClr val="hlink"/>
                          </a:solidFill>
                          <a:hlinkClick r:id="rId5"/>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$8.99</a:t>
                      </a:r>
                      <a:endParaRPr sz="1800"/>
                    </a:p>
                  </a:txBody>
                  <a:tcPr marT="45725" marB="45725" marR="91450" marL="91450"/>
                </a:tc>
              </a:tr>
              <a:tr h="370850">
                <a:tc>
                  <a:txBody>
                    <a:bodyPr/>
                    <a:lstStyle/>
                    <a:p>
                      <a:pPr indent="0" lvl="0" marL="0" marR="0" rtl="0" algn="l">
                        <a:spcBef>
                          <a:spcPts val="0"/>
                        </a:spcBef>
                        <a:spcAft>
                          <a:spcPts val="0"/>
                        </a:spcAft>
                        <a:buNone/>
                      </a:pPr>
                      <a:r>
                        <a:rPr lang="en-US" sz="1800"/>
                        <a:t>Level Shifters x2     </a:t>
                      </a:r>
                      <a:r>
                        <a:rPr lang="en-US" sz="1800" u="sng">
                          <a:solidFill>
                            <a:schemeClr val="hlink"/>
                          </a:solidFill>
                          <a:hlinkClick r:id="rId6"/>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$3.20 ($1.60ea)</a:t>
                      </a:r>
                      <a:endParaRPr sz="1800"/>
                    </a:p>
                  </a:txBody>
                  <a:tcPr marT="45725" marB="45725" marR="91450" marL="91450"/>
                </a:tc>
              </a:tr>
              <a:tr h="370850">
                <a:tc>
                  <a:txBody>
                    <a:bodyPr/>
                    <a:lstStyle/>
                    <a:p>
                      <a:pPr indent="0" lvl="0" marL="0" marR="0" rtl="0" algn="l">
                        <a:spcBef>
                          <a:spcPts val="0"/>
                        </a:spcBef>
                        <a:spcAft>
                          <a:spcPts val="0"/>
                        </a:spcAft>
                        <a:buNone/>
                      </a:pPr>
                      <a:r>
                        <a:rPr lang="en-US" sz="1800"/>
                        <a:t>Stepper Motor x2     </a:t>
                      </a:r>
                      <a:r>
                        <a:rPr lang="en-US" sz="1800" u="sng">
                          <a:solidFill>
                            <a:schemeClr val="hlink"/>
                          </a:solidFill>
                          <a:hlinkClick r:id="rId7"/>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$15.98 ($7.99ea)</a:t>
                      </a:r>
                      <a:endParaRPr sz="1800"/>
                    </a:p>
                  </a:txBody>
                  <a:tcPr marT="45725" marB="45725" marR="91450" marL="91450"/>
                </a:tc>
              </a:tr>
              <a:tr h="370850">
                <a:tc>
                  <a:txBody>
                    <a:bodyPr/>
                    <a:lstStyle/>
                    <a:p>
                      <a:pPr indent="0" lvl="0" marL="0" marR="0" rtl="0" algn="l">
                        <a:spcBef>
                          <a:spcPts val="0"/>
                        </a:spcBef>
                        <a:spcAft>
                          <a:spcPts val="0"/>
                        </a:spcAft>
                        <a:buNone/>
                      </a:pPr>
                      <a:r>
                        <a:rPr lang="en-US" sz="1800"/>
                        <a:t>Motor Drivers x2     </a:t>
                      </a:r>
                      <a:r>
                        <a:rPr lang="en-US" sz="1800" u="sng">
                          <a:solidFill>
                            <a:schemeClr val="hlink"/>
                          </a:solidFill>
                          <a:hlinkClick r:id="rId8"/>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$4.08 ($2.04ea)</a:t>
                      </a:r>
                      <a:endParaRPr sz="1800"/>
                    </a:p>
                  </a:txBody>
                  <a:tcPr marT="45725" marB="45725" marR="91450" marL="91450"/>
                </a:tc>
              </a:tr>
              <a:tr h="370850">
                <a:tc>
                  <a:txBody>
                    <a:bodyPr/>
                    <a:lstStyle/>
                    <a:p>
                      <a:pPr indent="0" lvl="0" marL="0" marR="0" rtl="0" algn="l">
                        <a:spcBef>
                          <a:spcPts val="0"/>
                        </a:spcBef>
                        <a:spcAft>
                          <a:spcPts val="0"/>
                        </a:spcAft>
                        <a:buNone/>
                      </a:pPr>
                      <a:r>
                        <a:rPr lang="en-US" sz="1800"/>
                        <a:t>CNC Shield          </a:t>
                      </a:r>
                      <a:r>
                        <a:rPr lang="en-US" sz="1800" u="sng">
                          <a:solidFill>
                            <a:schemeClr val="hlink"/>
                          </a:solidFill>
                          <a:hlinkClick r:id="rId9"/>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$4.00</a:t>
                      </a:r>
                      <a:endParaRPr sz="1800"/>
                    </a:p>
                  </a:txBody>
                  <a:tcPr marT="45725" marB="45725" marR="91450" marL="91450"/>
                </a:tc>
              </a:tr>
              <a:tr h="370850">
                <a:tc>
                  <a:txBody>
                    <a:bodyPr/>
                    <a:lstStyle/>
                    <a:p>
                      <a:pPr indent="0" lvl="0" marL="0" marR="0" rtl="0" algn="l">
                        <a:spcBef>
                          <a:spcPts val="0"/>
                        </a:spcBef>
                        <a:spcAft>
                          <a:spcPts val="0"/>
                        </a:spcAft>
                        <a:buNone/>
                      </a:pPr>
                      <a:r>
                        <a:rPr lang="en-US" sz="1800"/>
                        <a:t>Adjustable Voltage Adapter (2A)    </a:t>
                      </a:r>
                      <a:r>
                        <a:rPr lang="en-US" sz="1800" u="sng">
                          <a:solidFill>
                            <a:schemeClr val="hlink"/>
                          </a:solidFill>
                          <a:hlinkClick r:id="rId10"/>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$15.98</a:t>
                      </a:r>
                      <a:endParaRPr sz="1800"/>
                    </a:p>
                  </a:txBody>
                  <a:tcPr marT="45725" marB="45725" marR="91450" marL="91450"/>
                </a:tc>
              </a:tr>
              <a:tr h="370850">
                <a:tc>
                  <a:txBody>
                    <a:bodyPr/>
                    <a:lstStyle/>
                    <a:p>
                      <a:pPr indent="0" lvl="0" marL="0" marR="0" rtl="0" algn="l">
                        <a:spcBef>
                          <a:spcPts val="0"/>
                        </a:spcBef>
                        <a:spcAft>
                          <a:spcPts val="0"/>
                        </a:spcAft>
                        <a:buNone/>
                      </a:pPr>
                      <a:r>
                        <a:rPr lang="en-US" sz="1800"/>
                        <a:t>12V -&gt; 5V Converter        </a:t>
                      </a:r>
                      <a:r>
                        <a:rPr lang="en-US" sz="1800" u="sng">
                          <a:solidFill>
                            <a:schemeClr val="hlink"/>
                          </a:solidFill>
                          <a:hlinkClick r:id="rId11"/>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$8.89</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 Selection (Remove slide for submission)</a:t>
            </a:r>
            <a:endParaRPr/>
          </a:p>
        </p:txBody>
      </p:sp>
      <p:sp>
        <p:nvSpPr>
          <p:cNvPr id="427" name="Google Shape;427;p6"/>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All components must be from either:  </a:t>
            </a:r>
            <a:r>
              <a:rPr lang="en-US" u="sng">
                <a:solidFill>
                  <a:schemeClr val="hlink"/>
                </a:solidFill>
                <a:hlinkClick r:id="rId3"/>
              </a:rPr>
              <a:t>Amazon</a:t>
            </a:r>
            <a:r>
              <a:rPr lang="en-US"/>
              <a:t>, </a:t>
            </a:r>
            <a:r>
              <a:rPr lang="en-US" u="sng">
                <a:solidFill>
                  <a:schemeClr val="hlink"/>
                </a:solidFill>
                <a:hlinkClick r:id="rId4"/>
              </a:rPr>
              <a:t>Adafruit</a:t>
            </a:r>
            <a:r>
              <a:rPr lang="en-US"/>
              <a:t>, </a:t>
            </a:r>
            <a:r>
              <a:rPr lang="en-US" u="sng">
                <a:solidFill>
                  <a:schemeClr val="hlink"/>
                </a:solidFill>
                <a:hlinkClick r:id="rId5"/>
              </a:rPr>
              <a:t>Sparkfun</a:t>
            </a:r>
            <a:r>
              <a:rPr lang="en-US"/>
              <a:t>, </a:t>
            </a:r>
            <a:r>
              <a:rPr lang="en-US" u="sng">
                <a:solidFill>
                  <a:schemeClr val="hlink"/>
                </a:solidFill>
                <a:hlinkClick r:id="rId6"/>
              </a:rPr>
              <a:t>Digi-Key</a:t>
            </a:r>
            <a:r>
              <a:rPr lang="en-US"/>
              <a:t>, or </a:t>
            </a:r>
            <a:r>
              <a:rPr lang="en-US" u="sng">
                <a:solidFill>
                  <a:schemeClr val="hlink"/>
                </a:solidFill>
                <a:hlinkClick r:id="rId7"/>
              </a:rPr>
              <a:t>Mouser</a:t>
            </a:r>
            <a:endParaRPr/>
          </a:p>
          <a:p>
            <a:pPr indent="-228600" lvl="0" marL="228600" rtl="0" algn="l">
              <a:lnSpc>
                <a:spcPct val="90000"/>
              </a:lnSpc>
              <a:spcBef>
                <a:spcPts val="1800"/>
              </a:spcBef>
              <a:spcAft>
                <a:spcPts val="0"/>
              </a:spcAft>
              <a:buSzPts val="2000"/>
              <a:buChar char="▪"/>
            </a:pPr>
            <a:r>
              <a:rPr lang="en-US"/>
              <a:t>Select no more than two (2) components that are not on approved component spreadsheet</a:t>
            </a:r>
            <a:endParaRPr/>
          </a:p>
          <a:p>
            <a:pPr indent="-182880" lvl="1" marL="457200" rtl="0" algn="l">
              <a:lnSpc>
                <a:spcPct val="90000"/>
              </a:lnSpc>
              <a:spcBef>
                <a:spcPts val="1200"/>
              </a:spcBef>
              <a:spcAft>
                <a:spcPts val="0"/>
              </a:spcAft>
              <a:buSzPts val="1800"/>
              <a:buChar char="▪"/>
            </a:pPr>
            <a:r>
              <a:rPr lang="en-US"/>
              <a:t>See Canvas 🡪 Files 🡪 assignments 🡪 EDES301_project_01_parts_list.xlsx</a:t>
            </a:r>
            <a:endParaRPr/>
          </a:p>
          <a:p>
            <a:pPr indent="-182880" lvl="1" marL="457200" rtl="0" algn="l">
              <a:lnSpc>
                <a:spcPct val="90000"/>
              </a:lnSpc>
              <a:spcBef>
                <a:spcPts val="1200"/>
              </a:spcBef>
              <a:spcAft>
                <a:spcPts val="0"/>
              </a:spcAft>
              <a:buSzPts val="1800"/>
              <a:buChar char="▪"/>
            </a:pPr>
            <a:r>
              <a:rPr lang="en-US"/>
              <a:t>If there is a cheaper part that you would like to use, we can discuss in the project meeting</a:t>
            </a:r>
            <a:endParaRPr/>
          </a:p>
          <a:p>
            <a:pPr indent="-228600" lvl="0" marL="228600" rtl="0" algn="l">
              <a:lnSpc>
                <a:spcPct val="90000"/>
              </a:lnSpc>
              <a:spcBef>
                <a:spcPts val="1800"/>
              </a:spcBef>
              <a:spcAft>
                <a:spcPts val="0"/>
              </a:spcAft>
              <a:buSzPts val="2000"/>
              <a:buChar char="▪"/>
            </a:pPr>
            <a:r>
              <a:rPr lang="en-US"/>
              <a:t>All components needed for the project should be listed on Slide 5</a:t>
            </a:r>
            <a:endParaRPr/>
          </a:p>
          <a:p>
            <a:pPr indent="-228600" lvl="0" marL="228600" rtl="0" algn="l">
              <a:lnSpc>
                <a:spcPct val="90000"/>
              </a:lnSpc>
              <a:spcBef>
                <a:spcPts val="1800"/>
              </a:spcBef>
              <a:spcAft>
                <a:spcPts val="0"/>
              </a:spcAft>
              <a:buSzPts val="2000"/>
              <a:buChar char="▪"/>
            </a:pPr>
            <a:r>
              <a:rPr lang="en-US"/>
              <a:t>All components should have links to the website where they can be purchased</a:t>
            </a:r>
            <a:endParaRPr/>
          </a:p>
          <a:p>
            <a:pPr indent="-182880" lvl="1" marL="457200" rtl="0" algn="l">
              <a:lnSpc>
                <a:spcPct val="90000"/>
              </a:lnSpc>
              <a:spcBef>
                <a:spcPts val="1200"/>
              </a:spcBef>
              <a:spcAft>
                <a:spcPts val="0"/>
              </a:spcAft>
              <a:buSzPts val="1800"/>
              <a:buChar char="▪"/>
            </a:pPr>
            <a:r>
              <a:rPr lang="en-US"/>
              <a:t>Please trim URLs for links to Amazon</a:t>
            </a:r>
            <a:endParaRPr/>
          </a:p>
          <a:p>
            <a:pPr indent="-228600" lvl="0" marL="228600" rtl="0" algn="l">
              <a:lnSpc>
                <a:spcPct val="90000"/>
              </a:lnSpc>
              <a:spcBef>
                <a:spcPts val="1800"/>
              </a:spcBef>
              <a:spcAft>
                <a:spcPts val="0"/>
              </a:spcAft>
              <a:buSzPts val="2000"/>
              <a:buChar char="▪"/>
            </a:pPr>
            <a:r>
              <a:rPr lang="en-US"/>
              <a:t>EDES301 will supplement $25 to $35 dollars for components</a:t>
            </a:r>
            <a:endParaRPr/>
          </a:p>
          <a:p>
            <a:pPr indent="-182880" lvl="1" marL="457200" rtl="0" algn="l">
              <a:lnSpc>
                <a:spcPct val="90000"/>
              </a:lnSpc>
              <a:spcBef>
                <a:spcPts val="1200"/>
              </a:spcBef>
              <a:spcAft>
                <a:spcPts val="0"/>
              </a:spcAft>
              <a:buSzPts val="1800"/>
              <a:buChar char="▪"/>
            </a:pPr>
            <a:r>
              <a:rPr lang="en-US"/>
              <a:t>Please indicate what components need to be purchased by EDES301</a:t>
            </a:r>
            <a:endParaRPr/>
          </a:p>
          <a:p>
            <a:pPr indent="-101600" lvl="0" marL="228600" rtl="0" algn="l">
              <a:lnSpc>
                <a:spcPct val="90000"/>
              </a:lnSpc>
              <a:spcBef>
                <a:spcPts val="1800"/>
              </a:spcBef>
              <a:spcAft>
                <a:spcPts val="0"/>
              </a:spcAft>
              <a:buSzPts val="2000"/>
              <a:buNone/>
            </a:pPr>
            <a:r>
              <a:t/>
            </a:r>
            <a:endParaRPr/>
          </a:p>
        </p:txBody>
      </p:sp>
      <p:sp>
        <p:nvSpPr>
          <p:cNvPr id="428" name="Google Shape;428;p6"/>
          <p:cNvSpPr txBox="1"/>
          <p:nvPr/>
        </p:nvSpPr>
        <p:spPr>
          <a:xfrm>
            <a:off x="2590800" y="6286500"/>
            <a:ext cx="708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If you have a special request, we can discuss in the project meeting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