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65" r:id="rId4"/>
    <p:sldId id="272" r:id="rId5"/>
    <p:sldId id="259" r:id="rId6"/>
    <p:sldId id="282" r:id="rId7"/>
    <p:sldId id="283" r:id="rId8"/>
    <p:sldId id="264" r:id="rId9"/>
    <p:sldId id="285" r:id="rId10"/>
    <p:sldId id="286" r:id="rId11"/>
    <p:sldId id="287" r:id="rId12"/>
    <p:sldId id="269" r:id="rId13"/>
    <p:sldId id="288" r:id="rId14"/>
    <p:sldId id="291" r:id="rId15"/>
    <p:sldId id="292" r:id="rId16"/>
    <p:sldId id="273" r:id="rId17"/>
    <p:sldId id="263" r:id="rId18"/>
    <p:sldId id="289" r:id="rId19"/>
    <p:sldId id="267" r:id="rId20"/>
    <p:sldId id="262" r:id="rId21"/>
    <p:sldId id="293" r:id="rId22"/>
    <p:sldId id="266" r:id="rId23"/>
    <p:sldId id="296" r:id="rId24"/>
    <p:sldId id="297" r:id="rId25"/>
    <p:sldId id="300" r:id="rId26"/>
    <p:sldId id="278" r:id="rId27"/>
    <p:sldId id="260" r:id="rId28"/>
    <p:sldId id="290" r:id="rId29"/>
    <p:sldId id="294" r:id="rId30"/>
    <p:sldId id="298" r:id="rId31"/>
    <p:sldId id="301" r:id="rId32"/>
    <p:sldId id="299" r:id="rId33"/>
    <p:sldId id="295" r:id="rId34"/>
    <p:sldId id="268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GE, Jakob [CBS]" initials="PJ[" lastIdx="1" clrIdx="0">
    <p:extLst>
      <p:ext uri="{19B8F6BF-5375-455C-9EA6-DF929625EA0E}">
        <p15:presenceInfo xmlns:p15="http://schemas.microsoft.com/office/powerpoint/2012/main" userId="S-1-5-21-2167641406-2097084130-2755097673-3056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D9D9D9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16B06-2C67-4429-9D92-2CE4292D5494}" type="datetimeFigureOut">
              <a:rPr lang="en-HK" smtClean="0"/>
              <a:t>16/12/2022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687E0-8B21-48A1-A94B-4CE408D59D6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41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BFEE-952C-44B5-83BC-A5421991E9A5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35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6183-946F-4F29-AF14-057915B5DAF0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172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554-4786-4F62-AA12-A65A56D32A93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039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B1A5-4BF2-4742-834B-574FB673EADE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2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F493-17F7-4C05-9661-DC07F3F3E14D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348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EF23-C87F-40ED-B541-301212499186}" type="datetime1">
              <a:rPr lang="en-HK" smtClean="0"/>
              <a:t>16/12/2022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63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92-CDF6-4C0E-8EF4-2E0DA77EEF2A}" type="datetime1">
              <a:rPr lang="en-HK" smtClean="0"/>
              <a:t>16/12/2022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195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A2EE-F81F-463E-8566-5565376399D6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1859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DF2E-24AD-49F4-8745-DA96A01E0135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83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7E71-E6F0-4AC3-9BCC-679F21ED5990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50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403C-8410-4627-B9A9-DCC9C13A07E2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01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1FC7-A148-4119-8E5E-9334AB054428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61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5A3-8313-4986-9634-958BFD294E6B}" type="datetime1">
              <a:rPr lang="en-HK" smtClean="0"/>
              <a:t>16/12/2022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54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ED86-90B5-4B01-925F-4827946BB5A2}" type="datetime1">
              <a:rPr lang="en-HK" smtClean="0"/>
              <a:t>16/12/2022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918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822-2D41-4EE3-98F4-030F6B12A3F1}" type="datetime1">
              <a:rPr lang="en-HK" smtClean="0"/>
              <a:t>16/12/2022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08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6239-8931-4F3A-AC46-3860C7102A1D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27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68A-F790-41CE-9F4B-06136B50F6D4}" type="datetime1">
              <a:rPr lang="en-HK" smtClean="0"/>
              <a:t>16/12/2022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70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732B83-937A-4DB7-9988-7F808FFF0F6B}" type="datetime1">
              <a:rPr lang="en-HK" smtClean="0"/>
              <a:t>16/12/2022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BEB3E7-A7BA-43CA-AEFD-12B56E87A5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4336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FC2C-1800-44A4-90C5-4B0D3D8F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recall,</a:t>
            </a:r>
            <a:br>
              <a:rPr lang="en-US" dirty="0"/>
            </a:br>
            <a:r>
              <a:rPr lang="en-US" dirty="0"/>
              <a:t>biscuit conditionals are weird.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A0EE7-3AAF-4724-8E3F-2A90B9C75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3498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JWLLP 31 </a:t>
            </a:r>
            <a:br>
              <a:rPr lang="en-US" dirty="0"/>
            </a:br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December 2022</a:t>
            </a:r>
          </a:p>
          <a:p>
            <a:pPr algn="l"/>
            <a:r>
              <a:rPr lang="en-US" dirty="0"/>
              <a:t>Jakob </a:t>
            </a:r>
            <a:r>
              <a:rPr lang="en-US" dirty="0" err="1"/>
              <a:t>Prange</a:t>
            </a:r>
            <a:br>
              <a:rPr lang="en-US" dirty="0"/>
            </a:br>
            <a:r>
              <a:rPr lang="en-US" dirty="0"/>
              <a:t>Hong Kong Polytechnic University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Many thanks to Elena </a:t>
            </a:r>
            <a:r>
              <a:rPr lang="en-US" sz="1800" dirty="0" err="1"/>
              <a:t>Herburger</a:t>
            </a:r>
            <a:r>
              <a:rPr lang="en-HK" sz="1800" dirty="0"/>
              <a:t>, Georgetown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D21-401E-4188-9C15-01AEAFA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around the World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1957-31DF-4966-87F5-C4CC2C09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Chinese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ECC0E-F3DF-4F89-A3D8-32C6F2702809}"/>
              </a:ext>
            </a:extLst>
          </p:cNvPr>
          <p:cNvSpPr/>
          <p:nvPr/>
        </p:nvSpPr>
        <p:spPr>
          <a:xfrm>
            <a:off x="2453692" y="319381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 err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如果</a:t>
            </a:r>
            <a:endParaRPr lang="en-HK" sz="4400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7CCC39-54A8-4F9F-A7A8-9D4B3BBD4ACB}"/>
              </a:ext>
            </a:extLst>
          </p:cNvPr>
          <p:cNvGrpSpPr/>
          <p:nvPr/>
        </p:nvGrpSpPr>
        <p:grpSpPr>
          <a:xfrm>
            <a:off x="1784657" y="5181500"/>
            <a:ext cx="2896947" cy="646331"/>
            <a:chOff x="2967487" y="4045789"/>
            <a:chExt cx="289694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C82DB1-EA60-482A-82D3-E5646918B2DA}"/>
                </a:ext>
              </a:extLst>
            </p:cNvPr>
            <p:cNvSpPr txBox="1"/>
            <p:nvPr/>
          </p:nvSpPr>
          <p:spPr>
            <a:xfrm>
              <a:off x="2967487" y="4045789"/>
              <a:ext cx="2896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</a:t>
              </a:r>
              <a:r>
                <a:rPr lang="en-US" dirty="0">
                  <a:solidFill>
                    <a:schemeClr val="tx2"/>
                  </a:solidFill>
                </a:rPr>
                <a:t>-                                 </a:t>
              </a:r>
              <a:r>
                <a:rPr lang="en-US" dirty="0">
                  <a:solidFill>
                    <a:srgbClr val="00B0F0"/>
                  </a:solidFill>
                </a:rPr>
                <a:t>result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In-accordance-with</a:t>
              </a:r>
              <a:r>
                <a:rPr lang="en-US" dirty="0">
                  <a:solidFill>
                    <a:schemeClr val="tx2"/>
                  </a:solidFill>
                </a:rPr>
                <a:t>-    </a:t>
              </a:r>
              <a:r>
                <a:rPr lang="en-US" dirty="0">
                  <a:solidFill>
                    <a:srgbClr val="00B0F0"/>
                  </a:solidFill>
                </a:rPr>
                <a:t>result</a:t>
              </a:r>
              <a:endParaRPr lang="en-HK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8F6BD3-0C59-4451-A062-42EC3E147D34}"/>
                </a:ext>
              </a:extLst>
            </p:cNvPr>
            <p:cNvCxnSpPr>
              <a:cxnSpLocks/>
            </p:cNvCxnSpPr>
            <p:nvPr/>
          </p:nvCxnSpPr>
          <p:spPr>
            <a:xfrm>
              <a:off x="3226279" y="4254661"/>
              <a:ext cx="196682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F91B28-1C8D-4457-AFC4-4C586FB26C48}"/>
                </a:ext>
              </a:extLst>
            </p:cNvPr>
            <p:cNvCxnSpPr/>
            <p:nvPr/>
          </p:nvCxnSpPr>
          <p:spPr>
            <a:xfrm>
              <a:off x="4949702" y="4530706"/>
              <a:ext cx="23663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8A5027-FDCC-4D2F-924F-1B4F10681FD3}"/>
              </a:ext>
            </a:extLst>
          </p:cNvPr>
          <p:cNvSpPr/>
          <p:nvPr/>
        </p:nvSpPr>
        <p:spPr>
          <a:xfrm>
            <a:off x="7161712" y="319381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endParaRPr lang="en-HK" sz="4400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DCDB5-CB1F-40DA-918D-83622EA0FD06}"/>
              </a:ext>
            </a:extLst>
          </p:cNvPr>
          <p:cNvSpPr txBox="1"/>
          <p:nvPr/>
        </p:nvSpPr>
        <p:spPr>
          <a:xfrm>
            <a:off x="2858526" y="3911356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If</a:t>
            </a:r>
            <a:endParaRPr lang="en-HK" sz="40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6BE8-39E0-45A9-AF69-FDBFF2AB4610}"/>
              </a:ext>
            </a:extLst>
          </p:cNvPr>
          <p:cNvSpPr txBox="1"/>
          <p:nvPr/>
        </p:nvSpPr>
        <p:spPr>
          <a:xfrm>
            <a:off x="6914321" y="391135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Then</a:t>
            </a:r>
            <a:endParaRPr lang="en-HK" sz="4000" dirty="0">
              <a:solidFill>
                <a:schemeClr val="tx2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30A44D3-3AE7-467D-8516-A311FEF14F3C}"/>
              </a:ext>
            </a:extLst>
          </p:cNvPr>
          <p:cNvSpPr/>
          <p:nvPr/>
        </p:nvSpPr>
        <p:spPr>
          <a:xfrm flipH="1">
            <a:off x="1963077" y="3669116"/>
            <a:ext cx="1175766" cy="257928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CB1F168-47C7-46A0-A565-346BF50EAC9D}"/>
              </a:ext>
            </a:extLst>
          </p:cNvPr>
          <p:cNvSpPr/>
          <p:nvPr/>
        </p:nvSpPr>
        <p:spPr>
          <a:xfrm>
            <a:off x="3128990" y="3669116"/>
            <a:ext cx="1175766" cy="257928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BB95F5-68A9-4FAF-B124-3BDDD7A8B65A}"/>
              </a:ext>
            </a:extLst>
          </p:cNvPr>
          <p:cNvCxnSpPr>
            <a:cxnSpLocks/>
          </p:cNvCxnSpPr>
          <p:nvPr/>
        </p:nvCxnSpPr>
        <p:spPr>
          <a:xfrm>
            <a:off x="4240309" y="3911356"/>
            <a:ext cx="196682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F7DC-07C4-4978-9A20-DED795505A50}"/>
              </a:ext>
            </a:extLst>
          </p:cNvPr>
          <p:cNvCxnSpPr>
            <a:cxnSpLocks/>
          </p:cNvCxnSpPr>
          <p:nvPr/>
        </p:nvCxnSpPr>
        <p:spPr>
          <a:xfrm>
            <a:off x="8429872" y="3911356"/>
            <a:ext cx="196682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3909438-8B9D-489A-B1D0-6B18DC57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D21-401E-4188-9C15-01AEAFA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around the World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1957-31DF-4966-87F5-C4CC2C09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ECC0E-F3DF-4F89-A3D8-32C6F2702809}"/>
              </a:ext>
            </a:extLst>
          </p:cNvPr>
          <p:cNvSpPr/>
          <p:nvPr/>
        </p:nvSpPr>
        <p:spPr>
          <a:xfrm>
            <a:off x="2581902" y="3193809"/>
            <a:ext cx="16006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 err="1">
                <a:solidFill>
                  <a:schemeClr val="tx2"/>
                </a:solidFill>
                <a:ea typeface="SimSun" panose="02010600030101010101" pitchFamily="2" charset="-122"/>
              </a:rPr>
              <a:t>Wenn</a:t>
            </a:r>
            <a:endParaRPr lang="en-HK" sz="3600" dirty="0">
              <a:solidFill>
                <a:schemeClr val="tx2"/>
              </a:solidFill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82DB1-EA60-482A-82D3-E5646918B2DA}"/>
              </a:ext>
            </a:extLst>
          </p:cNvPr>
          <p:cNvSpPr txBox="1"/>
          <p:nvPr/>
        </p:nvSpPr>
        <p:spPr>
          <a:xfrm>
            <a:off x="1451856" y="510973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Also: “when”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A5027-FDCC-4D2F-924F-1B4F10681FD3}"/>
              </a:ext>
            </a:extLst>
          </p:cNvPr>
          <p:cNvSpPr/>
          <p:nvPr/>
        </p:nvSpPr>
        <p:spPr>
          <a:xfrm>
            <a:off x="6925027" y="3193809"/>
            <a:ext cx="15424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schemeClr val="tx2"/>
                </a:solidFill>
                <a:ea typeface="SimSun" panose="02010600030101010101" pitchFamily="2" charset="-122"/>
              </a:rPr>
              <a:t>Dann</a:t>
            </a:r>
            <a:endParaRPr lang="en-HK" sz="4400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DCDB5-CB1F-40DA-918D-83622EA0FD06}"/>
              </a:ext>
            </a:extLst>
          </p:cNvPr>
          <p:cNvSpPr txBox="1"/>
          <p:nvPr/>
        </p:nvSpPr>
        <p:spPr>
          <a:xfrm>
            <a:off x="2978236" y="3911356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If</a:t>
            </a:r>
            <a:endParaRPr lang="en-HK" sz="40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6BE8-39E0-45A9-AF69-FDBFF2AB4610}"/>
              </a:ext>
            </a:extLst>
          </p:cNvPr>
          <p:cNvSpPr txBox="1"/>
          <p:nvPr/>
        </p:nvSpPr>
        <p:spPr>
          <a:xfrm>
            <a:off x="7034031" y="391135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Then</a:t>
            </a:r>
            <a:endParaRPr lang="en-HK" sz="4000" dirty="0">
              <a:solidFill>
                <a:schemeClr val="tx2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30A44D3-3AE7-467D-8516-A311FEF14F3C}"/>
              </a:ext>
            </a:extLst>
          </p:cNvPr>
          <p:cNvSpPr/>
          <p:nvPr/>
        </p:nvSpPr>
        <p:spPr>
          <a:xfrm flipH="1">
            <a:off x="2082787" y="3669116"/>
            <a:ext cx="1175766" cy="257928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5767BC-2609-4329-8503-B07768707B89}"/>
              </a:ext>
            </a:extLst>
          </p:cNvPr>
          <p:cNvCxnSpPr>
            <a:cxnSpLocks/>
          </p:cNvCxnSpPr>
          <p:nvPr/>
        </p:nvCxnSpPr>
        <p:spPr>
          <a:xfrm>
            <a:off x="4544356" y="3836601"/>
            <a:ext cx="196682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AD427A-B735-415C-924E-A549813FBF4E}"/>
              </a:ext>
            </a:extLst>
          </p:cNvPr>
          <p:cNvCxnSpPr>
            <a:cxnSpLocks/>
          </p:cNvCxnSpPr>
          <p:nvPr/>
        </p:nvCxnSpPr>
        <p:spPr>
          <a:xfrm>
            <a:off x="8762673" y="3836601"/>
            <a:ext cx="196682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F46F9FF-CE40-44F7-B849-8AB212AA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07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2C9D-5A79-48F5-9CDF-5F367A29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around the World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28F7-D615-4328-94DB-28149A7B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HK" dirty="0">
                <a:solidFill>
                  <a:srgbClr val="DADADA"/>
                </a:solidFill>
                <a:effectLst/>
              </a:rPr>
              <a:t>If you fail an exam, you have to repeat a year.</a:t>
            </a:r>
            <a:br>
              <a:rPr lang="en-US" altLang="zh-CN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如果你考試不及格</a:t>
            </a:r>
            <a:r>
              <a:rPr lang="en-US" altLang="zh-CN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就得重讀一年。</a:t>
            </a:r>
            <a:br>
              <a:rPr lang="en-US" altLang="zh-CN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dirty="0">
                <a:solidFill>
                  <a:srgbClr val="DADADA"/>
                </a:solidFill>
              </a:rPr>
              <a:t>W</a:t>
            </a:r>
            <a:r>
              <a:rPr lang="en-HK" dirty="0" err="1">
                <a:solidFill>
                  <a:srgbClr val="DADADA"/>
                </a:solidFill>
              </a:rPr>
              <a:t>enn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eine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  <a:effectLst/>
              </a:rPr>
              <a:t>Prüfung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nicht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bestehst</a:t>
            </a:r>
            <a:r>
              <a:rPr lang="en-HK" dirty="0">
                <a:solidFill>
                  <a:srgbClr val="DADADA"/>
                </a:solidFill>
              </a:rPr>
              <a:t>, </a:t>
            </a:r>
            <a:r>
              <a:rPr lang="en-HK" dirty="0" err="1">
                <a:solidFill>
                  <a:srgbClr val="DADADA"/>
                </a:solidFill>
              </a:rPr>
              <a:t>musst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Jahr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wiederholen</a:t>
            </a:r>
            <a:r>
              <a:rPr lang="en-HK" dirty="0">
                <a:solidFill>
                  <a:srgbClr val="DADADA"/>
                </a:solidFill>
              </a:rPr>
              <a:t>.</a:t>
            </a:r>
            <a:br>
              <a:rPr lang="en-US" altLang="zh-CN" dirty="0"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en-US" dirty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If you think of going anywhere tomorrow, let me know.</a:t>
            </a:r>
            <a:b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</a:br>
            <a: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如果你明天想上哪兒去，就跟我說一聲。</a:t>
            </a:r>
            <a:b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sag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bescheid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.</a:t>
            </a:r>
            <a:b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en-US" dirty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If you think of going anywhere tomorrow, I’m available.</a:t>
            </a:r>
            <a:b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如果你明天想上哪兒去，我有时间。</a:t>
            </a:r>
            <a:b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ich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habe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Zeit.</a:t>
            </a:r>
            <a:b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en-US" dirty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813088-6A1B-471F-8DB5-CE141D9D97B9}"/>
              </a:ext>
            </a:extLst>
          </p:cNvPr>
          <p:cNvSpPr/>
          <p:nvPr/>
        </p:nvSpPr>
        <p:spPr>
          <a:xfrm rot="10800000">
            <a:off x="7841670" y="3822383"/>
            <a:ext cx="595828" cy="41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10E0F-43B9-429D-8F3A-666CA350267A}"/>
              </a:ext>
            </a:extLst>
          </p:cNvPr>
          <p:cNvSpPr txBox="1"/>
          <p:nvPr/>
        </p:nvSpPr>
        <p:spPr>
          <a:xfrm>
            <a:off x="8626763" y="382238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Explicit speech act consequent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47A994-B445-4249-8646-FAEDD9B467B3}"/>
              </a:ext>
            </a:extLst>
          </p:cNvPr>
          <p:cNvSpPr/>
          <p:nvPr/>
        </p:nvSpPr>
        <p:spPr>
          <a:xfrm rot="10800000">
            <a:off x="7841670" y="5174941"/>
            <a:ext cx="595828" cy="4136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78352-FE25-4421-B2B9-F16C7DA0764A}"/>
              </a:ext>
            </a:extLst>
          </p:cNvPr>
          <p:cNvSpPr txBox="1"/>
          <p:nvPr/>
        </p:nvSpPr>
        <p:spPr>
          <a:xfrm>
            <a:off x="8626763" y="517494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Biscuit</a:t>
            </a:r>
            <a:endParaRPr lang="en-HK" dirty="0">
              <a:solidFill>
                <a:schemeClr val="accent2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689F28E4-FA91-47C3-A777-2C7020FA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00" y="2724927"/>
            <a:ext cx="1199974" cy="945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3F238585-AC7F-4D40-A0B4-C0C4A1B2C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81" y="4596066"/>
            <a:ext cx="1058611" cy="1571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DCA01F-4887-4E1E-AC1C-D1E89BA4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31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2C9D-5A79-48F5-9CDF-5F367A29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around the World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28F7-D615-4328-94DB-28149A7B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HK" dirty="0">
                <a:effectLst/>
              </a:rPr>
              <a:t>If you fail an exam, </a:t>
            </a:r>
            <a:r>
              <a:rPr lang="en-HK" b="1" dirty="0">
                <a:solidFill>
                  <a:srgbClr val="00B050"/>
                </a:solidFill>
                <a:effectLst/>
              </a:rPr>
              <a:t>(then)</a:t>
            </a:r>
            <a:r>
              <a:rPr lang="en-HK" dirty="0">
                <a:effectLst/>
              </a:rPr>
              <a:t> you have to repeat a year.</a:t>
            </a:r>
            <a:br>
              <a:rPr lang="en-US" b="1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如果你考試不及格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00B05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r>
              <a:rPr lang="en-US" altLang="zh-CN" b="1" dirty="0">
                <a:solidFill>
                  <a:srgbClr val="00B05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就得重讀一年。</a:t>
            </a:r>
            <a:b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dirty="0">
                <a:solidFill>
                  <a:srgbClr val="DADADA"/>
                </a:solidFill>
              </a:rPr>
              <a:t>W</a:t>
            </a:r>
            <a:r>
              <a:rPr lang="en-HK" dirty="0" err="1">
                <a:solidFill>
                  <a:srgbClr val="DADADA"/>
                </a:solidFill>
              </a:rPr>
              <a:t>enn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eine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  <a:effectLst/>
              </a:rPr>
              <a:t>Prüfung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nicht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bestehst</a:t>
            </a:r>
            <a:r>
              <a:rPr lang="en-HK" dirty="0">
                <a:solidFill>
                  <a:srgbClr val="DADADA"/>
                </a:solidFill>
              </a:rPr>
              <a:t>, </a:t>
            </a:r>
            <a:r>
              <a:rPr lang="en-HK" b="1" dirty="0">
                <a:solidFill>
                  <a:srgbClr val="00B050"/>
                </a:solidFill>
              </a:rPr>
              <a:t>(</a:t>
            </a:r>
            <a:r>
              <a:rPr lang="en-HK" b="1" dirty="0" err="1">
                <a:solidFill>
                  <a:srgbClr val="00B050"/>
                </a:solidFill>
              </a:rPr>
              <a:t>dann</a:t>
            </a:r>
            <a:r>
              <a:rPr lang="en-HK" b="1" dirty="0">
                <a:solidFill>
                  <a:srgbClr val="00B050"/>
                </a:solidFill>
              </a:rPr>
              <a:t>) </a:t>
            </a:r>
            <a:r>
              <a:rPr lang="en-HK" dirty="0" err="1">
                <a:solidFill>
                  <a:srgbClr val="DADADA"/>
                </a:solidFill>
              </a:rPr>
              <a:t>musst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Jahr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wiederholen</a:t>
            </a:r>
            <a:r>
              <a:rPr lang="en-HK" dirty="0">
                <a:solidFill>
                  <a:srgbClr val="DADADA"/>
                </a:solidFill>
              </a:rPr>
              <a:t>.</a:t>
            </a:r>
            <a:b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en-US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dirty="0">
                <a:ln>
                  <a:noFill/>
                </a:ln>
                <a:effectLst/>
              </a:rPr>
              <a:t>If you think of going anywhere tomorrow, </a:t>
            </a:r>
            <a:r>
              <a:rPr lang="en-US" altLang="en-US" b="1" dirty="0">
                <a:ln>
                  <a:noFill/>
                </a:ln>
                <a:solidFill>
                  <a:schemeClr val="accent2"/>
                </a:solidFill>
                <a:effectLst/>
              </a:rPr>
              <a:t>(?then) </a:t>
            </a:r>
            <a:r>
              <a:rPr lang="en-US" altLang="en-US" dirty="0">
                <a:ln>
                  <a:noFill/>
                </a:ln>
                <a:effectLst/>
              </a:rPr>
              <a:t>let me know.</a:t>
            </a:r>
            <a:br>
              <a:rPr lang="en-US" altLang="en-US" dirty="0">
                <a:ln>
                  <a:noFill/>
                </a:ln>
                <a:effectLst/>
              </a:rPr>
            </a:br>
            <a:r>
              <a:rPr lang="zh-CN" altLang="en-US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如果你明天想上哪兒去，</a:t>
            </a:r>
            <a:r>
              <a:rPr lang="en-US" altLang="zh-CN" b="1" dirty="0">
                <a:solidFill>
                  <a:schemeClr val="accent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(?</a:t>
            </a:r>
            <a:r>
              <a:rPr lang="zh-CN" altLang="en-US" b="1" dirty="0">
                <a:solidFill>
                  <a:schemeClr val="accent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r>
              <a:rPr lang="en-US" altLang="zh-CN" b="1" dirty="0">
                <a:solidFill>
                  <a:schemeClr val="accent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就跟我說一聲。</a:t>
            </a:r>
            <a:br>
              <a:rPr lang="en-US" altLang="zh-CN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</a:t>
            </a:r>
            <a:r>
              <a:rPr lang="en-US" altLang="zh-CN" b="1" dirty="0">
                <a:ln>
                  <a:noFill/>
                </a:ln>
                <a:solidFill>
                  <a:schemeClr val="accent2"/>
                </a:solidFill>
                <a:effectLst/>
                <a:ea typeface="SimSun" panose="02010600030101010101" pitchFamily="2" charset="-122"/>
              </a:rPr>
              <a:t>(?</a:t>
            </a:r>
            <a:r>
              <a:rPr lang="en-US" altLang="zh-CN" b="1" dirty="0" err="1">
                <a:ln>
                  <a:noFill/>
                </a:ln>
                <a:solidFill>
                  <a:schemeClr val="accent2"/>
                </a:solidFill>
                <a:effectLst/>
                <a:ea typeface="SimSun" panose="02010600030101010101" pitchFamily="2" charset="-122"/>
              </a:rPr>
              <a:t>dann</a:t>
            </a:r>
            <a:r>
              <a:rPr lang="en-US" altLang="zh-CN" b="1" dirty="0">
                <a:ln>
                  <a:noFill/>
                </a:ln>
                <a:solidFill>
                  <a:schemeClr val="accent2"/>
                </a:solidFill>
                <a:effectLst/>
                <a:ea typeface="SimSun" panose="02010600030101010101" pitchFamily="2" charset="-122"/>
              </a:rPr>
              <a:t>) 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sag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bescheid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.</a:t>
            </a:r>
            <a:br>
              <a:rPr lang="zh-CN" altLang="en-US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en-US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dirty="0">
                <a:ln>
                  <a:noFill/>
                </a:ln>
                <a:effectLst/>
              </a:rPr>
              <a:t>If you think of going anywhere tomorrow, </a:t>
            </a: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</a:rPr>
              <a:t>(#then) </a:t>
            </a:r>
            <a:r>
              <a:rPr lang="en-US" altLang="en-US" dirty="0">
                <a:ln>
                  <a:noFill/>
                </a:ln>
                <a:effectLst/>
              </a:rPr>
              <a:t>I’m available.</a:t>
            </a:r>
            <a:br>
              <a:rPr lang="en-US" altLang="zh-CN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如果你明天想上哪兒去，</a:t>
            </a:r>
            <a:r>
              <a:rPr lang="en-US" altLang="zh-CN" b="1" dirty="0">
                <a:ln>
                  <a:noFill/>
                </a:ln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(#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我有时间。</a:t>
            </a:r>
            <a:br>
              <a:rPr lang="en-US" altLang="zh-CN" dirty="0">
                <a:ln>
                  <a:noFill/>
                </a:ln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</a:t>
            </a:r>
            <a:r>
              <a:rPr lang="en-US" altLang="zh-CN" b="1" dirty="0">
                <a:ln>
                  <a:noFill/>
                </a:ln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(#</a:t>
            </a:r>
            <a:r>
              <a:rPr lang="en-US" altLang="zh-CN" b="1" dirty="0" err="1">
                <a:ln>
                  <a:noFill/>
                </a:ln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dann</a:t>
            </a:r>
            <a:r>
              <a:rPr lang="en-US" altLang="zh-CN" b="1" dirty="0">
                <a:ln>
                  <a:noFill/>
                </a:ln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)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habe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ich Zeit.</a:t>
            </a:r>
            <a:endParaRPr lang="en-US" altLang="en-US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D097-9651-478C-8324-CCE85DE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814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9DB4-4553-447E-AB05-7832B7C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(and Dutch) Word Order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5AB9-EA8F-4F1A-B207-979B2A17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Standard main clause order: V2</a:t>
            </a:r>
            <a:endParaRPr lang="en-HK" dirty="0">
              <a:effectLst/>
            </a:endParaRPr>
          </a:p>
          <a:p>
            <a:pPr lvl="1"/>
            <a:r>
              <a:rPr lang="en-US" dirty="0">
                <a:solidFill>
                  <a:srgbClr val="DADADA"/>
                </a:solidFill>
              </a:rPr>
              <a:t>W</a:t>
            </a:r>
            <a:r>
              <a:rPr lang="en-HK" dirty="0" err="1">
                <a:solidFill>
                  <a:srgbClr val="DADADA"/>
                </a:solidFill>
              </a:rPr>
              <a:t>enn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eine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  <a:effectLst/>
              </a:rPr>
              <a:t>Prüfung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nicht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bestehst</a:t>
            </a:r>
            <a:r>
              <a:rPr lang="en-HK" dirty="0">
                <a:solidFill>
                  <a:srgbClr val="DADADA"/>
                </a:solidFill>
              </a:rPr>
              <a:t>, </a:t>
            </a:r>
            <a:r>
              <a:rPr lang="en-HK" dirty="0" err="1">
                <a:solidFill>
                  <a:srgbClr val="FFC000"/>
                </a:solidFill>
              </a:rPr>
              <a:t>musst</a:t>
            </a:r>
            <a:r>
              <a:rPr lang="en-HK" dirty="0">
                <a:solidFill>
                  <a:srgbClr val="DADADA"/>
                </a:solidFill>
              </a:rPr>
              <a:t> du </a:t>
            </a:r>
            <a:r>
              <a:rPr lang="en-HK" dirty="0" err="1">
                <a:solidFill>
                  <a:srgbClr val="DADADA"/>
                </a:solidFill>
              </a:rPr>
              <a:t>ein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Jahr</a:t>
            </a:r>
            <a:r>
              <a:rPr lang="en-HK" dirty="0">
                <a:solidFill>
                  <a:srgbClr val="DADADA"/>
                </a:solidFill>
              </a:rPr>
              <a:t> </a:t>
            </a:r>
            <a:r>
              <a:rPr lang="en-HK" dirty="0" err="1">
                <a:solidFill>
                  <a:srgbClr val="DADADA"/>
                </a:solidFill>
              </a:rPr>
              <a:t>wiederholen</a:t>
            </a:r>
            <a:r>
              <a:rPr lang="en-HK" dirty="0">
                <a:solidFill>
                  <a:srgbClr val="DADADA"/>
                </a:solidFill>
              </a:rPr>
              <a:t>.</a:t>
            </a:r>
            <a:br>
              <a:rPr lang="en-HK" dirty="0">
                <a:solidFill>
                  <a:srgbClr val="DADADA"/>
                </a:solidFill>
              </a:rPr>
            </a:br>
            <a:r>
              <a:rPr lang="en-HK" dirty="0">
                <a:solidFill>
                  <a:srgbClr val="DADADA"/>
                </a:solidFill>
                <a:effectLst/>
              </a:rPr>
              <a:t>If you fail an exam,                               </a:t>
            </a:r>
            <a:r>
              <a:rPr lang="en-HK" dirty="0">
                <a:solidFill>
                  <a:srgbClr val="FFC000"/>
                </a:solidFill>
                <a:effectLst/>
              </a:rPr>
              <a:t>must</a:t>
            </a:r>
            <a:r>
              <a:rPr lang="en-HK" dirty="0">
                <a:solidFill>
                  <a:srgbClr val="DADADA"/>
                </a:solidFill>
                <a:effectLst/>
              </a:rPr>
              <a:t> you a year repeat</a:t>
            </a:r>
            <a:b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altLang="zh-CN" dirty="0">
              <a:ln>
                <a:noFill/>
              </a:ln>
              <a:solidFill>
                <a:srgbClr val="DADADA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HK" dirty="0">
              <a:effectLst/>
            </a:endParaRPr>
          </a:p>
          <a:p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Biscuit word order</a:t>
            </a:r>
          </a:p>
          <a:p>
            <a:pPr lvl="1"/>
            <a:r>
              <a:rPr lang="en-US" altLang="zh-CN" b="1" dirty="0">
                <a:ln>
                  <a:noFill/>
                </a:ln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#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   </a:t>
            </a:r>
            <a:r>
              <a:rPr lang="en-US" altLang="zh-CN" dirty="0" err="1">
                <a:ln>
                  <a:noFill/>
                </a:ln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habe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ich Zeit.</a:t>
            </a:r>
            <a:b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If you think of going anywhere tomorrow, 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</a:rPr>
              <a:t>have</a:t>
            </a:r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 I time </a:t>
            </a:r>
          </a:p>
          <a:p>
            <a:pPr lvl="1"/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Wenn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du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vorhast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morgen </a:t>
            </a:r>
            <a:r>
              <a:rPr lang="en-US" altLang="zh-CN" dirty="0" err="1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auszugehen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,        ich </a:t>
            </a:r>
            <a:r>
              <a:rPr lang="en-US" altLang="zh-CN" dirty="0" err="1">
                <a:ln>
                  <a:noFill/>
                </a:ln>
                <a:solidFill>
                  <a:srgbClr val="FFC000"/>
                </a:solidFill>
                <a:effectLst/>
                <a:ea typeface="SimSun" panose="02010600030101010101" pitchFamily="2" charset="-122"/>
              </a:rPr>
              <a:t>habe</a:t>
            </a:r>
            <a:r>
              <a:rPr lang="en-US" altLang="zh-CN" dirty="0">
                <a:ln>
                  <a:noFill/>
                </a:ln>
                <a:solidFill>
                  <a:srgbClr val="DADADA"/>
                </a:solidFill>
                <a:effectLst/>
                <a:ea typeface="SimSun" panose="02010600030101010101" pitchFamily="2" charset="-122"/>
              </a:rPr>
              <a:t> Zeit.</a:t>
            </a:r>
            <a:br>
              <a:rPr lang="zh-CN" altLang="en-US" dirty="0">
                <a:ln>
                  <a:noFill/>
                </a:ln>
                <a:solidFill>
                  <a:srgbClr val="DADADA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                                                                       I </a:t>
            </a:r>
            <a:r>
              <a:rPr lang="en-US" altLang="en-US" dirty="0">
                <a:ln>
                  <a:noFill/>
                </a:ln>
                <a:solidFill>
                  <a:srgbClr val="FFC000"/>
                </a:solidFill>
                <a:effectLst/>
              </a:rPr>
              <a:t>have</a:t>
            </a:r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845C3-26FC-4953-B7AA-F1167CC9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957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DDD9-6ED7-4979-8C60-EA7467B1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(and Dutch) Word Order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319E-D2B7-411B-ABB2-8C2A7B4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HK" dirty="0">
              <a:effectLst/>
            </a:endParaRPr>
          </a:p>
          <a:p>
            <a:r>
              <a:rPr lang="en-HK" dirty="0">
                <a:effectLst/>
              </a:rPr>
              <a:t>Davison (1983): Word order triggers </a:t>
            </a:r>
            <a:r>
              <a:rPr lang="en-HK" dirty="0" err="1">
                <a:effectLst/>
              </a:rPr>
              <a:t>biscuitness</a:t>
            </a:r>
            <a:r>
              <a:rPr lang="en-HK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endParaRPr lang="en-HK" dirty="0">
              <a:effectLst/>
            </a:endParaRPr>
          </a:p>
          <a:p>
            <a:r>
              <a:rPr lang="en-US" dirty="0"/>
              <a:t>Kroeger (2022): Biscuit antecedent is not a constituent of the main clause at all; it attaches to some higher node in the sentence.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/>
              </a:rPr>
              <a:t>Csipak</a:t>
            </a:r>
            <a:r>
              <a:rPr lang="en-US" dirty="0">
                <a:effectLst/>
              </a:rPr>
              <a:t> (2015, 2017): Speaker preference, not grammaticalized.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E5A5-16A0-4914-A624-C472A2F7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6204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1D9-F292-496F-9C4A-AE9C862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attempts at a unifying mechanism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7BCE-28C6-4F75-98A9-8F82016FF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not only need to explain each type of conditional separately, but also describe a mechanism by which they can be distinguished during on-line processing.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81F73-9AF0-4260-BDBC-55B95683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22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3F84-59CF-4370-810B-5E13B13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DeRose &amp; Grandy (1999): </a:t>
            </a:r>
            <a:br>
              <a:rPr lang="en-US" dirty="0"/>
            </a:br>
            <a:r>
              <a:rPr lang="en-US" dirty="0"/>
              <a:t>Unification as Conditional Assertion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2649-2C4E-4C30-A859-4470754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Indicative non-biscuit conditionals do not assert “if p then q” since this does not have a truth value and hence is not assertible.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Rather, ALL indicative conditionals, biscuit or not, are </a:t>
            </a:r>
            <a:r>
              <a:rPr lang="en-US" b="1" dirty="0"/>
              <a:t>conditional assertions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71C8-A4B8-48C9-B70A-A93B4242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019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5097-5AEC-47A0-91BC-DA15234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DeRose &amp; Grandy (1999): </a:t>
            </a:r>
            <a:br>
              <a:rPr lang="en-US" dirty="0"/>
            </a:br>
            <a:r>
              <a:rPr lang="en-US" dirty="0"/>
              <a:t>Unification as Conditional Assertion</a:t>
            </a:r>
            <a:endParaRPr lang="en-H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243040-06E8-47F3-BF10-92A72F48E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of Conditional</a:t>
            </a:r>
            <a:endParaRPr lang="en-H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5F83F5-891F-4707-96D3-DA44E048C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Conditional Assertion</a:t>
            </a:r>
            <a:endParaRPr lang="en-H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46E1F1-D4F3-4530-8D0E-FB8BCF10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272" y="2874936"/>
            <a:ext cx="257694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p: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assert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q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F8B7E4-65F0-4A46-A678-9D149DF9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158" y="4323842"/>
            <a:ext cx="257694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pass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88C374-BE53-4D18-9E46-756D675D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3167390"/>
            <a:ext cx="527396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assert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(q </a:t>
            </a:r>
            <a:r>
              <a:rPr lang="en-US" altLang="en-US" sz="2800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</a:rPr>
              <a:t>if </a:t>
            </a:r>
            <a:r>
              <a:rPr lang="en-US" altLang="en-US" sz="2800" dirty="0">
                <a:solidFill>
                  <a:srgbClr val="DADADA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en-US" sz="2800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</a:rPr>
              <a:t>else True</a:t>
            </a:r>
            <a:r>
              <a:rPr lang="en-US" altLang="en-US" sz="2800" dirty="0">
                <a:solidFill>
                  <a:srgbClr val="DADADA"/>
                </a:solidFill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748ACB-0402-423F-9EA5-351F1E22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4159215"/>
            <a:ext cx="527396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assert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en-US" sz="2800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</a:rPr>
              <a:t>not </a:t>
            </a:r>
            <a:r>
              <a:rPr lang="en-US" altLang="en-US" sz="2800" dirty="0">
                <a:solidFill>
                  <a:srgbClr val="DADADA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en-US" sz="2800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</a:rPr>
              <a:t>or </a:t>
            </a:r>
            <a:r>
              <a:rPr lang="en-US" altLang="en-US" sz="2800" dirty="0">
                <a:solidFill>
                  <a:srgbClr val="DADADA"/>
                </a:solidFill>
                <a:latin typeface="Consolas" panose="020B0609020204030204" pitchFamily="49" charset="0"/>
                <a:ea typeface="JetBrains Mono"/>
              </a:rPr>
              <a:t>q)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C6C5D3-8F98-448C-9600-0FA925B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21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21D9-6957-4328-A670-A7B6F0F0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DeRose &amp; Grandy (1999): </a:t>
            </a:r>
            <a:br>
              <a:rPr lang="en-US" dirty="0"/>
            </a:br>
            <a:r>
              <a:rPr lang="en-US" dirty="0"/>
              <a:t>Unification as Conditional Assertion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93E5-B2B5-4A74-B17E-5CB0BF7D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Unified through as single </a:t>
            </a:r>
            <a:r>
              <a:rPr lang="en-US" dirty="0" err="1"/>
              <a:t>semantico</a:t>
            </a:r>
            <a:r>
              <a:rPr lang="en-US" dirty="0"/>
              <a:t>-pragmatic mechanism</a:t>
            </a:r>
          </a:p>
          <a:p>
            <a:r>
              <a:rPr lang="en-US" dirty="0"/>
              <a:t>Thus, no need to distinguish separate types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Problematic for non-biscuit conditionals, because antecedent’s truth value is unknown </a:t>
            </a:r>
            <a:br>
              <a:rPr lang="en-US" dirty="0"/>
            </a:br>
            <a:r>
              <a:rPr lang="en-US" dirty="0"/>
              <a:t>at time of utterance</a:t>
            </a:r>
          </a:p>
          <a:p>
            <a:r>
              <a:rPr lang="en-US" dirty="0"/>
              <a:t>So it would have to be counterfactual/future conditional assertions</a:t>
            </a:r>
          </a:p>
          <a:p>
            <a:pPr lvl="1"/>
            <a:r>
              <a:rPr lang="en-US" dirty="0"/>
              <a:t>If p was known and p were T, Speaker would assert q</a:t>
            </a:r>
            <a:br>
              <a:rPr lang="en-US" dirty="0"/>
            </a:br>
            <a:r>
              <a:rPr lang="en-US" dirty="0"/>
              <a:t>Once p turns out to be T, Speaker will assert q</a:t>
            </a:r>
          </a:p>
          <a:p>
            <a:pPr lvl="1"/>
            <a:r>
              <a:rPr lang="en-US" dirty="0"/>
              <a:t>If p was known and p were F, Speaker would not assert q</a:t>
            </a:r>
            <a:br>
              <a:rPr lang="en-US" dirty="0"/>
            </a:br>
            <a:r>
              <a:rPr lang="en-US" dirty="0"/>
              <a:t>If p turns out to be F, Speaker will not assert q</a:t>
            </a:r>
          </a:p>
          <a:p>
            <a:pPr lvl="1"/>
            <a:endParaRPr lang="en-US" dirty="0"/>
          </a:p>
          <a:p>
            <a:r>
              <a:rPr lang="en-US" dirty="0"/>
              <a:t>Biased towards NCCs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944-38D7-45B0-BC5C-73C7FFE0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357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50D9-A712-4CC0-A441-08E4EAE3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BE76A-B245-473D-8B1B-74E52395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53" y="1399381"/>
            <a:ext cx="2734643" cy="40592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AF502-C280-42F9-A21E-8D9CF50AD27C}"/>
              </a:ext>
            </a:extLst>
          </p:cNvPr>
          <p:cNvSpPr/>
          <p:nvPr/>
        </p:nvSpPr>
        <p:spPr>
          <a:xfrm>
            <a:off x="4919233" y="6248400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tx2"/>
                </a:solidFill>
              </a:rPr>
              <a:t>https://xkcd.com/1652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3950F-4ABA-437D-B6D6-4338E7B8CFFB}"/>
              </a:ext>
            </a:extLst>
          </p:cNvPr>
          <p:cNvSpPr txBox="1"/>
          <p:nvPr/>
        </p:nvSpPr>
        <p:spPr>
          <a:xfrm>
            <a:off x="8338275" y="3719643"/>
            <a:ext cx="36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There are biscuits on the sideboard </a:t>
            </a:r>
          </a:p>
          <a:p>
            <a:r>
              <a:rPr lang="en-US" dirty="0">
                <a:solidFill>
                  <a:schemeClr val="tx2"/>
                </a:solidFill>
              </a:rPr>
              <a:t>if you want them.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– J L Austin, 1961</a:t>
            </a:r>
            <a:endParaRPr lang="en-HK" dirty="0">
              <a:solidFill>
                <a:schemeClr val="tx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0D982B5-058C-4334-817D-A6FF397BDF7C}"/>
              </a:ext>
            </a:extLst>
          </p:cNvPr>
          <p:cNvSpPr/>
          <p:nvPr/>
        </p:nvSpPr>
        <p:spPr>
          <a:xfrm>
            <a:off x="3843074" y="1817740"/>
            <a:ext cx="1216324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15BBA-A47C-4D10-AEAF-CECBE02F7DFE}"/>
              </a:ext>
            </a:extLst>
          </p:cNvPr>
          <p:cNvSpPr txBox="1"/>
          <p:nvPr/>
        </p:nvSpPr>
        <p:spPr>
          <a:xfrm>
            <a:off x="1337516" y="2185164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C451B"/>
                </a:solidFill>
              </a:rPr>
              <a:t>WRONG RESPONSE!</a:t>
            </a:r>
            <a:endParaRPr lang="en-HK" dirty="0">
              <a:solidFill>
                <a:srgbClr val="BC451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D0FC7-2861-4AC8-8FBE-3C2EB69E2B08}"/>
              </a:ext>
            </a:extLst>
          </p:cNvPr>
          <p:cNvSpPr txBox="1"/>
          <p:nvPr/>
        </p:nvSpPr>
        <p:spPr>
          <a:xfrm>
            <a:off x="224205" y="3722038"/>
            <a:ext cx="44710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rgbClr val="00B050"/>
                </a:solidFill>
              </a:rPr>
              <a:t>But there is a response system </a:t>
            </a:r>
            <a:br>
              <a:rPr lang="en-US" sz="2600" dirty="0">
                <a:solidFill>
                  <a:srgbClr val="00B050"/>
                </a:solidFill>
              </a:rPr>
            </a:br>
            <a:r>
              <a:rPr lang="en-US" sz="2600" dirty="0">
                <a:solidFill>
                  <a:srgbClr val="00B050"/>
                </a:solidFill>
              </a:rPr>
              <a:t>involved here!</a:t>
            </a:r>
            <a:endParaRPr lang="en-HK" sz="2600" dirty="0">
              <a:solidFill>
                <a:srgbClr val="00B05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6CCDA-2F28-4C83-B045-EDE66DE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12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48D0-B54A-4950-9AA7-3CBD5A06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Csipak</a:t>
            </a:r>
            <a:r>
              <a:rPr lang="en-US" dirty="0"/>
              <a:t> (2017): Unification as Truth-Semantic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56484-7E50-45AF-94CE-0B58F6E4870A}"/>
              </a:ext>
            </a:extLst>
          </p:cNvPr>
          <p:cNvSpPr/>
          <p:nvPr/>
        </p:nvSpPr>
        <p:spPr>
          <a:xfrm>
            <a:off x="3850150" y="2145359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Antecedent and consequent are conditionally dependent</a:t>
            </a:r>
            <a:endParaRPr lang="en-HK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32E3-02F1-4DF4-A4D2-EF19A73BA543}"/>
              </a:ext>
            </a:extLst>
          </p:cNvPr>
          <p:cNvSpPr/>
          <p:nvPr/>
        </p:nvSpPr>
        <p:spPr>
          <a:xfrm>
            <a:off x="6388222" y="5472896"/>
            <a:ext cx="2506825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NCC</a:t>
            </a:r>
            <a:endParaRPr lang="en-HK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FAAEF-140F-4759-B44A-EF3B9A467083}"/>
              </a:ext>
            </a:extLst>
          </p:cNvPr>
          <p:cNvSpPr/>
          <p:nvPr/>
        </p:nvSpPr>
        <p:spPr>
          <a:xfrm>
            <a:off x="1778755" y="3229606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Truth-functional conditional is asserted</a:t>
            </a:r>
            <a:endParaRPr lang="en-HK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EAA3C-F403-408B-8C46-E730CF2242ED}"/>
              </a:ext>
            </a:extLst>
          </p:cNvPr>
          <p:cNvSpPr txBox="1"/>
          <p:nvPr/>
        </p:nvSpPr>
        <p:spPr>
          <a:xfrm>
            <a:off x="3203227" y="27640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A947-9168-497A-8C08-CCEE41252ABF}"/>
              </a:ext>
            </a:extLst>
          </p:cNvPr>
          <p:cNvSpPr txBox="1"/>
          <p:nvPr/>
        </p:nvSpPr>
        <p:spPr>
          <a:xfrm>
            <a:off x="6254446" y="27956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C5935-84E4-4D74-A965-D57507A2BF7A}"/>
              </a:ext>
            </a:extLst>
          </p:cNvPr>
          <p:cNvSpPr/>
          <p:nvPr/>
        </p:nvSpPr>
        <p:spPr>
          <a:xfrm>
            <a:off x="6388223" y="4409109"/>
            <a:ext cx="2506824" cy="99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further concludes that, since antecedent and consequent are conditionally independent, speaker must have independent evidence for consequent.</a:t>
            </a:r>
            <a:endParaRPr lang="en-HK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71709-82E9-4231-BC55-87045BA2F588}"/>
              </a:ext>
            </a:extLst>
          </p:cNvPr>
          <p:cNvSpPr/>
          <p:nvPr/>
        </p:nvSpPr>
        <p:spPr>
          <a:xfrm>
            <a:off x="6388223" y="3837787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concludes that speaker is uncertain about antecedent</a:t>
            </a:r>
            <a:endParaRPr lang="en-HK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B212F-E49A-4979-9F6B-D26591C2D984}"/>
              </a:ext>
            </a:extLst>
          </p:cNvPr>
          <p:cNvSpPr/>
          <p:nvPr/>
        </p:nvSpPr>
        <p:spPr>
          <a:xfrm>
            <a:off x="6388223" y="3263311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wonders why speaker used conditional construction nonetheless</a:t>
            </a:r>
            <a:endParaRPr lang="en-HK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DF3FE-4BEC-4C7E-8886-6E6C7C3C61B0}"/>
              </a:ext>
            </a:extLst>
          </p:cNvPr>
          <p:cNvSpPr/>
          <p:nvPr/>
        </p:nvSpPr>
        <p:spPr>
          <a:xfrm>
            <a:off x="3850150" y="1580050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Truth-functional conditional</a:t>
            </a:r>
            <a:endParaRPr lang="en-HK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44559-2FB3-48E2-A3E0-1CC98B6F1B0F}"/>
              </a:ext>
            </a:extLst>
          </p:cNvPr>
          <p:cNvSpPr/>
          <p:nvPr/>
        </p:nvSpPr>
        <p:spPr>
          <a:xfrm>
            <a:off x="6388223" y="6048467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Consequent is asserted</a:t>
            </a:r>
            <a:endParaRPr lang="en-HK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1D748-3868-4D53-BEC9-69FDBBD15C3A}"/>
              </a:ext>
            </a:extLst>
          </p:cNvPr>
          <p:cNvSpPr txBox="1"/>
          <p:nvPr/>
        </p:nvSpPr>
        <p:spPr>
          <a:xfrm rot="5400000">
            <a:off x="8222999" y="410504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Pragmatic inference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B7E4C-42A4-4C8D-B4C0-A0FD2AC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19BEB3E7-A7BA-43CA-AEFD-12B56E87A561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55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14" grpId="0" animBg="1"/>
      <p:bldP spid="15" grpId="0" animBg="1"/>
      <p:bldP spid="21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48D0-B54A-4950-9AA7-3CBD5A06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Csipak</a:t>
            </a:r>
            <a:r>
              <a:rPr lang="en-US" dirty="0"/>
              <a:t> (2017): Unification as Truth-Semantic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56484-7E50-45AF-94CE-0B58F6E4870A}"/>
              </a:ext>
            </a:extLst>
          </p:cNvPr>
          <p:cNvSpPr/>
          <p:nvPr/>
        </p:nvSpPr>
        <p:spPr>
          <a:xfrm>
            <a:off x="3850150" y="2145359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Antecedent and consequent are conditionally dependent</a:t>
            </a:r>
            <a:endParaRPr lang="en-HK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32E3-02F1-4DF4-A4D2-EF19A73BA543}"/>
              </a:ext>
            </a:extLst>
          </p:cNvPr>
          <p:cNvSpPr/>
          <p:nvPr/>
        </p:nvSpPr>
        <p:spPr>
          <a:xfrm>
            <a:off x="5135152" y="5472896"/>
            <a:ext cx="5138226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NCC</a:t>
            </a:r>
            <a:endParaRPr lang="en-HK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FAAEF-140F-4759-B44A-EF3B9A467083}"/>
              </a:ext>
            </a:extLst>
          </p:cNvPr>
          <p:cNvSpPr/>
          <p:nvPr/>
        </p:nvSpPr>
        <p:spPr>
          <a:xfrm>
            <a:off x="1778755" y="3229606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Truth-functional conditional is asserted</a:t>
            </a:r>
            <a:endParaRPr lang="en-HK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EAA3C-F403-408B-8C46-E730CF2242ED}"/>
              </a:ext>
            </a:extLst>
          </p:cNvPr>
          <p:cNvSpPr txBox="1"/>
          <p:nvPr/>
        </p:nvSpPr>
        <p:spPr>
          <a:xfrm>
            <a:off x="3203227" y="27640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A947-9168-497A-8C08-CCEE41252ABF}"/>
              </a:ext>
            </a:extLst>
          </p:cNvPr>
          <p:cNvSpPr txBox="1"/>
          <p:nvPr/>
        </p:nvSpPr>
        <p:spPr>
          <a:xfrm>
            <a:off x="6254446" y="27956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C5935-84E4-4D74-A965-D57507A2BF7A}"/>
              </a:ext>
            </a:extLst>
          </p:cNvPr>
          <p:cNvSpPr/>
          <p:nvPr/>
        </p:nvSpPr>
        <p:spPr>
          <a:xfrm>
            <a:off x="5135152" y="4405955"/>
            <a:ext cx="2506824" cy="99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further concludes that, since antecedent and consequent are conditionally independent, speaker must have independent evidence for consequent.</a:t>
            </a:r>
            <a:endParaRPr lang="en-HK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71709-82E9-4231-BC55-87045BA2F588}"/>
              </a:ext>
            </a:extLst>
          </p:cNvPr>
          <p:cNvSpPr/>
          <p:nvPr/>
        </p:nvSpPr>
        <p:spPr>
          <a:xfrm>
            <a:off x="5135152" y="3834633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concludes that speaker is uncertain about antecedent</a:t>
            </a:r>
            <a:endParaRPr lang="en-HK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B212F-E49A-4979-9F6B-D26591C2D984}"/>
              </a:ext>
            </a:extLst>
          </p:cNvPr>
          <p:cNvSpPr/>
          <p:nvPr/>
        </p:nvSpPr>
        <p:spPr>
          <a:xfrm>
            <a:off x="6388223" y="3263311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wonders why speaker used conditional construction nonetheless</a:t>
            </a:r>
            <a:endParaRPr lang="en-HK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DF3FE-4BEC-4C7E-8886-6E6C7C3C61B0}"/>
              </a:ext>
            </a:extLst>
          </p:cNvPr>
          <p:cNvSpPr/>
          <p:nvPr/>
        </p:nvSpPr>
        <p:spPr>
          <a:xfrm>
            <a:off x="3850150" y="1580050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Truth-functional conditional</a:t>
            </a:r>
            <a:endParaRPr lang="en-HK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44559-2FB3-48E2-A3E0-1CC98B6F1B0F}"/>
              </a:ext>
            </a:extLst>
          </p:cNvPr>
          <p:cNvSpPr/>
          <p:nvPr/>
        </p:nvSpPr>
        <p:spPr>
          <a:xfrm>
            <a:off x="5135152" y="6045313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Consequent is asserted</a:t>
            </a:r>
            <a:endParaRPr lang="en-HK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825A1-8ABB-4C2B-8BC8-013BA3AAAD2F}"/>
              </a:ext>
            </a:extLst>
          </p:cNvPr>
          <p:cNvSpPr/>
          <p:nvPr/>
        </p:nvSpPr>
        <p:spPr>
          <a:xfrm>
            <a:off x="7766554" y="4405955"/>
            <a:ext cx="2506824" cy="99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further concludes that, since antecedent and consequent are conditionally independent, speaker must have independent evidence for </a:t>
            </a:r>
            <a:r>
              <a:rPr lang="en-US" sz="1200" b="1" dirty="0"/>
              <a:t>falsity of antecedent</a:t>
            </a:r>
            <a:r>
              <a:rPr lang="en-US" sz="1200" dirty="0"/>
              <a:t>.</a:t>
            </a:r>
            <a:endParaRPr lang="en-HK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E1B2B-A577-4F65-B69C-2BDDB895B188}"/>
              </a:ext>
            </a:extLst>
          </p:cNvPr>
          <p:cNvSpPr/>
          <p:nvPr/>
        </p:nvSpPr>
        <p:spPr>
          <a:xfrm>
            <a:off x="7766554" y="3834633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concludes that speaker is uncertain about </a:t>
            </a:r>
            <a:r>
              <a:rPr lang="en-US" sz="1200" b="1" dirty="0"/>
              <a:t>consequent</a:t>
            </a:r>
            <a:endParaRPr lang="en-HK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339C6-BD21-42BF-9734-71A8391A008A}"/>
              </a:ext>
            </a:extLst>
          </p:cNvPr>
          <p:cNvSpPr/>
          <p:nvPr/>
        </p:nvSpPr>
        <p:spPr>
          <a:xfrm>
            <a:off x="7766554" y="6045313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Antecedent is denied</a:t>
            </a:r>
            <a:endParaRPr lang="en-HK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1D748-3868-4D53-BEC9-69FDBBD15C3A}"/>
              </a:ext>
            </a:extLst>
          </p:cNvPr>
          <p:cNvSpPr txBox="1"/>
          <p:nvPr/>
        </p:nvSpPr>
        <p:spPr>
          <a:xfrm rot="5400000">
            <a:off x="9571508" y="41932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Pragmatic inference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B7E4C-42A4-4C8D-B4C0-A0FD2AC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19BEB3E7-A7BA-43CA-AEFD-12B56E87A561}" type="slidenum">
              <a:rPr lang="en-HK" smtClean="0"/>
              <a:t>21</a:t>
            </a:fld>
            <a:endParaRPr lang="en-HK"/>
          </a:p>
        </p:txBody>
      </p:sp>
      <p:graphicFrame>
        <p:nvGraphicFramePr>
          <p:cNvPr id="19" name="Content Placeholder 15">
            <a:extLst>
              <a:ext uri="{FF2B5EF4-FFF2-40B4-BE49-F238E27FC236}">
                <a16:creationId xmlns:a16="http://schemas.microsoft.com/office/drawing/2014/main" id="{4CC522D3-8AAA-4ABB-8FB9-C3812A294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12626"/>
              </p:ext>
            </p:extLst>
          </p:nvPr>
        </p:nvGraphicFramePr>
        <p:xfrm>
          <a:off x="1825120" y="4782962"/>
          <a:ext cx="1623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54">
                  <a:extLst>
                    <a:ext uri="{9D8B030D-6E8A-4147-A177-3AD203B41FA5}">
                      <a16:colId xmlns:a16="http://schemas.microsoft.com/office/drawing/2014/main" val="384699754"/>
                    </a:ext>
                  </a:extLst>
                </a:gridCol>
                <a:gridCol w="431669">
                  <a:extLst>
                    <a:ext uri="{9D8B030D-6E8A-4147-A177-3AD203B41FA5}">
                      <a16:colId xmlns:a16="http://schemas.microsoft.com/office/drawing/2014/main" val="1305449300"/>
                    </a:ext>
                  </a:extLst>
                </a:gridCol>
                <a:gridCol w="803796">
                  <a:extLst>
                    <a:ext uri="{9D8B030D-6E8A-4147-A177-3AD203B41FA5}">
                      <a16:colId xmlns:a16="http://schemas.microsoft.com/office/drawing/2014/main" val="21701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q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2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2428-F697-4023-9F14-3A96891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Csipak</a:t>
            </a:r>
            <a:r>
              <a:rPr lang="en-US" dirty="0"/>
              <a:t> (2017): Unification as Truth-Semantic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181F-9F40-4720-8F23-2BEDD112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Unified at semantic level</a:t>
            </a:r>
          </a:p>
          <a:p>
            <a:r>
              <a:rPr lang="en-US" dirty="0"/>
              <a:t>Distinction between different types is multi-step pragmatic inference</a:t>
            </a:r>
          </a:p>
          <a:p>
            <a:endParaRPr lang="en-US" dirty="0"/>
          </a:p>
          <a:p>
            <a:r>
              <a:rPr lang="en-US" dirty="0"/>
              <a:t>Predicts function of NCCs to be assertion of consequent + assertion of uncertainty about antecedent?</a:t>
            </a:r>
          </a:p>
          <a:p>
            <a:r>
              <a:rPr lang="en-US" dirty="0"/>
              <a:t>Mechanism for deducing the latter demands too much from the hearer</a:t>
            </a:r>
          </a:p>
          <a:p>
            <a:endParaRPr lang="en-US" dirty="0"/>
          </a:p>
          <a:p>
            <a:r>
              <a:rPr lang="en-US" dirty="0"/>
              <a:t>Biased towards GCs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2351-48C0-4A5F-93BB-066D7AF4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427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B0DB-E978-4F0E-B702-4006A65E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types are there, really?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70A1-8C16-4BD1-9D2E-9F5F5780C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64BE-5948-4B60-B3C9-6F23A6A8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1783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C1E6B-C2BD-4B17-B287-D5A90474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types are there, really?</a:t>
            </a:r>
            <a:endParaRPr lang="en-H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1F530-0E7F-4D3E-BE6F-9044F0A4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3006"/>
          </a:xfrm>
        </p:spPr>
        <p:txBody>
          <a:bodyPr>
            <a:normAutofit fontScale="92500" lnSpcReduction="20000"/>
          </a:bodyPr>
          <a:lstStyle/>
          <a:p>
            <a:r>
              <a:rPr lang="en-HK" dirty="0">
                <a:solidFill>
                  <a:srgbClr val="DADADA"/>
                </a:solidFill>
                <a:effectLst/>
              </a:rPr>
              <a:t>Genuine conditional</a:t>
            </a:r>
          </a:p>
          <a:p>
            <a:pPr lvl="1"/>
            <a:r>
              <a:rPr lang="en-HK" dirty="0">
                <a:solidFill>
                  <a:srgbClr val="DADADA"/>
                </a:solidFill>
                <a:effectLst/>
              </a:rPr>
              <a:t>If you fail an exam, you have to repeat a year.</a:t>
            </a:r>
          </a:p>
          <a:p>
            <a:r>
              <a:rPr lang="en-US" dirty="0"/>
              <a:t>Explicit speech act consequent</a:t>
            </a:r>
          </a:p>
          <a:p>
            <a:pPr lvl="1"/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If you think of going anywhere tomorrow, let me know.</a:t>
            </a:r>
          </a:p>
          <a:p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Biscuit</a:t>
            </a:r>
          </a:p>
          <a:p>
            <a:pPr lvl="1"/>
            <a:r>
              <a:rPr lang="en-US" altLang="en-US" dirty="0">
                <a:ln>
                  <a:noFill/>
                </a:ln>
                <a:solidFill>
                  <a:srgbClr val="DADADA"/>
                </a:solidFill>
                <a:effectLst/>
              </a:rPr>
              <a:t>If you think of going anywhere tomorrow, I’m available.</a:t>
            </a:r>
          </a:p>
          <a:p>
            <a:r>
              <a:rPr lang="en-US" dirty="0"/>
              <a:t>Discourse-structuring (Implicit speech act antecedent)</a:t>
            </a:r>
          </a:p>
          <a:p>
            <a:pPr lvl="1"/>
            <a:r>
              <a:rPr lang="en-US" dirty="0"/>
              <a:t>If you promise not to tell anyone, Kirsten is asleep. </a:t>
            </a:r>
          </a:p>
          <a:p>
            <a:r>
              <a:rPr lang="en-US" dirty="0"/>
              <a:t>Half Biscuit, Half Speech act?</a:t>
            </a:r>
          </a:p>
          <a:p>
            <a:pPr lvl="1"/>
            <a:r>
              <a:rPr lang="en-US" dirty="0"/>
              <a:t>If you don’t mind, I’m trying to read.</a:t>
            </a:r>
          </a:p>
          <a:p>
            <a:r>
              <a:rPr lang="en-US" dirty="0"/>
              <a:t>Reverse biscuit-speech-act?</a:t>
            </a:r>
          </a:p>
          <a:p>
            <a:pPr lvl="1"/>
            <a:r>
              <a:rPr lang="en-US" dirty="0"/>
              <a:t>If you recall, biscuit conditionals are weird</a:t>
            </a:r>
          </a:p>
          <a:p>
            <a:r>
              <a:rPr lang="en-US" dirty="0"/>
              <a:t>…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74F0-F69A-498F-83EA-2E0A73B5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24</a:t>
            </a:fld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2389-C7BE-4452-8203-F9EAA9693389}"/>
              </a:ext>
            </a:extLst>
          </p:cNvPr>
          <p:cNvSpPr txBox="1"/>
          <p:nvPr/>
        </p:nvSpPr>
        <p:spPr>
          <a:xfrm rot="1648387">
            <a:off x="7379854" y="3330809"/>
            <a:ext cx="448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about consequent-first</a:t>
            </a:r>
            <a:br>
              <a:rPr lang="en-US" sz="2800" dirty="0"/>
            </a:br>
            <a:r>
              <a:rPr lang="en-US" sz="2800" dirty="0"/>
              <a:t>clause order?</a:t>
            </a:r>
            <a:endParaRPr lang="en-HK" sz="2800" dirty="0"/>
          </a:p>
        </p:txBody>
      </p:sp>
    </p:spTree>
    <p:extLst>
      <p:ext uri="{BB962C8B-B14F-4D97-AF65-F5344CB8AC3E}">
        <p14:creationId xmlns:p14="http://schemas.microsoft.com/office/powerpoint/2010/main" val="14418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3734-EFC8-41A2-9969-66D7C960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2498-BB55-43F8-B2E7-83F76578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7BEB-DF58-455E-9A21-CF6B336C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25</a:t>
            </a:fld>
            <a:endParaRPr lang="en-HK"/>
          </a:p>
        </p:txBody>
      </p:sp>
      <p:pic>
        <p:nvPicPr>
          <p:cNvPr id="8194" name="Picture 2" descr="https://lh6.googleusercontent.com/GhCgAVzJs3qTAFiP9hXQoxWN0CW8AKwWzbIUcd7s6V2ixQ4HD4e0Zh-qptHzNfu8R5wvuq4KKHo5LZELKZvuMH8Qd4Hk2sA5Qk8f8JsHnNQae_CYgqsP5i8LMfAZ308cdbkP65tYE4SdU_TAANIbhPVr6x0NctgJZz_GsYkcuIYF-xjXBChHDnTpGb8H7Rs">
            <a:extLst>
              <a:ext uri="{FF2B5EF4-FFF2-40B4-BE49-F238E27FC236}">
                <a16:creationId xmlns:a16="http://schemas.microsoft.com/office/drawing/2014/main" id="{FC383A15-AB29-4AE9-A97F-14D0727F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12192000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9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4C2-E50E-4008-9AFD-69A27E2A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hearer-focused account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B910-A768-4C83-AD39-378D44AE8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C94CB-AE0B-44C9-8E42-2A775DB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729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08C4-C634-45BF-9A0A-06529253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D34B3-36B4-437C-8998-0C830CFD2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31"/>
          <a:stretch/>
        </p:blipFill>
        <p:spPr>
          <a:xfrm>
            <a:off x="3276416" y="2114714"/>
            <a:ext cx="3624939" cy="26285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23F3C-5453-4FC3-8466-0CE631A7E854}"/>
              </a:ext>
            </a:extLst>
          </p:cNvPr>
          <p:cNvSpPr/>
          <p:nvPr/>
        </p:nvSpPr>
        <p:spPr>
          <a:xfrm>
            <a:off x="4299288" y="6047076"/>
            <a:ext cx="35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Adapted from https://xkcd.com/974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C393D73-D591-43A3-9713-9A09BE45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r="42331"/>
          <a:stretch/>
        </p:blipFill>
        <p:spPr>
          <a:xfrm>
            <a:off x="6901355" y="2114713"/>
            <a:ext cx="1813249" cy="2628571"/>
          </a:xfrm>
          <a:prstGeom prst="rect">
            <a:avLst/>
          </a:prstGeom>
        </p:spPr>
      </p:pic>
      <p:sp>
        <p:nvSpPr>
          <p:cNvPr id="8" name="Callout: Double Bent Line with No Border 7">
            <a:extLst>
              <a:ext uri="{FF2B5EF4-FFF2-40B4-BE49-F238E27FC236}">
                <a16:creationId xmlns:a16="http://schemas.microsoft.com/office/drawing/2014/main" id="{5A4FECEB-B6F1-4CA6-985F-6C5C4F65A70B}"/>
              </a:ext>
            </a:extLst>
          </p:cNvPr>
          <p:cNvSpPr/>
          <p:nvPr/>
        </p:nvSpPr>
        <p:spPr>
          <a:xfrm>
            <a:off x="5290457" y="2836505"/>
            <a:ext cx="1156996" cy="755780"/>
          </a:xfrm>
          <a:prstGeom prst="callout3">
            <a:avLst>
              <a:gd name="adj1" fmla="val 73072"/>
              <a:gd name="adj2" fmla="val 48119"/>
              <a:gd name="adj3" fmla="val 105170"/>
              <a:gd name="adj4" fmla="val 68011"/>
              <a:gd name="adj5" fmla="val 143210"/>
              <a:gd name="adj6" fmla="val 77687"/>
              <a:gd name="adj7" fmla="val 152469"/>
              <a:gd name="adj8" fmla="val 965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Yes.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C14C9-733B-4DA5-BEB8-2B6985F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65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BE96-59B1-4003-987F-C0B815D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Involving the hearer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36DA-05DC-4355-9485-F0A7BB1E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Geis &amp; Lycan, DeRose &amp; Grandy, and </a:t>
            </a:r>
            <a:r>
              <a:rPr lang="en-US" dirty="0" err="1"/>
              <a:t>Csipak</a:t>
            </a:r>
            <a:r>
              <a:rPr lang="en-US" dirty="0"/>
              <a:t> all focus on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</a:t>
            </a:r>
            <a:r>
              <a:rPr lang="en-US" dirty="0"/>
              <a:t> (either objective or from the speaker’s perspective)</a:t>
            </a:r>
          </a:p>
          <a:p>
            <a:endParaRPr lang="en-US" dirty="0"/>
          </a:p>
          <a:p>
            <a:r>
              <a:rPr lang="en-US" dirty="0" err="1"/>
              <a:t>Csipak</a:t>
            </a:r>
            <a:r>
              <a:rPr lang="en-US" dirty="0"/>
              <a:t> involves the hearer, but in a complicated and unnecessarily strenuous way</a:t>
            </a:r>
            <a:br>
              <a:rPr lang="en-US" dirty="0"/>
            </a:br>
            <a:r>
              <a:rPr lang="en-US" dirty="0"/>
              <a:t>(running through multiple steps of pragmatic inference to determine what is asserted)</a:t>
            </a:r>
          </a:p>
          <a:p>
            <a:endParaRPr lang="en-US" dirty="0"/>
          </a:p>
          <a:p>
            <a:r>
              <a:rPr lang="en-US" dirty="0"/>
              <a:t>Cannot account for consequents that are (explicit or implicit) non-assertion speech acts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DD0A-57C7-447A-BCB5-AA1B0120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91591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602-B68A-45F6-99B1-19E4727A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Biscuit Antecedents as Questions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EB27-BC9B-4B59-930A-15446711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Felicity condition for question asking:</a:t>
            </a:r>
          </a:p>
          <a:p>
            <a:pPr lvl="1"/>
            <a:r>
              <a:rPr lang="en-US" dirty="0"/>
              <a:t>Hearer has immediate access to antecedent (knows or can change)</a:t>
            </a:r>
            <a:endParaRPr lang="en-US" altLang="en-US" dirty="0">
              <a:ln>
                <a:noFill/>
              </a:ln>
              <a:effectLst/>
            </a:endParaRPr>
          </a:p>
          <a:p>
            <a:endParaRPr lang="en-US" altLang="en-US" dirty="0">
              <a:ln>
                <a:noFill/>
              </a:ln>
              <a:effectLst/>
            </a:endParaRPr>
          </a:p>
          <a:p>
            <a:r>
              <a:rPr lang="en-US" altLang="en-US" dirty="0">
                <a:ln>
                  <a:noFill/>
                </a:ln>
                <a:effectLst/>
              </a:rPr>
              <a:t>I claim: Biscuit and discourse-structuring antecedents have the exact same felicity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163B3-3DB0-46A5-B70E-DBC50CC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29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9889-4492-4E70-9725-2C651BBABF0A}"/>
              </a:ext>
            </a:extLst>
          </p:cNvPr>
          <p:cNvSpPr txBox="1"/>
          <p:nvPr/>
        </p:nvSpPr>
        <p:spPr>
          <a:xfrm>
            <a:off x="2071178" y="4414982"/>
            <a:ext cx="803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400" dirty="0"/>
              <a:t>If you’re thinking of going anywhere</a:t>
            </a:r>
            <a:endParaRPr lang="en-HK" sz="3200" dirty="0">
              <a:sym typeface="Wingdings" panose="05000000000000000000" pitchFamily="2" charset="2"/>
            </a:endParaRPr>
          </a:p>
          <a:p>
            <a:pPr algn="ctr"/>
            <a:r>
              <a:rPr lang="en-HK" sz="3600" dirty="0">
                <a:sym typeface="Wingdings" panose="05000000000000000000" pitchFamily="2" charset="2"/>
              </a:rPr>
              <a:t> Are you thinking of going anywhere?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40279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D97E-B3B9-4024-B4F9-E345C60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C684-3D8D-4364-A3F7-53FE168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types of conditionals and their functions</a:t>
            </a:r>
          </a:p>
          <a:p>
            <a:endParaRPr lang="en-US" dirty="0"/>
          </a:p>
          <a:p>
            <a:r>
              <a:rPr lang="en-US" dirty="0"/>
              <a:t>Two attempts at a unifying mechanism</a:t>
            </a:r>
          </a:p>
          <a:p>
            <a:endParaRPr lang="en-US" dirty="0"/>
          </a:p>
          <a:p>
            <a:r>
              <a:rPr lang="en-US" dirty="0"/>
              <a:t>How many types are there, really?</a:t>
            </a:r>
          </a:p>
          <a:p>
            <a:endParaRPr lang="en-US" dirty="0"/>
          </a:p>
          <a:p>
            <a:r>
              <a:rPr lang="en-US" dirty="0"/>
              <a:t>A hearer-focused account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D9AA-A16D-45C6-A08D-AD4A12D1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79748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63D6-B11B-43CC-9617-41ED70A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Biscuit Consequents as Responses </a:t>
            </a:r>
            <a:br>
              <a:rPr lang="en-US" dirty="0"/>
            </a:br>
            <a:r>
              <a:rPr lang="en-US" dirty="0"/>
              <a:t>to Projected Responses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2A66-8C11-4A66-9272-5BF75844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Response in the broad sense: </a:t>
            </a:r>
          </a:p>
          <a:p>
            <a:pPr lvl="1"/>
            <a:r>
              <a:rPr lang="en-US" dirty="0"/>
              <a:t>can be about knowing the truth (yes/no)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about acting upon the obvious truth</a:t>
            </a:r>
          </a:p>
          <a:p>
            <a:pPr lvl="2"/>
            <a:r>
              <a:rPr lang="en-US" dirty="0"/>
              <a:t>Rhetorical questions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OR about making things true</a:t>
            </a:r>
          </a:p>
          <a:p>
            <a:pPr lvl="2"/>
            <a:r>
              <a:rPr lang="en-US" dirty="0"/>
              <a:t>Implicit speech acts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AFB9-E3B1-4674-91BE-B9CDBC3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30</a:t>
            </a:fld>
            <a:endParaRPr lang="en-H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E4A91-4F7C-40A8-9523-931C7093E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31"/>
          <a:stretch/>
        </p:blipFill>
        <p:spPr>
          <a:xfrm>
            <a:off x="6096000" y="2474933"/>
            <a:ext cx="3624939" cy="26285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806ACB-8C84-45EE-B7B4-4D25292D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r="42331"/>
          <a:stretch/>
        </p:blipFill>
        <p:spPr>
          <a:xfrm>
            <a:off x="9720939" y="2474932"/>
            <a:ext cx="1813249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6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63D6-B11B-43CC-9617-41ED70A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Biscuit Consequents as Responses </a:t>
            </a:r>
            <a:br>
              <a:rPr lang="en-US" dirty="0"/>
            </a:br>
            <a:r>
              <a:rPr lang="en-US" dirty="0"/>
              <a:t>to Projected Responses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2A66-8C11-4A66-9272-5BF75844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HK" sz="2800" dirty="0">
                <a:solidFill>
                  <a:srgbClr val="00B0F0"/>
                </a:solidFill>
                <a:sym typeface="Wingdings" panose="05000000000000000000" pitchFamily="2" charset="2"/>
              </a:rPr>
              <a:t>Antecedent:</a:t>
            </a:r>
            <a:r>
              <a:rPr lang="en-HK" sz="2800" dirty="0">
                <a:solidFill>
                  <a:schemeClr val="accent1"/>
                </a:solidFill>
                <a:sym typeface="Wingdings" panose="05000000000000000000" pitchFamily="2" charset="2"/>
              </a:rPr>
              <a:t> Are you thinking of going anywhere?</a:t>
            </a:r>
          </a:p>
          <a:p>
            <a:endParaRPr lang="en-HK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R</a:t>
            </a:r>
            <a:r>
              <a:rPr lang="en-HK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esponse</a:t>
            </a:r>
            <a:r>
              <a:rPr lang="en-HK" sz="2800" dirty="0">
                <a:solidFill>
                  <a:srgbClr val="00B0F0"/>
                </a:solidFill>
                <a:sym typeface="Wingdings" panose="05000000000000000000" pitchFamily="2" charset="2"/>
              </a:rPr>
              <a:t>: </a:t>
            </a:r>
            <a:r>
              <a:rPr lang="en-HK" sz="2800" dirty="0">
                <a:solidFill>
                  <a:srgbClr val="00B050"/>
                </a:solidFill>
                <a:sym typeface="Wingdings" panose="05000000000000000000" pitchFamily="2" charset="2"/>
              </a:rPr>
              <a:t>Yes.</a:t>
            </a:r>
          </a:p>
          <a:p>
            <a:endParaRPr lang="en-HK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Consequent (response-to-projected-response):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I’m available.</a:t>
            </a:r>
            <a:endParaRPr lang="en-HK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AFB9-E3B1-4674-91BE-B9CDBC3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31</a:t>
            </a:fld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D2BA3-6096-40BE-9E06-BB6E67B60015}"/>
              </a:ext>
            </a:extLst>
          </p:cNvPr>
          <p:cNvSpPr txBox="1"/>
          <p:nvPr/>
        </p:nvSpPr>
        <p:spPr>
          <a:xfrm>
            <a:off x="4251959" y="5883275"/>
            <a:ext cx="699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Note that this is really an implicit speech act!</a:t>
            </a:r>
            <a:endParaRPr lang="en-HK" sz="28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FD31D62-ECF8-4EE9-992A-34E9F3B4246A}"/>
              </a:ext>
            </a:extLst>
          </p:cNvPr>
          <p:cNvSpPr/>
          <p:nvPr/>
        </p:nvSpPr>
        <p:spPr>
          <a:xfrm rot="13116267">
            <a:off x="7929940" y="5150788"/>
            <a:ext cx="700878" cy="8264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036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87938-080A-4D46-B690-0810E07C7CEB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Felicity condition of hearer accessibility not met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E3602-B68A-45F6-99B1-19E4727A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Non-Biscuit Antecedents as Questions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EB27-BC9B-4B59-930A-15446711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163B3-3DB0-46A5-B70E-DBC50CC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32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9889-4492-4E70-9725-2C651BBABF0A}"/>
              </a:ext>
            </a:extLst>
          </p:cNvPr>
          <p:cNvSpPr txBox="1"/>
          <p:nvPr/>
        </p:nvSpPr>
        <p:spPr>
          <a:xfrm>
            <a:off x="3631605" y="2678547"/>
            <a:ext cx="4918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If you fail an exam</a:t>
            </a:r>
            <a:endParaRPr lang="en-HK" sz="2400" dirty="0">
              <a:sym typeface="Wingdings" panose="05000000000000000000" pitchFamily="2" charset="2"/>
            </a:endParaRPr>
          </a:p>
          <a:p>
            <a:pPr algn="ctr"/>
            <a:r>
              <a:rPr lang="en-HK" sz="3600" dirty="0">
                <a:sym typeface="Wingdings" panose="05000000000000000000" pitchFamily="2" charset="2"/>
              </a:rPr>
              <a:t> Do you fail an exam?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14429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C90-A9DB-4BC5-B889-F1C4C68C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as Projected Discourse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C6B23-920D-427F-90B8-E1794122880D}"/>
              </a:ext>
            </a:extLst>
          </p:cNvPr>
          <p:cNvSpPr/>
          <p:nvPr/>
        </p:nvSpPr>
        <p:spPr>
          <a:xfrm>
            <a:off x="4047273" y="2296135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Hearer has immediate access to antecedent (knows or can change)</a:t>
            </a:r>
            <a:endParaRPr lang="en-HK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E1524-EE03-48E1-B550-24ADEB99C873}"/>
              </a:ext>
            </a:extLst>
          </p:cNvPr>
          <p:cNvSpPr/>
          <p:nvPr/>
        </p:nvSpPr>
        <p:spPr>
          <a:xfrm>
            <a:off x="6167654" y="3390514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NCC</a:t>
            </a:r>
            <a:endParaRPr lang="en-HK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160FF-0CB1-40A9-90A9-42708DC60C5A}"/>
              </a:ext>
            </a:extLst>
          </p:cNvPr>
          <p:cNvSpPr/>
          <p:nvPr/>
        </p:nvSpPr>
        <p:spPr>
          <a:xfrm>
            <a:off x="4843485" y="4599749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Antecedent is relevance</a:t>
            </a:r>
            <a:endParaRPr lang="en-HK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42E3A-E354-428A-A315-9CD82D016853}"/>
              </a:ext>
            </a:extLst>
          </p:cNvPr>
          <p:cNvSpPr/>
          <p:nvPr/>
        </p:nvSpPr>
        <p:spPr>
          <a:xfrm>
            <a:off x="7698651" y="4599749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Antecedent is speech act</a:t>
            </a:r>
            <a:endParaRPr lang="en-HK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3AF71-A198-4A09-B553-35329AEFCD79}"/>
              </a:ext>
            </a:extLst>
          </p:cNvPr>
          <p:cNvSpPr txBox="1"/>
          <p:nvPr/>
        </p:nvSpPr>
        <p:spPr>
          <a:xfrm>
            <a:off x="6451568" y="2953714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3C515-4D5F-47A0-A39D-B75111B705CC}"/>
              </a:ext>
            </a:extLst>
          </p:cNvPr>
          <p:cNvSpPr txBox="1"/>
          <p:nvPr/>
        </p:nvSpPr>
        <p:spPr>
          <a:xfrm>
            <a:off x="7863492" y="4022346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affect (rhetorical question)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EFBF7-F018-4717-875C-4701448B2948}"/>
              </a:ext>
            </a:extLst>
          </p:cNvPr>
          <p:cNvSpPr/>
          <p:nvPr/>
        </p:nvSpPr>
        <p:spPr>
          <a:xfrm>
            <a:off x="6167654" y="5619964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Consequent is speech-acted (speech act may or may not be assertion)</a:t>
            </a:r>
            <a:endParaRPr lang="en-HK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83D6D-A6CC-4314-B26A-35A9E722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33</a:t>
            </a:fld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7F0A5-13E2-4F0F-908E-9579BE6E2FDC}"/>
              </a:ext>
            </a:extLst>
          </p:cNvPr>
          <p:cNvSpPr txBox="1"/>
          <p:nvPr/>
        </p:nvSpPr>
        <p:spPr>
          <a:xfrm>
            <a:off x="5220429" y="4027452"/>
            <a:ext cx="266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(genuine question)</a:t>
            </a:r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E65B47-5179-4390-8050-E1629FAC8AAD}"/>
              </a:ext>
            </a:extLst>
          </p:cNvPr>
          <p:cNvSpPr/>
          <p:nvPr/>
        </p:nvSpPr>
        <p:spPr>
          <a:xfrm>
            <a:off x="1975877" y="3387672"/>
            <a:ext cx="2506824" cy="50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Truth-functional conditional is asserted</a:t>
            </a:r>
            <a:endParaRPr lang="en-HK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C4687-FBEF-4FF2-996B-355F84DE0CB7}"/>
              </a:ext>
            </a:extLst>
          </p:cNvPr>
          <p:cNvSpPr txBox="1"/>
          <p:nvPr/>
        </p:nvSpPr>
        <p:spPr>
          <a:xfrm>
            <a:off x="3011691" y="2953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434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6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CB8B-D426-4139-9CAE-84BA80C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as Projected Discourse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9FB6-A7DA-44A9-B5DA-364858D3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Unified at discourse level: </a:t>
            </a:r>
            <a:br>
              <a:rPr lang="en-US" dirty="0"/>
            </a:br>
            <a:r>
              <a:rPr lang="en-US" dirty="0"/>
              <a:t>Locutionary felicity conditions identical with asking antecedent as a question</a:t>
            </a:r>
          </a:p>
          <a:p>
            <a:endParaRPr lang="en-US" dirty="0"/>
          </a:p>
          <a:p>
            <a:r>
              <a:rPr lang="en-US" dirty="0"/>
              <a:t>Distinction mechanism uses familiar pragmatic shortcuts</a:t>
            </a:r>
          </a:p>
          <a:p>
            <a:pPr lvl="1"/>
            <a:r>
              <a:rPr lang="en-US" dirty="0"/>
              <a:t>Namely, the same ones used in distinguishing rhetorical from genuine questions</a:t>
            </a:r>
          </a:p>
          <a:p>
            <a:endParaRPr lang="en-US" dirty="0"/>
          </a:p>
          <a:p>
            <a:r>
              <a:rPr lang="en-US" dirty="0"/>
              <a:t>Does not predict consequent to be asserted in either case</a:t>
            </a:r>
          </a:p>
          <a:p>
            <a:pPr lvl="1"/>
            <a:r>
              <a:rPr lang="en-US" dirty="0"/>
              <a:t>In fact predicts it to usually not be asserted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AFA4-6870-4F54-A748-120568A4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70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C90-A9DB-4BC5-B889-F1C4C68C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as Projected Discourse</a:t>
            </a:r>
            <a:endParaRPr lang="en-HK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10A01-6E05-42D6-B7AB-BBE6E2526AB1}"/>
              </a:ext>
            </a:extLst>
          </p:cNvPr>
          <p:cNvGrpSpPr/>
          <p:nvPr/>
        </p:nvGrpSpPr>
        <p:grpSpPr>
          <a:xfrm>
            <a:off x="1975877" y="734182"/>
            <a:ext cx="9036234" cy="5389636"/>
            <a:chOff x="2970246" y="558136"/>
            <a:chExt cx="9036234" cy="5389636"/>
          </a:xfrm>
        </p:grpSpPr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6C8FCCC1-2904-4358-B555-C3880B2E8A2B}"/>
                </a:ext>
              </a:extLst>
            </p:cNvPr>
            <p:cNvSpPr/>
            <p:nvPr/>
          </p:nvSpPr>
          <p:spPr>
            <a:xfrm rot="8732826">
              <a:off x="8315417" y="558136"/>
              <a:ext cx="1550363" cy="4808397"/>
            </a:xfrm>
            <a:prstGeom prst="curved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EC6B23-920D-427F-90B8-E1794122880D}"/>
                </a:ext>
              </a:extLst>
            </p:cNvPr>
            <p:cNvSpPr/>
            <p:nvPr/>
          </p:nvSpPr>
          <p:spPr>
            <a:xfrm>
              <a:off x="5041641" y="2127379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Hearer has immediate access to antecedent (knows or can change)</a:t>
              </a:r>
              <a:endParaRPr lang="en-HK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E1524-EE03-48E1-B550-24ADEB99C873}"/>
                </a:ext>
              </a:extLst>
            </p:cNvPr>
            <p:cNvSpPr/>
            <p:nvPr/>
          </p:nvSpPr>
          <p:spPr>
            <a:xfrm>
              <a:off x="7162023" y="3214468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NCC</a:t>
              </a:r>
              <a:endParaRPr lang="en-HK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5E8505-63F0-4118-9B08-4E3E90B4A0F0}"/>
                </a:ext>
              </a:extLst>
            </p:cNvPr>
            <p:cNvSpPr/>
            <p:nvPr/>
          </p:nvSpPr>
          <p:spPr>
            <a:xfrm>
              <a:off x="2970246" y="3211626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Truth-functional conditional is asserted</a:t>
              </a:r>
              <a:endParaRPr lang="en-HK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E160FF-0CB1-40A9-90A9-42708DC60C5A}"/>
                </a:ext>
              </a:extLst>
            </p:cNvPr>
            <p:cNvSpPr/>
            <p:nvPr/>
          </p:nvSpPr>
          <p:spPr>
            <a:xfrm>
              <a:off x="5837854" y="4423703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Antecedent is relevance</a:t>
              </a:r>
              <a:endParaRPr lang="en-HK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442E3A-E354-428A-A315-9CD82D016853}"/>
                </a:ext>
              </a:extLst>
            </p:cNvPr>
            <p:cNvSpPr/>
            <p:nvPr/>
          </p:nvSpPr>
          <p:spPr>
            <a:xfrm>
              <a:off x="8693020" y="4423703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Antecedent is speech act</a:t>
              </a:r>
              <a:endParaRPr lang="en-HK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25EDBD-CB17-4277-8616-811AA7A7C845}"/>
                </a:ext>
              </a:extLst>
            </p:cNvPr>
            <p:cNvSpPr txBox="1"/>
            <p:nvPr/>
          </p:nvSpPr>
          <p:spPr>
            <a:xfrm>
              <a:off x="3258699" y="2777668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(requires reanalysis)</a:t>
              </a:r>
              <a:endParaRPr lang="en-H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F3AF71-A198-4A09-B553-35329AEFCD79}"/>
                </a:ext>
              </a:extLst>
            </p:cNvPr>
            <p:cNvSpPr txBox="1"/>
            <p:nvPr/>
          </p:nvSpPr>
          <p:spPr>
            <a:xfrm>
              <a:off x="7445937" y="2777668"/>
              <a:ext cx="49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HK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C3C515-4D5F-47A0-A39D-B75111B705CC}"/>
                </a:ext>
              </a:extLst>
            </p:cNvPr>
            <p:cNvSpPr txBox="1"/>
            <p:nvPr/>
          </p:nvSpPr>
          <p:spPr>
            <a:xfrm>
              <a:off x="8857861" y="3846300"/>
              <a:ext cx="314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 affect (rhetorical question)</a:t>
              </a:r>
              <a:endParaRPr lang="en-HK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BEFBF7-F018-4717-875C-4701448B2948}"/>
                </a:ext>
              </a:extLst>
            </p:cNvPr>
            <p:cNvSpPr/>
            <p:nvPr/>
          </p:nvSpPr>
          <p:spPr>
            <a:xfrm>
              <a:off x="7162023" y="5443918"/>
              <a:ext cx="2506824" cy="50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Consequent is speech-acted (speech act may or may not be assertion)</a:t>
              </a:r>
              <a:endParaRPr lang="en-HK" sz="12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83D6D-A6CC-4314-B26A-35A9E722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35</a:t>
            </a:fld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FF326-048A-43BB-8A15-E9F957F280FD}"/>
              </a:ext>
            </a:extLst>
          </p:cNvPr>
          <p:cNvSpPr txBox="1"/>
          <p:nvPr/>
        </p:nvSpPr>
        <p:spPr>
          <a:xfrm>
            <a:off x="5220429" y="4027452"/>
            <a:ext cx="266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(genuine question)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59268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B9B-ABF9-49F2-B935-4EA80F1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Directions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10CC-C4F6-4F53-A904-D213DFA0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inspected different types of conditionals, finding consistent patterns in English, Chinese, and German. </a:t>
            </a:r>
          </a:p>
          <a:p>
            <a:endParaRPr lang="en-US" dirty="0"/>
          </a:p>
          <a:p>
            <a:r>
              <a:rPr lang="en-US" dirty="0"/>
              <a:t>We reviewed two previous accounts trying to account for these differences and pointed out their shortcomings.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HK" dirty="0"/>
              <a:t>e proposed a new account focusing on the analogy between felicity conditions of </a:t>
            </a:r>
            <a:br>
              <a:rPr lang="en-HK" dirty="0"/>
            </a:br>
            <a:r>
              <a:rPr lang="en-HK" dirty="0"/>
              <a:t>biscuit conditionals and question-response patterns.</a:t>
            </a:r>
          </a:p>
          <a:p>
            <a:endParaRPr lang="en-US" dirty="0"/>
          </a:p>
          <a:p>
            <a:r>
              <a:rPr lang="en-US" dirty="0"/>
              <a:t>Next, this proposal needs to be tested empirically.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0A51-2E51-4316-93E8-3A9EA67D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36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008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DB3-6714-44E9-AC94-481E0606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conditionals </a:t>
            </a:r>
            <a:br>
              <a:rPr lang="en-US" dirty="0"/>
            </a:br>
            <a:r>
              <a:rPr lang="en-US" dirty="0"/>
              <a:t>and their functions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C1F1-E098-4A47-BD40-6104F945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0D13-047A-406A-813B-74AF94CE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801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6A82-AB74-4AE5-A2F2-989FC14D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3DD5C-47FF-44D9-A901-4C60FEACE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81" y="1498841"/>
            <a:ext cx="4901587" cy="38603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F5D779-5621-43D3-B5AC-F65C304E406F}"/>
              </a:ext>
            </a:extLst>
          </p:cNvPr>
          <p:cNvSpPr/>
          <p:nvPr/>
        </p:nvSpPr>
        <p:spPr>
          <a:xfrm>
            <a:off x="4919233" y="6063734"/>
            <a:ext cx="234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https://xkcd.com/1033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551BC-A28A-42A1-8C96-785A1880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161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76260-39A6-4495-8F38-B5021321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conditionals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D024-AD71-4A37-BF60-D6BAF76EE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Genuine conditional (GCs)</a:t>
            </a:r>
            <a:endParaRPr lang="en-H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D278A-A6C0-4EEB-BBF9-7AEA8A57C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Logical, standard, “normal”</a:t>
            </a:r>
          </a:p>
          <a:p>
            <a:r>
              <a:rPr lang="en-US" dirty="0"/>
              <a:t>“If … then …”</a:t>
            </a:r>
          </a:p>
          <a:p>
            <a:r>
              <a:rPr lang="en-US" dirty="0"/>
              <a:t>Truth-functional</a:t>
            </a:r>
            <a:endParaRPr lang="en-H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1F04C1-F507-42E2-929D-C62C918BC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Non-conditional conditionals (NCCs)</a:t>
            </a:r>
            <a:endParaRPr lang="en-HK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B2E8A6-77D1-4704-9FDE-5A64C2379F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Well, they’re weird.</a:t>
            </a:r>
          </a:p>
          <a:p>
            <a:r>
              <a:rPr lang="en-US" dirty="0"/>
              <a:t>“If” doesn’t mean “if”?</a:t>
            </a:r>
          </a:p>
          <a:p>
            <a:r>
              <a:rPr lang="en-US" dirty="0"/>
              <a:t>Not really about truth?</a:t>
            </a:r>
          </a:p>
          <a:p>
            <a:r>
              <a:rPr lang="en-US" dirty="0"/>
              <a:t>But what, then, are they about?</a:t>
            </a:r>
            <a:endParaRPr lang="en-HK" dirty="0"/>
          </a:p>
        </p:txBody>
      </p:sp>
      <p:graphicFrame>
        <p:nvGraphicFramePr>
          <p:cNvPr id="9" name="Content Placeholder 15">
            <a:extLst>
              <a:ext uri="{FF2B5EF4-FFF2-40B4-BE49-F238E27FC236}">
                <a16:creationId xmlns:a16="http://schemas.microsoft.com/office/drawing/2014/main" id="{27CEF4E2-4EEA-4BE0-8D8E-6A48C2B2F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95865"/>
              </p:ext>
            </p:extLst>
          </p:nvPr>
        </p:nvGraphicFramePr>
        <p:xfrm>
          <a:off x="2503625" y="3937001"/>
          <a:ext cx="1623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54">
                  <a:extLst>
                    <a:ext uri="{9D8B030D-6E8A-4147-A177-3AD203B41FA5}">
                      <a16:colId xmlns:a16="http://schemas.microsoft.com/office/drawing/2014/main" val="384699754"/>
                    </a:ext>
                  </a:extLst>
                </a:gridCol>
                <a:gridCol w="431669">
                  <a:extLst>
                    <a:ext uri="{9D8B030D-6E8A-4147-A177-3AD203B41FA5}">
                      <a16:colId xmlns:a16="http://schemas.microsoft.com/office/drawing/2014/main" val="1305449300"/>
                    </a:ext>
                  </a:extLst>
                </a:gridCol>
                <a:gridCol w="803796">
                  <a:extLst>
                    <a:ext uri="{9D8B030D-6E8A-4147-A177-3AD203B41FA5}">
                      <a16:colId xmlns:a16="http://schemas.microsoft.com/office/drawing/2014/main" val="21701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q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2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313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25C17-D4F6-4534-90F1-64D0DA3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7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3B50-2EF5-43A4-98E1-233855F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Geis &amp; Lycan (1993): </a:t>
            </a:r>
            <a:br>
              <a:rPr lang="en-US" dirty="0"/>
            </a:br>
            <a:r>
              <a:rPr lang="en-US" dirty="0"/>
              <a:t>Functional &amp; Descriptive Properties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964D-1CB9-4ECF-A94D-C07B7C8A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Properties of Genuine Conditionals</a:t>
            </a:r>
          </a:p>
          <a:p>
            <a:pPr lvl="1" fontAlgn="base"/>
            <a:r>
              <a:rPr lang="en-US" dirty="0"/>
              <a:t>A: </a:t>
            </a:r>
            <a:r>
              <a:rPr lang="en-US" dirty="0">
                <a:solidFill>
                  <a:srgbClr val="FF0000"/>
                </a:solidFill>
              </a:rPr>
              <a:t>can add "then" to consequent without change in meaning</a:t>
            </a:r>
          </a:p>
          <a:p>
            <a:pPr lvl="1" fontAlgn="base"/>
            <a:r>
              <a:rPr lang="en-US" dirty="0"/>
              <a:t>B: can add "only" to antecedent</a:t>
            </a:r>
          </a:p>
          <a:p>
            <a:pPr lvl="1" fontAlgn="base"/>
            <a:r>
              <a:rPr lang="en-US" dirty="0"/>
              <a:t>C: consequent inferable from antecedent + contextual assumptions</a:t>
            </a:r>
          </a:p>
          <a:p>
            <a:pPr lvl="1" fontAlgn="base"/>
            <a:r>
              <a:rPr lang="en-US" dirty="0"/>
              <a:t>D: </a:t>
            </a:r>
            <a:r>
              <a:rPr lang="en-US" dirty="0">
                <a:solidFill>
                  <a:srgbClr val="00B0F0"/>
                </a:solidFill>
              </a:rPr>
              <a:t>Contraposition and Modus Tollens hold</a:t>
            </a:r>
          </a:p>
          <a:p>
            <a:pPr lvl="1" fontAlgn="base"/>
            <a:r>
              <a:rPr lang="en-US" dirty="0"/>
              <a:t>E: Equivalence to disjunction holds</a:t>
            </a:r>
          </a:p>
          <a:p>
            <a:pPr lvl="1" fontAlgn="base"/>
            <a:r>
              <a:rPr lang="en-US" dirty="0"/>
              <a:t>F: can be put in subjunctive / counterfactual with similar meaning</a:t>
            </a:r>
          </a:p>
          <a:p>
            <a:pPr lvl="1" fontAlgn="base"/>
            <a:r>
              <a:rPr lang="en-US" dirty="0"/>
              <a:t>G: </a:t>
            </a:r>
            <a:r>
              <a:rPr lang="en-US" dirty="0">
                <a:solidFill>
                  <a:srgbClr val="FFC000"/>
                </a:solidFill>
              </a:rPr>
              <a:t>intuitively conditional</a:t>
            </a:r>
          </a:p>
          <a:p>
            <a:pPr lvl="1" fontAlgn="base"/>
            <a:r>
              <a:rPr lang="en-US" dirty="0"/>
              <a:t>H: antecedent and consequent are not asserted, </a:t>
            </a:r>
            <a:br>
              <a:rPr lang="en-US" dirty="0"/>
            </a:br>
            <a:r>
              <a:rPr lang="en-US" dirty="0"/>
              <a:t>    but entire sentence is asserted (as opposed to conditional assertion of consequent)</a:t>
            </a:r>
          </a:p>
          <a:p>
            <a:pPr fontAlgn="base"/>
            <a:r>
              <a:rPr lang="en-US" dirty="0"/>
              <a:t>NCCs do not have these properties!</a:t>
            </a:r>
          </a:p>
          <a:p>
            <a:pPr fontAlgn="base"/>
            <a:r>
              <a:rPr lang="en-US" dirty="0"/>
              <a:t>Genuine conditionals and NCCs are on a spectrum</a:t>
            </a:r>
          </a:p>
          <a:p>
            <a:pPr lvl="1" fontAlgn="base"/>
            <a:r>
              <a:rPr lang="en-US" dirty="0"/>
              <a:t>NCCs *</a:t>
            </a:r>
            <a:r>
              <a:rPr lang="en-US" b="1" dirty="0"/>
              <a:t>usually</a:t>
            </a:r>
            <a:r>
              <a:rPr lang="en-US" dirty="0"/>
              <a:t>* do not have *</a:t>
            </a:r>
            <a:r>
              <a:rPr lang="en-US" b="1" dirty="0"/>
              <a:t>most of</a:t>
            </a:r>
            <a:r>
              <a:rPr lang="en-US" dirty="0"/>
              <a:t>* these properties, while GCs *usually* do have *most*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2289-96B1-4302-8E3F-2C006E7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880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3B50-2EF5-43A4-98E1-233855F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Geis &amp; Lycan (1993): </a:t>
            </a:r>
            <a:br>
              <a:rPr lang="en-US" dirty="0"/>
            </a:br>
            <a:r>
              <a:rPr lang="en-US" dirty="0"/>
              <a:t>Functional &amp; Descriptive Properties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964D-1CB9-4ECF-A94D-C07B7C8A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pPr marL="3690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Function of GCs: Convey conditional dependency between p and q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Function of NCCs: Convey q,</a:t>
            </a:r>
            <a:br>
              <a:rPr lang="en-US" dirty="0"/>
            </a:br>
            <a:r>
              <a:rPr lang="en-US" dirty="0"/>
              <a:t>							with p as </a:t>
            </a:r>
            <a:r>
              <a:rPr lang="en-US" dirty="0">
                <a:solidFill>
                  <a:srgbClr val="00B050"/>
                </a:solidFill>
              </a:rPr>
              <a:t>felicity/relevance condition</a:t>
            </a:r>
            <a:r>
              <a:rPr lang="en-US" dirty="0"/>
              <a:t> or face-threat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243C-B1A3-4A5F-8BD6-FCE4415A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42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DBFC-C47C-4E2E-8902-73335BD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Csipak</a:t>
            </a:r>
            <a:r>
              <a:rPr lang="en-US" dirty="0"/>
              <a:t> (2014):</a:t>
            </a:r>
            <a:br>
              <a:rPr lang="en-US" dirty="0"/>
            </a:br>
            <a:r>
              <a:rPr lang="en-US" dirty="0"/>
              <a:t>Discourse-structuring Conditionals</a:t>
            </a:r>
            <a:endParaRPr lang="en-HK" dirty="0"/>
          </a:p>
        </p:txBody>
      </p:sp>
      <p:pic>
        <p:nvPicPr>
          <p:cNvPr id="1026" name="Picture 2" descr="https://lh6.googleusercontent.com/0W9MxKwj7-dIK5_pbFsTAwuBZ02KJEKcujQz-tzrRM707PNU-RRM2_KSQ26OHmBZzKk9RUIq_as0PWrwVJPSFph9T20PuIXd27C41TC-8gwf4PoWjgiKij9GmtfiaT1-b2tFGXMEhyGSrIFj8yAcZUERH6OOyuPyoL16NzQhmpwV6_ZKBwtSO9E5o_sfGIY">
            <a:extLst>
              <a:ext uri="{FF2B5EF4-FFF2-40B4-BE49-F238E27FC236}">
                <a16:creationId xmlns:a16="http://schemas.microsoft.com/office/drawing/2014/main" id="{A93E1D9D-6DDE-4123-9CAB-AA8658221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53" y="2500776"/>
            <a:ext cx="8181845" cy="3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A4D13D-8033-4FC3-A79B-4D3ED77FC90D}"/>
              </a:ext>
            </a:extLst>
          </p:cNvPr>
          <p:cNvSpPr txBox="1"/>
          <p:nvPr/>
        </p:nvSpPr>
        <p:spPr>
          <a:xfrm>
            <a:off x="4934310" y="1977556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ADADA"/>
                </a:solidFill>
              </a:rPr>
              <a:t>GC</a:t>
            </a:r>
            <a:endParaRPr lang="en-HK" sz="2800" dirty="0">
              <a:solidFill>
                <a:srgbClr val="DADAD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BFC0-1D02-447C-BA4D-62A0EC39A359}"/>
              </a:ext>
            </a:extLst>
          </p:cNvPr>
          <p:cNvSpPr txBox="1"/>
          <p:nvPr/>
        </p:nvSpPr>
        <p:spPr>
          <a:xfrm>
            <a:off x="7613990" y="1709793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ADADA"/>
                </a:solidFill>
              </a:rPr>
              <a:t>NCC</a:t>
            </a:r>
            <a:endParaRPr lang="en-HK" sz="2800" dirty="0">
              <a:solidFill>
                <a:srgbClr val="DADADA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95F4169-4541-47D8-8FCD-644796E80AAD}"/>
              </a:ext>
            </a:extLst>
          </p:cNvPr>
          <p:cNvSpPr/>
          <p:nvPr/>
        </p:nvSpPr>
        <p:spPr>
          <a:xfrm rot="16200000">
            <a:off x="8063280" y="682322"/>
            <a:ext cx="175787" cy="32623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6716C9-CFD2-4607-93C4-799A19E15580}"/>
              </a:ext>
            </a:extLst>
          </p:cNvPr>
          <p:cNvSpPr/>
          <p:nvPr/>
        </p:nvSpPr>
        <p:spPr>
          <a:xfrm>
            <a:off x="1414574" y="3782462"/>
            <a:ext cx="595828" cy="5775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284E40-9278-4D78-86E6-F507C31D39CE}"/>
              </a:ext>
            </a:extLst>
          </p:cNvPr>
          <p:cNvSpPr/>
          <p:nvPr/>
        </p:nvSpPr>
        <p:spPr>
          <a:xfrm>
            <a:off x="1403925" y="5150409"/>
            <a:ext cx="595828" cy="413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632EE9-4EAC-4965-A5FC-3327B1B4609F}"/>
              </a:ext>
            </a:extLst>
          </p:cNvPr>
          <p:cNvSpPr/>
          <p:nvPr/>
        </p:nvSpPr>
        <p:spPr>
          <a:xfrm>
            <a:off x="1403925" y="4736783"/>
            <a:ext cx="595828" cy="413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67B8266-822C-44EA-8483-150AFDBBBA91}"/>
              </a:ext>
            </a:extLst>
          </p:cNvPr>
          <p:cNvSpPr/>
          <p:nvPr/>
        </p:nvSpPr>
        <p:spPr>
          <a:xfrm>
            <a:off x="7297947" y="4736783"/>
            <a:ext cx="819510" cy="47445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31182D2-6231-4351-B1CE-52B814AE9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67001" r="16218" b="18697"/>
          <a:stretch/>
        </p:blipFill>
        <p:spPr>
          <a:xfrm>
            <a:off x="854037" y="5972353"/>
            <a:ext cx="1466492" cy="5520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6A9A3D7-F0A0-44D9-B3B1-6C61CD2A4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6038" r="2748" b="70361"/>
          <a:stretch/>
        </p:blipFill>
        <p:spPr>
          <a:xfrm>
            <a:off x="2622430" y="5972354"/>
            <a:ext cx="2311880" cy="5520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552D3D-D229-433C-8BAB-F0B7907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3E7-A7BA-43CA-AEFD-12B56E87A561}" type="slidenum">
              <a:rPr lang="en-HK" smtClean="0"/>
              <a:t>9</a:t>
            </a:fld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D394E-EA60-4C20-BBC7-BBE1E92439F3}"/>
              </a:ext>
            </a:extLst>
          </p:cNvPr>
          <p:cNvSpPr/>
          <p:nvPr/>
        </p:nvSpPr>
        <p:spPr>
          <a:xfrm>
            <a:off x="5303161" y="59723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you promise not to tell anyone, Kirsten is asleep. </a:t>
            </a:r>
          </a:p>
        </p:txBody>
      </p:sp>
    </p:spTree>
    <p:extLst>
      <p:ext uri="{BB962C8B-B14F-4D97-AF65-F5344CB8AC3E}">
        <p14:creationId xmlns:p14="http://schemas.microsoft.com/office/powerpoint/2010/main" val="15889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6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623</TotalTime>
  <Words>1920</Words>
  <Application>Microsoft Office PowerPoint</Application>
  <PresentationFormat>Widescreen</PresentationFormat>
  <Paragraphs>327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JetBrains Mono</vt:lpstr>
      <vt:lpstr>SimSun</vt:lpstr>
      <vt:lpstr>Arial</vt:lpstr>
      <vt:lpstr>Calibri</vt:lpstr>
      <vt:lpstr>Calisto MT</vt:lpstr>
      <vt:lpstr>Consolas</vt:lpstr>
      <vt:lpstr>Trebuchet MS</vt:lpstr>
      <vt:lpstr>Wingdings</vt:lpstr>
      <vt:lpstr>Wingdings 2</vt:lpstr>
      <vt:lpstr>Slate</vt:lpstr>
      <vt:lpstr>If you recall, biscuit conditionals are weird.</vt:lpstr>
      <vt:lpstr>PowerPoint Presentation</vt:lpstr>
      <vt:lpstr>Outline</vt:lpstr>
      <vt:lpstr>Two types of conditionals  and their functions</vt:lpstr>
      <vt:lpstr>PowerPoint Presentation</vt:lpstr>
      <vt:lpstr>Two types of conditionals</vt:lpstr>
      <vt:lpstr>Geis &amp; Lycan (1993):  Functional &amp; Descriptive Properties</vt:lpstr>
      <vt:lpstr>Geis &amp; Lycan (1993):  Functional &amp; Descriptive Properties</vt:lpstr>
      <vt:lpstr>Csipak (2014): Discourse-structuring Conditionals</vt:lpstr>
      <vt:lpstr>Conditionals around the World</vt:lpstr>
      <vt:lpstr>Conditionals around the World</vt:lpstr>
      <vt:lpstr>Conditionals around the World</vt:lpstr>
      <vt:lpstr>Conditionals around the World</vt:lpstr>
      <vt:lpstr>German (and Dutch) Word Order</vt:lpstr>
      <vt:lpstr>German (and Dutch) Word Order</vt:lpstr>
      <vt:lpstr>Two attempts at a unifying mechanism</vt:lpstr>
      <vt:lpstr>DeRose &amp; Grandy (1999):  Unification as Conditional Assertion</vt:lpstr>
      <vt:lpstr>DeRose &amp; Grandy (1999):  Unification as Conditional Assertion</vt:lpstr>
      <vt:lpstr>DeRose &amp; Grandy (1999):  Unification as Conditional Assertion</vt:lpstr>
      <vt:lpstr>Csipak (2017): Unification as Truth-Semantic</vt:lpstr>
      <vt:lpstr>Csipak (2017): Unification as Truth-Semantic</vt:lpstr>
      <vt:lpstr>Csipak (2017): Unification as Truth-Semantic</vt:lpstr>
      <vt:lpstr>How many types are there, really?</vt:lpstr>
      <vt:lpstr>How many types are there, really?</vt:lpstr>
      <vt:lpstr>PowerPoint Presentation</vt:lpstr>
      <vt:lpstr>A hearer-focused account</vt:lpstr>
      <vt:lpstr>PowerPoint Presentation</vt:lpstr>
      <vt:lpstr>Involving the hearer</vt:lpstr>
      <vt:lpstr>Biscuit Antecedents as Questions</vt:lpstr>
      <vt:lpstr>Biscuit Consequents as Responses  to Projected Responses</vt:lpstr>
      <vt:lpstr>Biscuit Consequents as Responses  to Projected Responses</vt:lpstr>
      <vt:lpstr>Non-Biscuit Antecedents as Questions</vt:lpstr>
      <vt:lpstr>Unification as Projected Discourse</vt:lpstr>
      <vt:lpstr>Unification as Projected Discourse</vt:lpstr>
      <vt:lpstr>Unification as Projected Discourse</vt:lpstr>
      <vt:lpstr>Summary &amp;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recall, biscuit conditionals are weird.</dc:title>
  <dc:creator>PRANGE, Jakob [CBS]</dc:creator>
  <cp:lastModifiedBy>CBS</cp:lastModifiedBy>
  <cp:revision>58</cp:revision>
  <dcterms:created xsi:type="dcterms:W3CDTF">2022-12-15T01:00:52Z</dcterms:created>
  <dcterms:modified xsi:type="dcterms:W3CDTF">2022-12-16T03:45:01Z</dcterms:modified>
</cp:coreProperties>
</file>