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_rels/presentation.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svg" ContentType="image/sv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_rels/notesSlide13.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4" name="PlaceHolder 4"/>
          <p:cNvSpPr>
            <a:spLocks noGrp="1"/>
          </p:cNvSpPr>
          <p:nvPr>
            <p:ph type="dt" idx="10"/>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 name="PlaceHolder 5"/>
          <p:cNvSpPr>
            <a:spLocks noGrp="1"/>
          </p:cNvSpPr>
          <p:nvPr>
            <p:ph type="ftr" idx="11"/>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6"/>
          <p:cNvSpPr>
            <a:spLocks noGrp="1"/>
          </p:cNvSpPr>
          <p:nvPr>
            <p:ph type="sldNum" idx="12"/>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EDD4083-C53A-4B08-82AA-B382EBFE53D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533520" y="764280"/>
            <a:ext cx="6703920" cy="3770640"/>
          </a:xfrm>
          <a:prstGeom prst="rect">
            <a:avLst/>
          </a:prstGeom>
          <a:ln w="0">
            <a:noFill/>
          </a:ln>
        </p:spPr>
      </p:sp>
      <p:sp>
        <p:nvSpPr>
          <p:cNvPr id="74"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 </a:t>
            </a:r>
            <a:r>
              <a:rPr b="0" lang="en-US" sz="2000" spc="-1" strike="noStrike">
                <a:solidFill>
                  <a:srgbClr val="000000"/>
                </a:solidFill>
                <a:latin typeface="Arial"/>
              </a:rPr>
              <a:t>successfully produced myocardial slices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 </a:t>
            </a:r>
            <a:r>
              <a:rPr b="0" lang="en-US" sz="2000" spc="-1" strike="noStrike">
                <a:solidFill>
                  <a:srgbClr val="000000"/>
                </a:solidFill>
                <a:latin typeface="Arial"/>
              </a:rPr>
              <a:t>clear demonstration of the phantoms capabilities to produce a realistic myocardial image. </a:t>
            </a:r>
            <a:endParaRPr b="0" lang="en-US" sz="20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sldImg"/>
          </p:nvPr>
        </p:nvSpPr>
        <p:spPr>
          <a:xfrm>
            <a:off x="533520" y="764280"/>
            <a:ext cx="6703920" cy="3770640"/>
          </a:xfrm>
          <a:prstGeom prst="rect">
            <a:avLst/>
          </a:prstGeom>
          <a:ln w="0">
            <a:noFill/>
          </a:ln>
        </p:spPr>
      </p:sp>
      <p:sp>
        <p:nvSpPr>
          <p:cNvPr id="76"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show images at defects of 70, 90 and 100%.  Figure 4 in the article illustrates the effect of defect severity increases and the defect count decreases proportionally. </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533520" y="764280"/>
            <a:ext cx="6703920" cy="3770640"/>
          </a:xfrm>
          <a:prstGeom prst="rect">
            <a:avLst/>
          </a:prstGeom>
          <a:ln w="0">
            <a:noFill/>
          </a:ln>
        </p:spPr>
      </p:sp>
      <p:sp>
        <p:nvSpPr>
          <p:cNvPr id="78"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figure 6 from the article.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shows the mean EDV ESV and EF for different defect extents and severities comparing the software measurements using the computational phantom with clinical data further validating the accuracy of the functional parameters and using their computational phantom.</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533520" y="764280"/>
            <a:ext cx="6703200" cy="3769920"/>
          </a:xfrm>
          <a:prstGeom prst="rect">
            <a:avLst/>
          </a:prstGeom>
          <a:ln w="0">
            <a:noFill/>
          </a:ln>
        </p:spPr>
      </p:sp>
      <p:sp>
        <p:nvSpPr>
          <p:cNvPr id="66" name="PlaceHolder 2"/>
          <p:cNvSpPr>
            <a:spLocks noGrp="1"/>
          </p:cNvSpPr>
          <p:nvPr>
            <p:ph type="body"/>
          </p:nvPr>
        </p:nvSpPr>
        <p:spPr>
          <a:xfrm>
            <a:off x="777240" y="4777560"/>
            <a:ext cx="6216120" cy="45244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type of nuclear imaging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Myocardial Perfusion SPECT specifically used to evaluate blood flow to the heart muscle</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Helps in diagnosing various heart conditions,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Simulated Gated myocardial Perfusion SPECT </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533520" y="764280"/>
            <a:ext cx="6703920" cy="3770640"/>
          </a:xfrm>
          <a:prstGeom prst="rect">
            <a:avLst/>
          </a:prstGeom>
          <a:ln w="0">
            <a:noFill/>
          </a:ln>
        </p:spPr>
      </p:sp>
      <p:sp>
        <p:nvSpPr>
          <p:cNvPr id="68"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 </a:t>
            </a:r>
            <a:r>
              <a:rPr b="0" lang="en-US" sz="2000" spc="-1" strike="noStrike">
                <a:solidFill>
                  <a:srgbClr val="000000"/>
                </a:solidFill>
                <a:latin typeface="Arial"/>
              </a:rPr>
              <a:t>two types of phantoms</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sldImg"/>
          </p:nvPr>
        </p:nvSpPr>
        <p:spPr>
          <a:xfrm>
            <a:off x="533520" y="764280"/>
            <a:ext cx="6703200" cy="3769920"/>
          </a:xfrm>
          <a:prstGeom prst="rect">
            <a:avLst/>
          </a:prstGeom>
          <a:ln w="0">
            <a:noFill/>
          </a:ln>
        </p:spPr>
      </p:sp>
      <p:sp>
        <p:nvSpPr>
          <p:cNvPr id="70" name="PlaceHolder 2"/>
          <p:cNvSpPr>
            <a:spLocks noGrp="1"/>
          </p:cNvSpPr>
          <p:nvPr>
            <p:ph type="body"/>
          </p:nvPr>
        </p:nvSpPr>
        <p:spPr>
          <a:xfrm>
            <a:off x="777240" y="4777560"/>
            <a:ext cx="6216120" cy="45244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numerous software programs that are used to derive quantitative information</a:t>
            </a:r>
            <a:endParaRPr b="0" lang="en-US" sz="2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ldImg"/>
          </p:nvPr>
        </p:nvSpPr>
        <p:spPr>
          <a:xfrm>
            <a:off x="533520" y="764280"/>
            <a:ext cx="6703920" cy="3770640"/>
          </a:xfrm>
          <a:prstGeom prst="rect">
            <a:avLst/>
          </a:prstGeom>
          <a:ln w="0">
            <a:noFill/>
          </a:ln>
        </p:spPr>
      </p:sp>
      <p:sp>
        <p:nvSpPr>
          <p:cNvPr id="72"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solidFill>
                  <a:srgbClr val="000000"/>
                </a:solidFill>
                <a:latin typeface="Arial"/>
              </a:rPr>
              <a:t>design a solution that could simulate various conditions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wanted to design a phantom that was accurate </a:t>
            </a:r>
            <a:endParaRPr b="0" lang="en-US" sz="2000" spc="-1" strike="noStrike">
              <a:solidFill>
                <a:srgbClr val="000000"/>
              </a:solidFill>
              <a:latin typeface="Arial"/>
            </a:endParaRPr>
          </a:p>
          <a:p>
            <a:pPr marL="216000" indent="-216000">
              <a:lnSpc>
                <a:spcPct val="100000"/>
              </a:lnSpc>
              <a:buNone/>
              <a:tabLst>
                <a:tab algn="l" pos="0"/>
              </a:tabLst>
            </a:pPr>
            <a:r>
              <a:rPr b="0" lang="en-US" sz="2000" spc="-1" strike="noStrike">
                <a:solidFill>
                  <a:srgbClr val="000000"/>
                </a:solidFill>
                <a:latin typeface="Arial"/>
              </a:rPr>
              <a:t>chose to design a computational phantom </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164F345-7C9B-4E72-91E2-5F515C10FEC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6FD3E60-F604-41AE-BCFD-6241A728C11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type="subTitle"/>
          </p:nvPr>
        </p:nvSpPr>
        <p:spPr>
          <a:xfrm>
            <a:off x="504000" y="1326600"/>
            <a:ext cx="9070200" cy="32868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B0D5E69-7D5B-423B-901C-8CAF619DF119}" type="slidenum">
              <a:t>&lt;#&gt;</a:t>
            </a:fld>
          </a:p>
        </p:txBody>
      </p:sp>
      <p:sp>
        <p:nvSpPr>
          <p:cNvPr id="6" name="PlaceHolder 5"/>
          <p:cNvSpPr>
            <a:spLocks noGrp="1"/>
          </p:cNvSpPr>
          <p:nvPr>
            <p:ph type="dt" idx="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504000" y="1326600"/>
            <a:ext cx="9070200" cy="3286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ftr" idx="1"/>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2"/>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A1A23BB7-BB59-4F51-8F3C-18FA27D2946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PlaceHolder 5"/>
          <p:cNvSpPr>
            <a:spLocks noGrp="1"/>
          </p:cNvSpPr>
          <p:nvPr>
            <p:ph type="dt" idx="3"/>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2"/>
          <p:cNvSpPr>
            <a:spLocks noGrp="1"/>
          </p:cNvSpPr>
          <p:nvPr>
            <p:ph type="body"/>
          </p:nvPr>
        </p:nvSpPr>
        <p:spPr>
          <a:xfrm>
            <a:off x="504000" y="1326600"/>
            <a:ext cx="9070200" cy="3286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 name="PlaceHolder 3"/>
          <p:cNvSpPr>
            <a:spLocks noGrp="1"/>
          </p:cNvSpPr>
          <p:nvPr>
            <p:ph type="ftr" idx="4"/>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4"/>
          <p:cNvSpPr>
            <a:spLocks noGrp="1"/>
          </p:cNvSpPr>
          <p:nvPr>
            <p:ph type="sldNum" idx="5"/>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3009E4CE-F8ED-4D9B-9CA3-27042BF7293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1" name="PlaceHolder 5"/>
          <p:cNvSpPr>
            <a:spLocks noGrp="1"/>
          </p:cNvSpPr>
          <p:nvPr>
            <p:ph type="dt" idx="6"/>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 name="PlaceHolder 2"/>
          <p:cNvSpPr>
            <a:spLocks noGrp="1"/>
          </p:cNvSpPr>
          <p:nvPr>
            <p:ph type="ftr" idx="7"/>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3"/>
          <p:cNvSpPr>
            <a:spLocks noGrp="1"/>
          </p:cNvSpPr>
          <p:nvPr>
            <p:ph type="sldNum" idx="8"/>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B570A73-9EAC-4354-BEF0-D6FB187947F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7" name="PlaceHolder 4"/>
          <p:cNvSpPr>
            <a:spLocks noGrp="1"/>
          </p:cNvSpPr>
          <p:nvPr>
            <p:ph type="dt" idx="9"/>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0200" cy="48016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Development of a new Python-based cardiac phantom for myocardial SPECT imaging</a:t>
            </a:r>
            <a:endParaRPr b="0" lang="en-US" sz="4400" spc="-1" strike="noStrike">
              <a:solidFill>
                <a:srgbClr val="000000"/>
              </a:solidFill>
              <a:latin typeface="Arial"/>
            </a:endParaRPr>
          </a:p>
        </p:txBody>
      </p:sp>
      <p:sp>
        <p:nvSpPr>
          <p:cNvPr id="28" name=""/>
          <p:cNvSpPr/>
          <p:nvPr/>
        </p:nvSpPr>
        <p:spPr>
          <a:xfrm>
            <a:off x="3886200" y="4785480"/>
            <a:ext cx="2284560" cy="34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Arial"/>
                <a:ea typeface="DejaVu Sans"/>
              </a:rPr>
              <a:t>John Wesley Mathis</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ECE/SSE 591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0200" cy="48024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Results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spcBef>
                <a:spcPts val="1134"/>
              </a:spcBef>
              <a:buNone/>
              <a:tabLst>
                <a:tab algn="l" pos="0"/>
              </a:tabLst>
            </a:pPr>
            <a:r>
              <a:rPr b="0" lang="en-US" sz="3200" spc="-1" strike="noStrike">
                <a:solidFill>
                  <a:srgbClr val="000000"/>
                </a:solidFill>
                <a:latin typeface="Arial"/>
              </a:rPr>
              <a:t>Accurate myocardial slices consistent with SPECT images</a:t>
            </a:r>
            <a:endParaRPr b="0" lang="en-US" sz="3200" spc="-1" strike="noStrike">
              <a:solidFill>
                <a:srgbClr val="000000"/>
              </a:solidFill>
              <a:latin typeface="Arial"/>
            </a:endParaRPr>
          </a:p>
        </p:txBody>
      </p:sp>
      <p:sp>
        <p:nvSpPr>
          <p:cNvPr id="52"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53" name="" descr=""/>
          <p:cNvPicPr/>
          <p:nvPr/>
        </p:nvPicPr>
        <p:blipFill>
          <a:blip r:embed="rId1"/>
          <a:stretch/>
        </p:blipFill>
        <p:spPr>
          <a:xfrm>
            <a:off x="1828800" y="1098720"/>
            <a:ext cx="6498720" cy="4570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spcBef>
                <a:spcPts val="1134"/>
              </a:spcBef>
              <a:buNone/>
              <a:tabLst>
                <a:tab algn="l" pos="0"/>
              </a:tabLst>
            </a:pPr>
            <a:r>
              <a:rPr b="0" lang="en-US" sz="4400" spc="-1" strike="noStrike">
                <a:solidFill>
                  <a:srgbClr val="000000"/>
                </a:solidFill>
                <a:latin typeface="Arial"/>
              </a:rPr>
              <a:t>Various defect severities simulated</a:t>
            </a:r>
            <a:endParaRPr b="0" lang="en-US" sz="4400" spc="-1" strike="noStrike">
              <a:solidFill>
                <a:srgbClr val="000000"/>
              </a:solidFill>
              <a:latin typeface="Arial"/>
            </a:endParaRPr>
          </a:p>
        </p:txBody>
      </p:sp>
      <p:sp>
        <p:nvSpPr>
          <p:cNvPr id="55"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56" name="" descr=""/>
          <p:cNvPicPr/>
          <p:nvPr/>
        </p:nvPicPr>
        <p:blipFill>
          <a:blip r:embed="rId1"/>
          <a:stretch/>
        </p:blipFill>
        <p:spPr>
          <a:xfrm>
            <a:off x="1828800" y="1026000"/>
            <a:ext cx="6171480" cy="4644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spcBef>
                <a:spcPts val="1134"/>
              </a:spcBef>
              <a:buNone/>
              <a:tabLst>
                <a:tab algn="l" pos="0"/>
              </a:tabLst>
            </a:pPr>
            <a:r>
              <a:rPr b="0" lang="en-US" sz="4400" spc="-1" strike="noStrike">
                <a:solidFill>
                  <a:srgbClr val="000000"/>
                </a:solidFill>
                <a:latin typeface="Arial"/>
              </a:rPr>
              <a:t>Accurate EDV, ESV, EF parameters</a:t>
            </a:r>
            <a:endParaRPr b="0" lang="en-US" sz="4400" spc="-1" strike="noStrike">
              <a:solidFill>
                <a:srgbClr val="000000"/>
              </a:solidFill>
              <a:latin typeface="Arial"/>
            </a:endParaRPr>
          </a:p>
        </p:txBody>
      </p:sp>
      <p:sp>
        <p:nvSpPr>
          <p:cNvPr id="58"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59" name="" descr=""/>
          <p:cNvPicPr/>
          <p:nvPr/>
        </p:nvPicPr>
        <p:blipFill>
          <a:blip r:embed="rId1"/>
          <a:stretch/>
        </p:blipFill>
        <p:spPr>
          <a:xfrm>
            <a:off x="1287720" y="1143000"/>
            <a:ext cx="7398360" cy="43426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My Thoughts</a:t>
            </a:r>
            <a:endParaRPr b="0" lang="en-US" sz="4400" spc="-1" strike="noStrike">
              <a:solidFill>
                <a:srgbClr val="000000"/>
              </a:solidFill>
              <a:latin typeface="Arial"/>
            </a:endParaRPr>
          </a:p>
        </p:txBody>
      </p:sp>
      <p:sp>
        <p:nvSpPr>
          <p:cNvPr id="61"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References</a:t>
            </a:r>
            <a:endParaRPr b="0" lang="en-US" sz="4400" spc="-1" strike="noStrike">
              <a:solidFill>
                <a:srgbClr val="000000"/>
              </a:solidFill>
              <a:latin typeface="Arial"/>
            </a:endParaRPr>
          </a:p>
        </p:txBody>
      </p:sp>
      <p:sp>
        <p:nvSpPr>
          <p:cNvPr id="63"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 </a:t>
            </a:r>
            <a:r>
              <a:rPr b="0" lang="en-US" sz="900" spc="-1" strike="noStrike">
                <a:solidFill>
                  <a:srgbClr val="000000"/>
                </a:solidFill>
                <a:latin typeface="Arial"/>
              </a:rPr>
              <a:t>NumPy developers. (n.d.). NumPy logo. Retrieved from https://github/com/numpy/numpy/tree/main/branding/logo</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SciPy devleopers (n.d.). Scipy logo. Retrieved from https://github.com/scipy/scipy.org/blob/main/static/images/logo.svg</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Biopython. (n.d.). Biopython logo. Retrieved from https://biopython.org/wiki/logo</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Hanafy, O. S., Khalil, M. M., Khater, I. M., &amp; Mohammed, H. S. (2020).  Development of a new Python‐based cardiac phantom for myocardial SPECT imaging. </a:t>
            </a:r>
            <a:r>
              <a:rPr b="0" i="1" lang="en-US" sz="900" spc="-1" strike="noStrike">
                <a:solidFill>
                  <a:srgbClr val="000000"/>
                </a:solidFill>
                <a:latin typeface="Arial"/>
              </a:rPr>
              <a:t>Annals of Nuclear Medicine</a:t>
            </a:r>
            <a:r>
              <a:rPr b="0" lang="en-US" sz="900" spc="-1" strike="noStrike">
                <a:solidFill>
                  <a:srgbClr val="000000"/>
                </a:solidFill>
                <a:latin typeface="Arial"/>
              </a:rPr>
              <a:t>, 23(1), 257. https://doi.org/10.1007/s12149-020-01534-y</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Matplotlib developers. (n.d.). Matplotlib logo. Retrieved from https://matplotlib.org/stable/gallery/misc/logos2.html</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pandas development team. (n.d.). Pandas logo. Retrieved from https://pandas.pydata.org/about/citing.html</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Python Software Foundation. (n.d.). Python logo. Retrieved from https://www.python.org/community/logos/</a:t>
            </a:r>
            <a:endParaRPr b="0" lang="en-US" sz="900" spc="-1" strike="noStrike">
              <a:solidFill>
                <a:srgbClr val="000000"/>
              </a:solidFill>
              <a:latin typeface="Arial"/>
            </a:endParaRPr>
          </a:p>
          <a:p>
            <a:pPr marL="432000" indent="-324000">
              <a:lnSpc>
                <a:spcPct val="100000"/>
              </a:lnSpc>
              <a:spcBef>
                <a:spcPts val="1417"/>
              </a:spcBef>
              <a:buClr>
                <a:srgbClr val="000000"/>
              </a:buClr>
              <a:buFont typeface="Wingdings" charset="2"/>
              <a:buChar char=""/>
            </a:pPr>
            <a:r>
              <a:rPr b="0" lang="en-US" sz="900" spc="-1" strike="noStrike">
                <a:solidFill>
                  <a:srgbClr val="000000"/>
                </a:solidFill>
                <a:latin typeface="Arial"/>
              </a:rPr>
              <a:t>Splettstoesser, T. (n.d.). Cas9 protein structure [Image]. Wikimedia Commons. Retrieved from https://en.wikipedia.org/wiki/Cas9#/media/File:Cas9_5AXW.png</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0200" cy="52596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Questions?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What is SPECT?</a:t>
            </a: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Single Photon Emission Computed Topography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Nuclear Imaging</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Shows blood flow to tissues and organs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Myocardial Perfusion SPECT</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3200" spc="-1" strike="noStrike">
                <a:solidFill>
                  <a:srgbClr val="000000"/>
                </a:solidFill>
                <a:latin typeface="Arial"/>
              </a:rPr>
              <a:t>Evaluates blood flow to the heart muscle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Anthropomorphic Human Phantoms</a:t>
            </a:r>
            <a:endParaRPr b="0" lang="en-US" sz="4400" spc="-1" strike="noStrike">
              <a:solidFill>
                <a:srgbClr val="000000"/>
              </a:solidFill>
              <a:latin typeface="Arial"/>
            </a:endParaRPr>
          </a:p>
        </p:txBody>
      </p:sp>
      <p:sp>
        <p:nvSpPr>
          <p:cNvPr id="32"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8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Objects that simulate human tissues and organs to test and calibrate imaging devices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Used in nuclear medicine</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Image acquisition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Reconstruction</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Data analysis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Calibration, etc</a:t>
            </a:r>
            <a:endParaRPr b="0" lang="en-US" sz="2800" spc="-1" strike="noStrike">
              <a:solidFill>
                <a:srgbClr val="000000"/>
              </a:solidFill>
              <a:latin typeface="Arial"/>
            </a:endParaRPr>
          </a:p>
          <a:p>
            <a:pPr marL="432000" indent="0">
              <a:lnSpc>
                <a:spcPct val="100000"/>
              </a:lnSpc>
              <a:spcBef>
                <a:spcPts val="1417"/>
              </a:spcBef>
              <a:buNone/>
              <a:tabLst>
                <a:tab algn="l" pos="0"/>
              </a:tabLst>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Types of Phantoms</a:t>
            </a:r>
            <a:endParaRPr b="0" lang="en-US" sz="4400" spc="-1" strike="noStrike">
              <a:solidFill>
                <a:srgbClr val="000000"/>
              </a:solidFill>
              <a:latin typeface="Arial"/>
            </a:endParaRPr>
          </a:p>
        </p:txBody>
      </p:sp>
      <p:sp>
        <p:nvSpPr>
          <p:cNvPr id="34" name="PlaceHolder 2"/>
          <p:cNvSpPr>
            <a:spLocks noGrp="1"/>
          </p:cNvSpPr>
          <p:nvPr>
            <p:ph/>
          </p:nvPr>
        </p:nvSpPr>
        <p:spPr>
          <a:xfrm>
            <a:off x="228600" y="1326600"/>
            <a:ext cx="5438520" cy="3930120"/>
          </a:xfrm>
          <a:prstGeom prst="rect">
            <a:avLst/>
          </a:prstGeom>
          <a:noFill/>
          <a:ln w="0">
            <a:noFill/>
          </a:ln>
        </p:spPr>
        <p:txBody>
          <a:bodyPr lIns="0" rIns="0" tIns="0" bIns="0" anchor="t">
            <a:normAutofit fontScale="75000" lnSpcReduction="1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Numerical Phantoms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Stylized Phantoms: Use mathematical equations to represent human anatomy</a:t>
            </a:r>
            <a:endParaRPr b="0" lang="en-US" sz="28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2400" spc="-1" strike="noStrike">
                <a:solidFill>
                  <a:srgbClr val="000000"/>
                </a:solidFill>
                <a:latin typeface="Arial"/>
              </a:rPr>
              <a:t>Analytical geometries</a:t>
            </a:r>
            <a:endParaRPr b="0" lang="en-US" sz="24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Voxel Phantoms: Use 3D imaging techniques like MRI or CT scans</a:t>
            </a:r>
            <a:endParaRPr b="0" lang="en-US" sz="28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2400" spc="-1" strike="noStrike">
                <a:solidFill>
                  <a:srgbClr val="000000"/>
                </a:solidFill>
                <a:latin typeface="Arial"/>
              </a:rPr>
              <a:t>More realistic, derived from human patients</a:t>
            </a:r>
            <a:endParaRPr b="0" lang="en-US"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Non-numerical phantoms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Physical models</a:t>
            </a:r>
            <a:endParaRPr b="0" lang="en-US" sz="2800" spc="-1" strike="noStrike">
              <a:solidFill>
                <a:srgbClr val="000000"/>
              </a:solidFill>
              <a:latin typeface="Arial"/>
            </a:endParaRPr>
          </a:p>
        </p:txBody>
      </p:sp>
      <p:pic>
        <p:nvPicPr>
          <p:cNvPr id="35" name="" descr=""/>
          <p:cNvPicPr/>
          <p:nvPr/>
        </p:nvPicPr>
        <p:blipFill>
          <a:blip r:embed="rId1"/>
          <a:srcRect l="0" t="0" r="50000" b="5477"/>
          <a:stretch/>
        </p:blipFill>
        <p:spPr>
          <a:xfrm>
            <a:off x="6658920" y="3369600"/>
            <a:ext cx="1798200" cy="2300040"/>
          </a:xfrm>
          <a:prstGeom prst="rect">
            <a:avLst/>
          </a:prstGeom>
          <a:ln w="0">
            <a:noFill/>
          </a:ln>
        </p:spPr>
      </p:pic>
      <p:pic>
        <p:nvPicPr>
          <p:cNvPr id="36" name="" descr=""/>
          <p:cNvPicPr/>
          <p:nvPr/>
        </p:nvPicPr>
        <p:blipFill>
          <a:blip r:embed="rId2"/>
          <a:stretch/>
        </p:blipFill>
        <p:spPr>
          <a:xfrm>
            <a:off x="6172200" y="1050840"/>
            <a:ext cx="3199320" cy="21484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Quantitative Measurements</a:t>
            </a:r>
            <a:endParaRPr b="0" lang="en-US" sz="4400" spc="-1" strike="noStrike">
              <a:solidFill>
                <a:srgbClr val="000000"/>
              </a:solidFill>
              <a:latin typeface="Arial"/>
            </a:endParaRPr>
          </a:p>
        </p:txBody>
      </p:sp>
      <p:sp>
        <p:nvSpPr>
          <p:cNvPr id="38"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4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End Diastolic Volume(EDV)</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Volume of blood in the left ventricle at the end of filling</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End-Systolic Volume (ESV)</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Volume of blood in the left ventricle after contraction</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Ejection Fraction(EF)</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Percentage of blood pumped out of the left ventricle during each heartbeat</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Phase Analysis, Wall Thickening Motion, Perfusion Parameters</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Various measures of heart function and blood flow</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Defect Extent and Severity, Stress and Rest Scores, Total Perfusion Deficit(TPD)</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Assessment of areas with poor blood flow and overall heart health</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The Problem</a:t>
            </a:r>
            <a:endParaRPr b="0" lang="en-US" sz="4400" spc="-1" strike="noStrike">
              <a:solidFill>
                <a:srgbClr val="000000"/>
              </a:solidFill>
              <a:latin typeface="Arial"/>
            </a:endParaRPr>
          </a:p>
        </p:txBody>
      </p:sp>
      <p:sp>
        <p:nvSpPr>
          <p:cNvPr id="40"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Current Cardiac Phantoms limited in realism and flexibility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Stylized Phantoms lack detail of anatomical model</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Voxel Phantoms are rigid and less flexible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Study Aim</a:t>
            </a:r>
            <a:endParaRPr b="0" lang="en-US" sz="4400" spc="-1" strike="noStrike">
              <a:solidFill>
                <a:srgbClr val="000000"/>
              </a:solidFill>
              <a:latin typeface="Arial"/>
            </a:endParaRPr>
          </a:p>
        </p:txBody>
      </p:sp>
      <p:sp>
        <p:nvSpPr>
          <p:cNvPr id="42"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81111"/>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Design a computational cardiac phantom</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Simulate interfering Parameters</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Accurate phantom for validating and improving the quantitative analysis software</a:t>
            </a:r>
            <a:endParaRPr b="0" lang="en-US"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Computational Phantom</a:t>
            </a:r>
            <a:endParaRPr b="0" lang="en-US" sz="32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Versatile and easily modifiable</a:t>
            </a:r>
            <a:endParaRPr b="0" lang="en-US" sz="28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2800" spc="-1" strike="noStrike">
                <a:solidFill>
                  <a:srgbClr val="000000"/>
                </a:solidFill>
                <a:latin typeface="Arial"/>
              </a:rPr>
              <a:t>Enhances imaging accuracy and diagnosis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Why use Python?</a:t>
            </a:r>
            <a:endParaRPr b="0" lang="en-US" sz="4400" spc="-1" strike="noStrike">
              <a:solidFill>
                <a:srgbClr val="000000"/>
              </a:solidFill>
              <a:latin typeface="Arial"/>
            </a:endParaRPr>
          </a:p>
        </p:txBody>
      </p:sp>
      <p:sp>
        <p:nvSpPr>
          <p:cNvPr id="44"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High-Level programming language</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Easy Syntaxes</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Flexibility</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More advantages over other languages</a:t>
            </a:r>
            <a:endParaRPr b="0" lang="en-US" sz="3200" spc="-1" strike="noStrike">
              <a:solidFill>
                <a:srgbClr val="000000"/>
              </a:solidFill>
              <a:latin typeface="Arial"/>
            </a:endParaRPr>
          </a:p>
        </p:txBody>
      </p:sp>
      <p:pic>
        <p:nvPicPr>
          <p:cNvPr id="45" name="" descr=""/>
          <p:cNvPicPr/>
          <p:nvPr/>
        </p:nvPicPr>
        <p:blipFill>
          <a:blip r:embed="rId1"/>
          <a:stretch/>
        </p:blipFill>
        <p:spPr>
          <a:xfrm>
            <a:off x="8195760" y="228600"/>
            <a:ext cx="1317960" cy="1598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Python Libraries Used</a:t>
            </a:r>
            <a:endParaRPr b="0" lang="en-US" sz="4400" spc="-1" strike="noStrike">
              <a:solidFill>
                <a:srgbClr val="000000"/>
              </a:solidFill>
              <a:latin typeface="Arial"/>
            </a:endParaRPr>
          </a:p>
        </p:txBody>
      </p:sp>
      <p:sp>
        <p:nvSpPr>
          <p:cNvPr id="47"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NumPy</a:t>
            </a:r>
            <a:r>
              <a:rPr b="0" lang="en-US" sz="3200" spc="-1" strike="noStrike">
                <a:solidFill>
                  <a:srgbClr val="000000"/>
                </a:solidFill>
                <a:latin typeface="Arial"/>
                <a:ea typeface="PingFang SC"/>
              </a:rPr>
              <a:t>: numerical operations and matrix handling</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PingFang SC"/>
              </a:rPr>
              <a:t>SciPy: </a:t>
            </a:r>
            <a:r>
              <a:rPr b="0" lang="en-US" sz="3200" spc="-1" strike="noStrike">
                <a:solidFill>
                  <a:srgbClr val="000000"/>
                </a:solidFill>
                <a:latin typeface="Arial"/>
                <a:ea typeface="PingFang SC"/>
              </a:rPr>
              <a:t>scientific computing, including optimization and interpolation</a:t>
            </a:r>
            <a:endParaRPr b="0" lang="en-US" sz="3200" spc="-1" strike="noStrike">
              <a:solidFill>
                <a:srgbClr val="000000"/>
              </a:solidFill>
              <a:latin typeface="Arial"/>
            </a:endParaRPr>
          </a:p>
        </p:txBody>
      </p:sp>
      <p:pic>
        <p:nvPicPr>
          <p:cNvPr id="48" name="" descr=""/>
          <p:cNvPicPr/>
          <p:nvPr/>
        </p:nvPicPr>
        <p:blipFill>
          <a:blip r:embed="rId1"/>
          <a:stretch/>
        </p:blipFill>
        <p:spPr>
          <a:xfrm>
            <a:off x="7315200" y="1600200"/>
            <a:ext cx="2741040" cy="1231560"/>
          </a:xfrm>
          <a:prstGeom prst="rect">
            <a:avLst/>
          </a:prstGeom>
          <a:ln w="0">
            <a:noFill/>
          </a:ln>
        </p:spPr>
      </p:pic>
      <p:pic>
        <p:nvPicPr>
          <p:cNvPr id="49" name="" descr=""/>
          <p:cNvPicPr/>
          <p:nvPr/>
        </p:nvPicPr>
        <p:blipFill>
          <a:blip r:embed="rId2">
            <a:extLst>
              <a:ext uri="{96DAC541-7B7A-43D3-8B79-37D633B846F1}">
                <asvg:svgBlip xmlns:asvg="http://schemas.microsoft.com/office/drawing/2016/SVG/main" r:embed="rId3"/>
              </a:ext>
            </a:extLst>
          </a:blip>
          <a:stretch/>
        </p:blipFill>
        <p:spPr>
          <a:xfrm>
            <a:off x="5257800" y="3429360"/>
            <a:ext cx="1827720" cy="1827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412</TotalTime>
  <Application>LibreOffice/24.2.3.2$MacOSX_AARCH64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2024-06-03T19:41:53Z</dcterms:created>
  <dc:creator/>
  <dc:description/>
  <dc:language>en-US</dc:language>
  <cp:lastModifiedBy/>
  <dcterms:modified xsi:type="dcterms:W3CDTF">2024-06-06T17:42:27Z</dcterms:modified>
  <cp:revision>30</cp:revision>
  <dc:subject/>
  <dc:title/>
</cp:coreProperties>
</file>

<file path=docProps/custom.xml><?xml version="1.0" encoding="utf-8"?>
<Properties xmlns="http://schemas.openxmlformats.org/officeDocument/2006/custom-properties" xmlns:vt="http://schemas.openxmlformats.org/officeDocument/2006/docPropsVTypes"/>
</file>