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_rels/presentation.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media/image1.png" ContentType="image/png"/>
  <Override PartName="/ppt/media/image2.jpeg" ContentType="image/jpeg"/>
  <Override PartName="/ppt/media/image3.png" ContentType="image/png"/>
  <Override PartName="/ppt/media/image4.png" ContentType="image/png"/>
  <Override PartName="/ppt/media/image5.png" ContentType="image/png"/>
  <Override PartName="/ppt/media/image6.svg" ContentType="image/svg"/>
  <Override PartName="/ppt/media/image7.png" ContentType="image/png"/>
  <Override PartName="/ppt/media/image8.png" ContentType="image/png"/>
  <Override PartName="/ppt/media/image9.png" ContentType="image/png"/>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5.xml" ContentType="application/vnd.openxmlformats-officedocument.presentationml.slide+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9.xml.rels" ContentType="application/vnd.openxmlformats-package.relationships+xml"/>
  <Override PartName="/ppt/slides/_rels/slide12.xml.rels" ContentType="application/vnd.openxmlformats-package.relationships+xml"/>
  <Override PartName="/ppt/slides/_rels/slide8.xml.rels" ContentType="application/vnd.openxmlformats-package.relationships+xml"/>
  <Override PartName="/ppt/slides/_rels/slide11.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6.xml" ContentType="application/vnd.openxmlformats-officedocument.presentationml.slide+xml"/>
  <Override PartName="/ppt/slides/slide14.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notesSlides/notesSlide2.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3.xml" ContentType="application/vnd.openxmlformats-officedocument.presentationml.notesSlide+xml"/>
  <Override PartName="/ppt/notesSlides/notesSlide13.xml" ContentType="application/vnd.openxmlformats-officedocument.presentationml.notesSlide+xml"/>
  <Override PartName="/ppt/notesSlides/_rels/notesSlide11.xml.rels" ContentType="application/vnd.openxmlformats-package.relationships+xml"/>
  <Override PartName="/ppt/notesSlides/_rels/notesSlide8.xml.rels" ContentType="application/vnd.openxmlformats-package.relationships+xml"/>
  <Override PartName="/ppt/notesSlides/_rels/notesSlide9.xml.rels" ContentType="application/vnd.openxmlformats-package.relationships+xml"/>
  <Override PartName="/ppt/notesSlides/_rels/notesSlide5.xml.rels" ContentType="application/vnd.openxmlformats-package.relationships+xml"/>
  <Override PartName="/ppt/notesSlides/_rels/notesSlide14.xml.rels" ContentType="application/vnd.openxmlformats-package.relationships+xml"/>
  <Override PartName="/ppt/notesSlides/_rels/notesSlide2.xml.rels" ContentType="application/vnd.openxmlformats-package.relationships+xml"/>
  <Override PartName="/ppt/notesSlides/_rels/notesSlide13.xml.rels" ContentType="application/vnd.openxmlformats-package.relationships+xml"/>
  <Override PartName="/ppt/notesSlides/_rels/notesSlide3.xml.rels" ContentType="application/vnd.openxmlformats-package.relationships+xml"/>
  <Override PartName="/ppt/notesSlides/_rels/notesSlide7.xml.rels" ContentType="application/vnd.openxmlformats-package.relationships+xml"/>
  <Override PartName="/ppt/notesSlides/_rels/notesSlide4.xml.rels" ContentType="application/vnd.openxmlformats-package.relationships+xml"/>
  <Override PartName="/ppt/notesSlides/_rels/notesSlide12.xml.rels" ContentType="application/vnd.openxmlformats-package.relationships+xml"/>
  <Override PartName="/ppt/notesSlides/notesSlide4.xml" ContentType="application/vnd.openxmlformats-officedocument.presentationml.notesSlide+xml"/>
  <Override PartName="/ppt/notesSlides/notesSlide14.xml" ContentType="application/vnd.openxmlformats-officedocument.presentationml.notesSlide+xml"/>
  <Override PartName="/ppt/notesSlides/notesSlide5.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0080625" cy="567055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 name="PlaceHolder 1"/>
          <p:cNvSpPr>
            <a:spLocks noGrp="1"/>
          </p:cNvSpPr>
          <p:nvPr>
            <p:ph type="sldImg"/>
          </p:nvPr>
        </p:nvSpPr>
        <p:spPr>
          <a:xfrm>
            <a:off x="0" y="764280"/>
            <a:ext cx="0" cy="0"/>
          </a:xfrm>
          <a:prstGeom prst="rect">
            <a:avLst/>
          </a:prstGeom>
          <a:noFill/>
          <a:ln w="0">
            <a:noFill/>
          </a:ln>
        </p:spPr>
        <p:txBody>
          <a:bodyPr lIns="0" rIns="0" tIns="0" bIns="0" anchor="ctr">
            <a:noAutofit/>
          </a:bodyPr>
          <a:p>
            <a:pPr algn="ctr"/>
            <a:r>
              <a:rPr b="0" lang="en-US" sz="4400" spc="-1" strike="noStrike">
                <a:solidFill>
                  <a:srgbClr val="000000"/>
                </a:solidFill>
                <a:latin typeface="Arial"/>
              </a:rPr>
              <a:t>Click to move the slide</a:t>
            </a:r>
            <a:endParaRPr b="0" lang="en-US" sz="4400" spc="-1" strike="noStrike">
              <a:solidFill>
                <a:srgbClr val="000000"/>
              </a:solidFill>
              <a:latin typeface="Arial"/>
            </a:endParaRPr>
          </a:p>
        </p:txBody>
      </p:sp>
      <p:sp>
        <p:nvSpPr>
          <p:cNvPr id="22"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23"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24" name="PlaceHolder 4"/>
          <p:cNvSpPr>
            <a:spLocks noGrp="1"/>
          </p:cNvSpPr>
          <p:nvPr>
            <p:ph type="dt" idx="10"/>
          </p:nvPr>
        </p:nvSpPr>
        <p:spPr>
          <a:xfrm>
            <a:off x="4399200" y="0"/>
            <a:ext cx="3372840" cy="50256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25" name="PlaceHolder 5"/>
          <p:cNvSpPr>
            <a:spLocks noGrp="1"/>
          </p:cNvSpPr>
          <p:nvPr>
            <p:ph type="ftr" idx="11"/>
          </p:nvPr>
        </p:nvSpPr>
        <p:spPr>
          <a:xfrm>
            <a:off x="0" y="9555480"/>
            <a:ext cx="3372840" cy="50256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6" name="PlaceHolder 6"/>
          <p:cNvSpPr>
            <a:spLocks noGrp="1"/>
          </p:cNvSpPr>
          <p:nvPr>
            <p:ph type="sldNum" idx="12"/>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7FC92265-695A-43DF-AC95-59D89C850AFD}"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PlaceHolder 1"/>
          <p:cNvSpPr>
            <a:spLocks noGrp="1"/>
          </p:cNvSpPr>
          <p:nvPr>
            <p:ph type="sldImg"/>
          </p:nvPr>
        </p:nvSpPr>
        <p:spPr>
          <a:xfrm>
            <a:off x="533520" y="764280"/>
            <a:ext cx="6704280" cy="3771000"/>
          </a:xfrm>
          <a:prstGeom prst="rect">
            <a:avLst/>
          </a:prstGeom>
          <a:ln w="0">
            <a:noFill/>
          </a:ln>
        </p:spPr>
      </p:sp>
      <p:sp>
        <p:nvSpPr>
          <p:cNvPr id="80" name="PlaceHolder 2"/>
          <p:cNvSpPr>
            <a:spLocks noGrp="1"/>
          </p:cNvSpPr>
          <p:nvPr>
            <p:ph type="body"/>
          </p:nvPr>
        </p:nvSpPr>
        <p:spPr>
          <a:xfrm>
            <a:off x="777240" y="4777560"/>
            <a:ext cx="6217200" cy="452556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solidFill>
                  <a:srgbClr val="000000"/>
                </a:solidFill>
                <a:latin typeface="Arial"/>
              </a:rPr>
              <a:t>They successfully produced myocardial slices consistent with routine spect images.</a:t>
            </a:r>
            <a:endParaRPr b="0" lang="en-US" sz="2000" spc="-1" strike="noStrike">
              <a:solidFill>
                <a:srgbClr val="000000"/>
              </a:solidFill>
              <a:latin typeface="Arial"/>
            </a:endParaRPr>
          </a:p>
          <a:p>
            <a:pPr marL="216000" indent="-216000">
              <a:lnSpc>
                <a:spcPct val="100000"/>
              </a:lnSpc>
              <a:buNone/>
              <a:tabLst>
                <a:tab algn="l" pos="0"/>
              </a:tabLst>
            </a:pPr>
            <a:r>
              <a:rPr b="0" lang="en-US" sz="2000" spc="-1" strike="noStrike">
                <a:solidFill>
                  <a:srgbClr val="000000"/>
                </a:solidFill>
                <a:latin typeface="Arial"/>
              </a:rPr>
              <a:t>This particular image displays their success in producing myocardial slices with gating features at the end of the diastole and systole phases. Providing clear demonstration of the phantoms capabilities to produce a realistic myocardial image. </a:t>
            </a:r>
            <a:endParaRPr b="0" lang="en-US" sz="2000" spc="-1" strike="noStrike">
              <a:solidFill>
                <a:srgbClr val="000000"/>
              </a:solidFill>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PlaceHolder 1"/>
          <p:cNvSpPr>
            <a:spLocks noGrp="1"/>
          </p:cNvSpPr>
          <p:nvPr>
            <p:ph type="sldImg"/>
          </p:nvPr>
        </p:nvSpPr>
        <p:spPr>
          <a:xfrm>
            <a:off x="533520" y="764280"/>
            <a:ext cx="6704280" cy="3771000"/>
          </a:xfrm>
          <a:prstGeom prst="rect">
            <a:avLst/>
          </a:prstGeom>
          <a:ln w="0">
            <a:noFill/>
          </a:ln>
        </p:spPr>
      </p:sp>
      <p:sp>
        <p:nvSpPr>
          <p:cNvPr id="82" name="PlaceHolder 2"/>
          <p:cNvSpPr>
            <a:spLocks noGrp="1"/>
          </p:cNvSpPr>
          <p:nvPr>
            <p:ph type="body"/>
          </p:nvPr>
        </p:nvSpPr>
        <p:spPr>
          <a:xfrm>
            <a:off x="777240" y="4777560"/>
            <a:ext cx="6217200" cy="452556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solidFill>
                  <a:srgbClr val="000000"/>
                </a:solidFill>
                <a:latin typeface="Arial"/>
              </a:rPr>
              <a:t>Additionally, they were able to show images at defects of 70, 90 and 100%. This particular image is Figure 4 in the article and it illustrates the effect of defect severity increases and the defect count decreases proportionally. </a:t>
            </a:r>
            <a:endParaRPr b="0" lang="en-US" sz="2000" spc="-1" strike="noStrike">
              <a:solidFill>
                <a:srgbClr val="000000"/>
              </a:solidFill>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PlaceHolder 1"/>
          <p:cNvSpPr>
            <a:spLocks noGrp="1"/>
          </p:cNvSpPr>
          <p:nvPr>
            <p:ph type="sldImg"/>
          </p:nvPr>
        </p:nvSpPr>
        <p:spPr>
          <a:xfrm>
            <a:off x="533520" y="764280"/>
            <a:ext cx="6704280" cy="3771000"/>
          </a:xfrm>
          <a:prstGeom prst="rect">
            <a:avLst/>
          </a:prstGeom>
          <a:ln w="0">
            <a:noFill/>
          </a:ln>
        </p:spPr>
      </p:sp>
      <p:sp>
        <p:nvSpPr>
          <p:cNvPr id="84" name="PlaceHolder 2"/>
          <p:cNvSpPr>
            <a:spLocks noGrp="1"/>
          </p:cNvSpPr>
          <p:nvPr>
            <p:ph type="body"/>
          </p:nvPr>
        </p:nvSpPr>
        <p:spPr>
          <a:xfrm>
            <a:off x="777240" y="4777560"/>
            <a:ext cx="6217200" cy="452556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solidFill>
                  <a:srgbClr val="000000"/>
                </a:solidFill>
                <a:latin typeface="Arial"/>
              </a:rPr>
              <a:t>This is figure 6 from the article. And here it shows the mean EDV ESV and EF for different defect extents and severities comparing the software measurements using the computational phantom with clinical data further validating the accuracy of the functional parameters and using their computational phantom.</a:t>
            </a:r>
            <a:endParaRPr b="0" lang="en-US" sz="2000" spc="-1" strike="noStrike">
              <a:solidFill>
                <a:srgbClr val="000000"/>
              </a:solidFill>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sldImg"/>
          </p:nvPr>
        </p:nvSpPr>
        <p:spPr>
          <a:xfrm>
            <a:off x="533520" y="764280"/>
            <a:ext cx="6704280" cy="3771000"/>
          </a:xfrm>
          <a:prstGeom prst="rect">
            <a:avLst/>
          </a:prstGeom>
          <a:ln w="0">
            <a:noFill/>
          </a:ln>
        </p:spPr>
      </p:sp>
      <p:sp>
        <p:nvSpPr>
          <p:cNvPr id="86" name="PlaceHolder 2"/>
          <p:cNvSpPr>
            <a:spLocks noGrp="1"/>
          </p:cNvSpPr>
          <p:nvPr>
            <p:ph type="body"/>
          </p:nvPr>
        </p:nvSpPr>
        <p:spPr>
          <a:xfrm>
            <a:off x="777240" y="4777560"/>
            <a:ext cx="6217200" cy="452556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solidFill>
                  <a:srgbClr val="000000"/>
                </a:solidFill>
                <a:latin typeface="Arial"/>
              </a:rPr>
              <a:t>The paper presents a significant contribution to the field of medical imaging by leveraging pythons capabilities. The developed phantom provides a flexible platform to simulate various myocardial conditions with great accuracy. It makes it a very useful tool for validating and improving quantitative analysis software used in SPECT imaging. </a:t>
            </a:r>
            <a:endParaRPr b="0" lang="en-US" sz="2000" spc="-1" strike="noStrike">
              <a:solidFill>
                <a:srgbClr val="000000"/>
              </a:solidFill>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PlaceHolder 1"/>
          <p:cNvSpPr>
            <a:spLocks noGrp="1"/>
          </p:cNvSpPr>
          <p:nvPr>
            <p:ph type="sldImg"/>
          </p:nvPr>
        </p:nvSpPr>
        <p:spPr>
          <a:xfrm>
            <a:off x="533520" y="764280"/>
            <a:ext cx="6703560" cy="3770280"/>
          </a:xfrm>
          <a:prstGeom prst="rect">
            <a:avLst/>
          </a:prstGeom>
          <a:ln w="0">
            <a:noFill/>
          </a:ln>
        </p:spPr>
      </p:sp>
      <p:sp>
        <p:nvSpPr>
          <p:cNvPr id="66" name="PlaceHolder 2"/>
          <p:cNvSpPr>
            <a:spLocks noGrp="1"/>
          </p:cNvSpPr>
          <p:nvPr>
            <p:ph type="body"/>
          </p:nvPr>
        </p:nvSpPr>
        <p:spPr>
          <a:xfrm>
            <a:off x="777240" y="4777560"/>
            <a:ext cx="6216480" cy="452484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solidFill>
                  <a:srgbClr val="000000"/>
                </a:solidFill>
                <a:latin typeface="Arial"/>
              </a:rPr>
              <a:t>SPECT is a type of nuclear imaging test that shows how blood flows to tissues and organs</a:t>
            </a:r>
            <a:endParaRPr b="0" lang="en-US" sz="2000" spc="-1" strike="noStrike">
              <a:solidFill>
                <a:srgbClr val="000000"/>
              </a:solidFill>
              <a:latin typeface="Arial"/>
            </a:endParaRPr>
          </a:p>
          <a:p>
            <a:pPr marL="216000" indent="-216000">
              <a:lnSpc>
                <a:spcPct val="100000"/>
              </a:lnSpc>
              <a:buNone/>
              <a:tabLst>
                <a:tab algn="l" pos="0"/>
              </a:tabLst>
            </a:pPr>
            <a:r>
              <a:rPr b="0" lang="en-US" sz="2000" spc="-1" strike="noStrike">
                <a:solidFill>
                  <a:srgbClr val="000000"/>
                </a:solidFill>
                <a:latin typeface="Arial"/>
              </a:rPr>
              <a:t>Myocardial Perfusion SPECT specifically used to evaluate blood flow to the heart muscle</a:t>
            </a:r>
            <a:endParaRPr b="0" lang="en-US" sz="2000" spc="-1" strike="noStrike">
              <a:solidFill>
                <a:srgbClr val="000000"/>
              </a:solidFill>
              <a:latin typeface="Arial"/>
            </a:endParaRPr>
          </a:p>
          <a:p>
            <a:pPr marL="216000" indent="-216000">
              <a:lnSpc>
                <a:spcPct val="100000"/>
              </a:lnSpc>
              <a:buNone/>
              <a:tabLst>
                <a:tab algn="l" pos="0"/>
              </a:tabLst>
            </a:pPr>
            <a:r>
              <a:rPr b="0" lang="en-US" sz="2000" spc="-1" strike="noStrike">
                <a:solidFill>
                  <a:srgbClr val="000000"/>
                </a:solidFill>
                <a:latin typeface="Arial"/>
              </a:rPr>
              <a:t>Helps in diagnosing various heart conditions, such as coronary artery disease, and assessing heart muscle damage after a heart attack</a:t>
            </a:r>
            <a:endParaRPr b="0" lang="en-US" sz="2000" spc="-1" strike="noStrike">
              <a:solidFill>
                <a:srgbClr val="000000"/>
              </a:solidFill>
              <a:latin typeface="Arial"/>
            </a:endParaRPr>
          </a:p>
          <a:p>
            <a:pPr marL="216000" indent="-216000">
              <a:lnSpc>
                <a:spcPct val="100000"/>
              </a:lnSpc>
              <a:buNone/>
              <a:tabLst>
                <a:tab algn="l" pos="0"/>
              </a:tabLst>
            </a:pPr>
            <a:r>
              <a:rPr b="0" lang="en-US" sz="2000" spc="-1" strike="noStrike">
                <a:solidFill>
                  <a:srgbClr val="000000"/>
                </a:solidFill>
                <a:latin typeface="Arial"/>
              </a:rPr>
              <a:t>Simulated Gated myocardial Perfusion SPECT simulates the heart’s pumping action (gating) to provide detailed images of the heart’s blood flow during different phases of the heart beat</a:t>
            </a:r>
            <a:endParaRPr b="0" lang="en-US" sz="2000" spc="-1" strike="noStrike">
              <a:solidFill>
                <a:srgbClr val="000000"/>
              </a:solidFill>
              <a:latin typeface="Arial"/>
            </a:endParaRPr>
          </a:p>
          <a:p>
            <a:pPr marL="216000" indent="-216000">
              <a:lnSpc>
                <a:spcPct val="100000"/>
              </a:lnSpc>
              <a:buNone/>
              <a:tabLst>
                <a:tab algn="l" pos="0"/>
              </a:tabLst>
            </a:pPr>
            <a:endParaRPr b="0" lang="en-US" sz="2000" spc="-1" strike="noStrike">
              <a:solidFill>
                <a:srgbClr val="000000"/>
              </a:solidFill>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PlaceHolder 1"/>
          <p:cNvSpPr>
            <a:spLocks noGrp="1"/>
          </p:cNvSpPr>
          <p:nvPr>
            <p:ph type="sldImg"/>
          </p:nvPr>
        </p:nvSpPr>
        <p:spPr>
          <a:xfrm>
            <a:off x="533520" y="764280"/>
            <a:ext cx="6704280" cy="3771000"/>
          </a:xfrm>
          <a:prstGeom prst="rect">
            <a:avLst/>
          </a:prstGeom>
          <a:ln w="0">
            <a:noFill/>
          </a:ln>
        </p:spPr>
      </p:sp>
      <p:sp>
        <p:nvSpPr>
          <p:cNvPr id="68" name="PlaceHolder 2"/>
          <p:cNvSpPr>
            <a:spLocks noGrp="1"/>
          </p:cNvSpPr>
          <p:nvPr>
            <p:ph type="body"/>
          </p:nvPr>
        </p:nvSpPr>
        <p:spPr>
          <a:xfrm>
            <a:off x="777240" y="4777560"/>
            <a:ext cx="6217200" cy="452556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solidFill>
                  <a:srgbClr val="000000"/>
                </a:solidFill>
                <a:latin typeface="Arial"/>
              </a:rPr>
              <a:t>What is a phantom?</a:t>
            </a:r>
            <a:endParaRPr b="0" lang="en-US" sz="2000" spc="-1" strike="noStrike">
              <a:solidFill>
                <a:srgbClr val="000000"/>
              </a:solidFill>
              <a:latin typeface="Arial"/>
            </a:endParaRPr>
          </a:p>
          <a:p>
            <a:pPr marL="216000" indent="-216000">
              <a:lnSpc>
                <a:spcPct val="100000"/>
              </a:lnSpc>
              <a:buNone/>
              <a:tabLst>
                <a:tab algn="l" pos="0"/>
              </a:tabLst>
            </a:pPr>
            <a:r>
              <a:rPr b="0" lang="en-US" sz="2000" spc="-1" strike="noStrike">
                <a:solidFill>
                  <a:srgbClr val="000000"/>
                </a:solidFill>
                <a:latin typeface="Arial"/>
              </a:rPr>
              <a:t>These are used in nuclear medicine to capture high quality images, to convert raw data into interpretable images, analyze the image data and even calibrate the instruments, ensure safety standards in radiological practices and more.</a:t>
            </a:r>
            <a:endParaRPr b="0" lang="en-US" sz="2000" spc="-1" strike="noStrike">
              <a:solidFill>
                <a:srgbClr val="000000"/>
              </a:solidFill>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PlaceHolder 1"/>
          <p:cNvSpPr>
            <a:spLocks noGrp="1"/>
          </p:cNvSpPr>
          <p:nvPr>
            <p:ph type="sldImg"/>
          </p:nvPr>
        </p:nvSpPr>
        <p:spPr>
          <a:xfrm>
            <a:off x="533520" y="764280"/>
            <a:ext cx="6704280" cy="3771000"/>
          </a:xfrm>
          <a:prstGeom prst="rect">
            <a:avLst/>
          </a:prstGeom>
          <a:ln w="0">
            <a:noFill/>
          </a:ln>
        </p:spPr>
      </p:sp>
      <p:sp>
        <p:nvSpPr>
          <p:cNvPr id="70" name="PlaceHolder 2"/>
          <p:cNvSpPr>
            <a:spLocks noGrp="1"/>
          </p:cNvSpPr>
          <p:nvPr>
            <p:ph type="body"/>
          </p:nvPr>
        </p:nvSpPr>
        <p:spPr>
          <a:xfrm>
            <a:off x="777240" y="4777560"/>
            <a:ext cx="6217200" cy="452556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solidFill>
                  <a:srgbClr val="000000"/>
                </a:solidFill>
                <a:latin typeface="Arial"/>
              </a:rPr>
              <a:t>There are twoo types of phantoms: numerical and non numerical.</a:t>
            </a:r>
            <a:endParaRPr b="0" lang="en-US" sz="2000" spc="-1" strike="noStrike">
              <a:solidFill>
                <a:srgbClr val="000000"/>
              </a:solidFill>
              <a:latin typeface="Arial"/>
            </a:endParaRPr>
          </a:p>
          <a:p>
            <a:pPr marL="216000" indent="-216000">
              <a:lnSpc>
                <a:spcPct val="100000"/>
              </a:lnSpc>
              <a:buNone/>
              <a:tabLst>
                <a:tab algn="l" pos="0"/>
              </a:tabLst>
            </a:pPr>
            <a:r>
              <a:rPr b="0" lang="en-US" sz="2000" spc="-1" strike="noStrike">
                <a:solidFill>
                  <a:srgbClr val="000000"/>
                </a:solidFill>
                <a:latin typeface="Arial"/>
              </a:rPr>
              <a:t>Numerical phantoms are either stylized phantoms such as what is shown in the top image. Styilezed phantoms use mathematical equations to represent human anatomy. Numericla phantoms can be voxel phantoms which use 3D imaging techniques to construct a more realistic model.</a:t>
            </a:r>
            <a:endParaRPr b="0" lang="en-US" sz="2000" spc="-1" strike="noStrike">
              <a:solidFill>
                <a:srgbClr val="000000"/>
              </a:solidFill>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PlaceHolder 1"/>
          <p:cNvSpPr>
            <a:spLocks noGrp="1"/>
          </p:cNvSpPr>
          <p:nvPr>
            <p:ph type="sldImg"/>
          </p:nvPr>
        </p:nvSpPr>
        <p:spPr>
          <a:xfrm>
            <a:off x="533520" y="764280"/>
            <a:ext cx="6703560" cy="3770280"/>
          </a:xfrm>
          <a:prstGeom prst="rect">
            <a:avLst/>
          </a:prstGeom>
          <a:ln w="0">
            <a:noFill/>
          </a:ln>
        </p:spPr>
      </p:sp>
      <p:sp>
        <p:nvSpPr>
          <p:cNvPr id="72" name="PlaceHolder 2"/>
          <p:cNvSpPr>
            <a:spLocks noGrp="1"/>
          </p:cNvSpPr>
          <p:nvPr>
            <p:ph type="body"/>
          </p:nvPr>
        </p:nvSpPr>
        <p:spPr>
          <a:xfrm>
            <a:off x="777240" y="4777560"/>
            <a:ext cx="6216480" cy="452484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solidFill>
                  <a:srgbClr val="000000"/>
                </a:solidFill>
                <a:latin typeface="Arial"/>
              </a:rPr>
              <a:t>There are numerous software programs that are used to derive quantitative information from gated myocardial perfusion SPECT. Some of these measurements include:</a:t>
            </a:r>
            <a:endParaRPr b="0" lang="en-US" sz="2000" spc="-1" strike="noStrike">
              <a:solidFill>
                <a:srgbClr val="000000"/>
              </a:solidFill>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PlaceHolder 1"/>
          <p:cNvSpPr>
            <a:spLocks noGrp="1"/>
          </p:cNvSpPr>
          <p:nvPr>
            <p:ph type="sldImg"/>
          </p:nvPr>
        </p:nvSpPr>
        <p:spPr>
          <a:xfrm>
            <a:off x="533520" y="764280"/>
            <a:ext cx="6704280" cy="3771000"/>
          </a:xfrm>
          <a:prstGeom prst="rect">
            <a:avLst/>
          </a:prstGeom>
          <a:ln w="0">
            <a:noFill/>
          </a:ln>
        </p:spPr>
      </p:sp>
      <p:sp>
        <p:nvSpPr>
          <p:cNvPr id="74" name="PlaceHolder 2"/>
          <p:cNvSpPr>
            <a:spLocks noGrp="1"/>
          </p:cNvSpPr>
          <p:nvPr>
            <p:ph type="body"/>
          </p:nvPr>
        </p:nvSpPr>
        <p:spPr>
          <a:xfrm>
            <a:off x="777240" y="4777560"/>
            <a:ext cx="6217200" cy="452556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solidFill>
                  <a:srgbClr val="000000"/>
                </a:solidFill>
                <a:latin typeface="Arial"/>
              </a:rPr>
              <a:t>The aim of the study was to design a solution that could simulate various conditions and parameters such as wall thickness, volume, and count variation. </a:t>
            </a:r>
            <a:endParaRPr b="0" lang="en-US" sz="2000" spc="-1" strike="noStrike">
              <a:solidFill>
                <a:srgbClr val="000000"/>
              </a:solidFill>
              <a:latin typeface="Arial"/>
            </a:endParaRPr>
          </a:p>
          <a:p>
            <a:pPr marL="216000" indent="-216000">
              <a:lnSpc>
                <a:spcPct val="100000"/>
              </a:lnSpc>
              <a:buNone/>
              <a:tabLst>
                <a:tab algn="l" pos="0"/>
              </a:tabLst>
            </a:pPr>
            <a:r>
              <a:rPr b="0" lang="en-US" sz="2000" spc="-1" strike="noStrike">
                <a:solidFill>
                  <a:srgbClr val="000000"/>
                </a:solidFill>
                <a:latin typeface="Arial"/>
              </a:rPr>
              <a:t>Additionally they wanted to design a phantom that was accurate because an accurate phantom is essential for validating and improving the quantitative analysis software used in SPECT imaging. </a:t>
            </a:r>
            <a:endParaRPr b="0" lang="en-US" sz="2000" spc="-1" strike="noStrike">
              <a:solidFill>
                <a:srgbClr val="000000"/>
              </a:solidFill>
              <a:latin typeface="Arial"/>
            </a:endParaRPr>
          </a:p>
          <a:p>
            <a:pPr marL="216000" indent="-216000">
              <a:lnSpc>
                <a:spcPct val="100000"/>
              </a:lnSpc>
              <a:buNone/>
              <a:tabLst>
                <a:tab algn="l" pos="0"/>
              </a:tabLst>
            </a:pPr>
            <a:r>
              <a:rPr b="0" lang="en-US" sz="2000" spc="-1" strike="noStrike">
                <a:solidFill>
                  <a:srgbClr val="000000"/>
                </a:solidFill>
                <a:latin typeface="Arial"/>
              </a:rPr>
              <a:t>They chose to design a computational phantom because the modesl can easily be modified to simulate different cardiac conditions and abnormalites and they have an enhanced accuracy since they can provide more realistic and detailed simulations.</a:t>
            </a:r>
            <a:endParaRPr b="0" lang="en-US" sz="2000" spc="-1" strike="noStrike">
              <a:solidFill>
                <a:srgbClr val="000000"/>
              </a:solidFill>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PlaceHolder 1"/>
          <p:cNvSpPr>
            <a:spLocks noGrp="1"/>
          </p:cNvSpPr>
          <p:nvPr>
            <p:ph type="sldImg"/>
          </p:nvPr>
        </p:nvSpPr>
        <p:spPr>
          <a:xfrm>
            <a:off x="533520" y="764280"/>
            <a:ext cx="6704280" cy="3771000"/>
          </a:xfrm>
          <a:prstGeom prst="rect">
            <a:avLst/>
          </a:prstGeom>
          <a:ln w="0">
            <a:noFill/>
          </a:ln>
        </p:spPr>
      </p:sp>
      <p:sp>
        <p:nvSpPr>
          <p:cNvPr id="76" name="PlaceHolder 2"/>
          <p:cNvSpPr>
            <a:spLocks noGrp="1"/>
          </p:cNvSpPr>
          <p:nvPr>
            <p:ph type="body"/>
          </p:nvPr>
        </p:nvSpPr>
        <p:spPr>
          <a:xfrm>
            <a:off x="777240" y="4777560"/>
            <a:ext cx="6217200" cy="452556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solidFill>
                  <a:srgbClr val="000000"/>
                </a:solidFill>
                <a:latin typeface="Arial"/>
              </a:rPr>
              <a:t>They chose to use python because its easier to write and understand compared to other low-level languages. Its easy syntax simplifies programming tasks. Its flexible making it suitable for various appplications  and in comparison to other languages it offers more in terms of ease of use and functionality. </a:t>
            </a:r>
            <a:endParaRPr b="0" lang="en-US" sz="2000" spc="-1" strike="noStrike">
              <a:solidFill>
                <a:srgbClr val="000000"/>
              </a:solidFill>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PlaceHolder 1"/>
          <p:cNvSpPr>
            <a:spLocks noGrp="1"/>
          </p:cNvSpPr>
          <p:nvPr>
            <p:ph type="sldImg"/>
          </p:nvPr>
        </p:nvSpPr>
        <p:spPr>
          <a:xfrm>
            <a:off x="533520" y="764280"/>
            <a:ext cx="6704280" cy="3771000"/>
          </a:xfrm>
          <a:prstGeom prst="rect">
            <a:avLst/>
          </a:prstGeom>
          <a:ln w="0">
            <a:noFill/>
          </a:ln>
        </p:spPr>
      </p:sp>
      <p:sp>
        <p:nvSpPr>
          <p:cNvPr id="78" name="PlaceHolder 2"/>
          <p:cNvSpPr>
            <a:spLocks noGrp="1"/>
          </p:cNvSpPr>
          <p:nvPr>
            <p:ph type="body"/>
          </p:nvPr>
        </p:nvSpPr>
        <p:spPr>
          <a:xfrm>
            <a:off x="777240" y="4777560"/>
            <a:ext cx="6217200" cy="452556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solidFill>
                  <a:srgbClr val="000000"/>
                </a:solidFill>
                <a:latin typeface="Arial"/>
              </a:rPr>
              <a:t>The researchers primarily used Numpy for handling numerical operations with linear algebra and multi-dimensional arrays. And they also use scipy for its modules that contain image and signal processing, ordinary differential equation solvers, and many other functions. </a:t>
            </a:r>
            <a:endParaRPr b="0" lang="en-US" sz="20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0560" cy="9453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 name="PlaceHolder 2"/>
          <p:cNvSpPr>
            <a:spLocks noGrp="1"/>
          </p:cNvSpPr>
          <p:nvPr>
            <p:ph/>
          </p:nvPr>
        </p:nvSpPr>
        <p:spPr>
          <a:xfrm>
            <a:off x="504000" y="1326600"/>
            <a:ext cx="9070560" cy="3287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45DC8541-BDEE-4C21-97FB-1CEE1580E605}"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1">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0560" cy="9453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3" name="PlaceHolder 2"/>
          <p:cNvSpPr>
            <a:spLocks noGrp="1"/>
          </p:cNvSpPr>
          <p:nvPr>
            <p:ph/>
          </p:nvPr>
        </p:nvSpPr>
        <p:spPr>
          <a:xfrm>
            <a:off x="504000" y="1326600"/>
            <a:ext cx="9070560" cy="3287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843911D2-2A86-4479-BD53-327F7041BABB}"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2">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0560" cy="9453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0" name="PlaceHolder 2"/>
          <p:cNvSpPr>
            <a:spLocks noGrp="1"/>
          </p:cNvSpPr>
          <p:nvPr>
            <p:ph type="subTitle"/>
          </p:nvPr>
        </p:nvSpPr>
        <p:spPr>
          <a:xfrm>
            <a:off x="504000" y="1326600"/>
            <a:ext cx="9070560" cy="32871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1D1975FC-BD55-42C4-9D4C-25E577564317}" type="slidenum">
              <a:t>&lt;#&gt;</a:t>
            </a:fld>
          </a:p>
        </p:txBody>
      </p:sp>
      <p:sp>
        <p:nvSpPr>
          <p:cNvPr id="6" name="PlaceHolder 5"/>
          <p:cNvSpPr>
            <a:spLocks noGrp="1"/>
          </p:cNvSpPr>
          <p:nvPr>
            <p:ph type="dt" idx="9"/>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0560" cy="94536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 name="PlaceHolder 2"/>
          <p:cNvSpPr>
            <a:spLocks noGrp="1"/>
          </p:cNvSpPr>
          <p:nvPr>
            <p:ph type="body"/>
          </p:nvPr>
        </p:nvSpPr>
        <p:spPr>
          <a:xfrm>
            <a:off x="504000" y="1326600"/>
            <a:ext cx="9070560" cy="32871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 name="PlaceHolder 3"/>
          <p:cNvSpPr>
            <a:spLocks noGrp="1"/>
          </p:cNvSpPr>
          <p:nvPr>
            <p:ph type="ftr" idx="1"/>
          </p:nvPr>
        </p:nvSpPr>
        <p:spPr>
          <a:xfrm>
            <a:off x="3447360" y="5165280"/>
            <a:ext cx="3193920" cy="389520"/>
          </a:xfrm>
          <a:prstGeom prst="rect">
            <a:avLst/>
          </a:prstGeom>
          <a:noFill/>
          <a:ln w="0">
            <a:noFill/>
          </a:ln>
        </p:spPr>
        <p:txBody>
          <a:bodyPr lIns="0" rIns="0" tIns="0" bIns="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 name="PlaceHolder 4"/>
          <p:cNvSpPr>
            <a:spLocks noGrp="1"/>
          </p:cNvSpPr>
          <p:nvPr>
            <p:ph type="sldNum" idx="2"/>
          </p:nvPr>
        </p:nvSpPr>
        <p:spPr>
          <a:xfrm>
            <a:off x="7227360" y="5165280"/>
            <a:ext cx="2347200" cy="389520"/>
          </a:xfrm>
          <a:prstGeom prst="rect">
            <a:avLst/>
          </a:prstGeom>
          <a:noFill/>
          <a:ln w="0">
            <a:noFill/>
          </a:ln>
        </p:spPr>
        <p:txBody>
          <a:bodyPr lIns="0" rIns="0" tIns="0" bIns="0" anchor="t">
            <a:noAutofit/>
          </a:bodyPr>
          <a:lstStyle>
            <a:lvl1pPr indent="0" algn="r">
              <a:lnSpc>
                <a:spcPct val="100000"/>
              </a:lnSpc>
              <a:buNone/>
              <a:tabLst>
                <a:tab algn="l" pos="0"/>
              </a:tabLst>
              <a:defRPr b="0" lang="en-US" sz="1400" spc="-1" strike="noStrike">
                <a:solidFill>
                  <a:srgbClr val="000000"/>
                </a:solidFill>
                <a:latin typeface="Times New Roman"/>
              </a:defRPr>
            </a:lvl1pPr>
          </a:lstStyle>
          <a:p>
            <a:pPr indent="0" algn="r">
              <a:lnSpc>
                <a:spcPct val="100000"/>
              </a:lnSpc>
              <a:buNone/>
              <a:tabLst>
                <a:tab algn="l" pos="0"/>
              </a:tabLst>
            </a:pPr>
            <a:fld id="{27CF3EC4-07A0-4096-9F14-4F7223B5DA5F}"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
        <p:nvSpPr>
          <p:cNvPr id="4" name="PlaceHolder 5"/>
          <p:cNvSpPr>
            <a:spLocks noGrp="1"/>
          </p:cNvSpPr>
          <p:nvPr>
            <p:ph type="dt" idx="3"/>
          </p:nvPr>
        </p:nvSpPr>
        <p:spPr>
          <a:xfrm>
            <a:off x="504000" y="5165280"/>
            <a:ext cx="2347200" cy="38952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0560" cy="94536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8" name="PlaceHolder 2"/>
          <p:cNvSpPr>
            <a:spLocks noGrp="1"/>
          </p:cNvSpPr>
          <p:nvPr>
            <p:ph type="body"/>
          </p:nvPr>
        </p:nvSpPr>
        <p:spPr>
          <a:xfrm>
            <a:off x="504000" y="1326600"/>
            <a:ext cx="9070560" cy="32871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9" name="PlaceHolder 3"/>
          <p:cNvSpPr>
            <a:spLocks noGrp="1"/>
          </p:cNvSpPr>
          <p:nvPr>
            <p:ph type="ftr" idx="4"/>
          </p:nvPr>
        </p:nvSpPr>
        <p:spPr>
          <a:xfrm>
            <a:off x="3447360" y="5165280"/>
            <a:ext cx="3193920" cy="389520"/>
          </a:xfrm>
          <a:prstGeom prst="rect">
            <a:avLst/>
          </a:prstGeom>
          <a:noFill/>
          <a:ln w="0">
            <a:noFill/>
          </a:ln>
        </p:spPr>
        <p:txBody>
          <a:bodyPr lIns="0" rIns="0" tIns="0" bIns="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0" name="PlaceHolder 4"/>
          <p:cNvSpPr>
            <a:spLocks noGrp="1"/>
          </p:cNvSpPr>
          <p:nvPr>
            <p:ph type="sldNum" idx="5"/>
          </p:nvPr>
        </p:nvSpPr>
        <p:spPr>
          <a:xfrm>
            <a:off x="7227360" y="5165280"/>
            <a:ext cx="2347200" cy="389520"/>
          </a:xfrm>
          <a:prstGeom prst="rect">
            <a:avLst/>
          </a:prstGeom>
          <a:noFill/>
          <a:ln w="0">
            <a:noFill/>
          </a:ln>
        </p:spPr>
        <p:txBody>
          <a:bodyPr lIns="0" rIns="0" tIns="0" bIns="0" anchor="t">
            <a:noAutofit/>
          </a:bodyPr>
          <a:lstStyle>
            <a:lvl1pPr indent="0" algn="r">
              <a:lnSpc>
                <a:spcPct val="100000"/>
              </a:lnSpc>
              <a:buNone/>
              <a:tabLst>
                <a:tab algn="l" pos="0"/>
              </a:tabLst>
              <a:defRPr b="0" lang="en-US" sz="1400" spc="-1" strike="noStrike">
                <a:solidFill>
                  <a:srgbClr val="000000"/>
                </a:solidFill>
                <a:latin typeface="Times New Roman"/>
              </a:defRPr>
            </a:lvl1pPr>
          </a:lstStyle>
          <a:p>
            <a:pPr indent="0" algn="r">
              <a:lnSpc>
                <a:spcPct val="100000"/>
              </a:lnSpc>
              <a:buNone/>
              <a:tabLst>
                <a:tab algn="l" pos="0"/>
              </a:tabLst>
            </a:pPr>
            <a:fld id="{871708BB-BA06-48A8-ACAA-36C8ACFD0931}"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
        <p:nvSpPr>
          <p:cNvPr id="11" name="PlaceHolder 5"/>
          <p:cNvSpPr>
            <a:spLocks noGrp="1"/>
          </p:cNvSpPr>
          <p:nvPr>
            <p:ph type="dt" idx="6"/>
          </p:nvPr>
        </p:nvSpPr>
        <p:spPr>
          <a:xfrm>
            <a:off x="504000" y="5165280"/>
            <a:ext cx="2347200" cy="38952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0560" cy="94536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5" name="PlaceHolder 2"/>
          <p:cNvSpPr>
            <a:spLocks noGrp="1"/>
          </p:cNvSpPr>
          <p:nvPr>
            <p:ph type="ftr" idx="7"/>
          </p:nvPr>
        </p:nvSpPr>
        <p:spPr>
          <a:xfrm>
            <a:off x="3447360" y="5165280"/>
            <a:ext cx="3193920" cy="389520"/>
          </a:xfrm>
          <a:prstGeom prst="rect">
            <a:avLst/>
          </a:prstGeom>
          <a:noFill/>
          <a:ln w="0">
            <a:noFill/>
          </a:ln>
        </p:spPr>
        <p:txBody>
          <a:bodyPr lIns="0" rIns="0" tIns="0" bIns="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6" name="PlaceHolder 3"/>
          <p:cNvSpPr>
            <a:spLocks noGrp="1"/>
          </p:cNvSpPr>
          <p:nvPr>
            <p:ph type="sldNum" idx="8"/>
          </p:nvPr>
        </p:nvSpPr>
        <p:spPr>
          <a:xfrm>
            <a:off x="7227360" y="5165280"/>
            <a:ext cx="2347200" cy="389520"/>
          </a:xfrm>
          <a:prstGeom prst="rect">
            <a:avLst/>
          </a:prstGeom>
          <a:noFill/>
          <a:ln w="0">
            <a:noFill/>
          </a:ln>
        </p:spPr>
        <p:txBody>
          <a:bodyPr lIns="0" rIns="0" tIns="0" bIns="0" anchor="t">
            <a:noAutofit/>
          </a:bodyPr>
          <a:lstStyle>
            <a:lvl1pPr indent="0" algn="r">
              <a:lnSpc>
                <a:spcPct val="100000"/>
              </a:lnSpc>
              <a:buNone/>
              <a:tabLst>
                <a:tab algn="l" pos="0"/>
              </a:tabLst>
              <a:defRPr b="0" lang="en-US" sz="1400" spc="-1" strike="noStrike">
                <a:solidFill>
                  <a:srgbClr val="000000"/>
                </a:solidFill>
                <a:latin typeface="Times New Roman"/>
              </a:defRPr>
            </a:lvl1pPr>
          </a:lstStyle>
          <a:p>
            <a:pPr indent="0" algn="r">
              <a:lnSpc>
                <a:spcPct val="100000"/>
              </a:lnSpc>
              <a:buNone/>
              <a:tabLst>
                <a:tab algn="l" pos="0"/>
              </a:tabLst>
            </a:pPr>
            <a:fld id="{EEEC066A-0C5B-491D-8D8D-47930BF9E4FA}"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
        <p:nvSpPr>
          <p:cNvPr id="17" name="PlaceHolder 4"/>
          <p:cNvSpPr>
            <a:spLocks noGrp="1"/>
          </p:cNvSpPr>
          <p:nvPr>
            <p:ph type="dt" idx="9"/>
          </p:nvPr>
        </p:nvSpPr>
        <p:spPr>
          <a:xfrm>
            <a:off x="504000" y="5165280"/>
            <a:ext cx="2347200" cy="38952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18"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1.xml"/><Relationship Id="rId4"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svg"/><Relationship Id="rId4" Type="http://schemas.openxmlformats.org/officeDocument/2006/relationships/slideLayout" Target="../slideLayouts/slideLayout1.xml"/><Relationship Id="rId5"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26080"/>
            <a:ext cx="9070560" cy="480204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Development of a new Python-based cardiac phantom for myocardial SPECT imaging</a:t>
            </a:r>
            <a:endParaRPr b="0" lang="en-US" sz="4400" spc="-1" strike="noStrike">
              <a:solidFill>
                <a:srgbClr val="000000"/>
              </a:solidFill>
              <a:latin typeface="Arial"/>
            </a:endParaRPr>
          </a:p>
        </p:txBody>
      </p:sp>
      <p:sp>
        <p:nvSpPr>
          <p:cNvPr id="28" name=""/>
          <p:cNvSpPr/>
          <p:nvPr/>
        </p:nvSpPr>
        <p:spPr>
          <a:xfrm>
            <a:off x="3886200" y="4785480"/>
            <a:ext cx="2284920" cy="3452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1800" spc="-1" strike="noStrike">
                <a:solidFill>
                  <a:srgbClr val="000000"/>
                </a:solidFill>
                <a:latin typeface="Arial"/>
                <a:ea typeface="DejaVu Sans"/>
              </a:rPr>
              <a:t>John Wesley Mathis</a:t>
            </a:r>
            <a:endParaRPr b="0" lang="en-US" sz="1800" spc="-1" strike="noStrike">
              <a:solidFill>
                <a:srgbClr val="000000"/>
              </a:solidFill>
              <a:latin typeface="Arial"/>
            </a:endParaRPr>
          </a:p>
          <a:p>
            <a:pPr algn="ctr">
              <a:lnSpc>
                <a:spcPct val="100000"/>
              </a:lnSpc>
            </a:pPr>
            <a:r>
              <a:rPr b="0" lang="en-US" sz="1800" spc="-1" strike="noStrike">
                <a:solidFill>
                  <a:srgbClr val="000000"/>
                </a:solidFill>
                <a:latin typeface="Arial"/>
                <a:ea typeface="DejaVu Sans"/>
              </a:rPr>
              <a:t>ECE/SSE 591</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226080"/>
            <a:ext cx="9070560" cy="480276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Results</a:t>
            </a:r>
            <a:endParaRPr b="0" lang="en-US"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0560" cy="945360"/>
          </a:xfrm>
          <a:prstGeom prst="rect">
            <a:avLst/>
          </a:prstGeom>
          <a:noFill/>
          <a:ln w="0">
            <a:noFill/>
          </a:ln>
        </p:spPr>
        <p:txBody>
          <a:bodyPr lIns="0" rIns="0" tIns="0" bIns="0" anchor="ctr">
            <a:noAutofit/>
          </a:bodyPr>
          <a:p>
            <a:pPr indent="0" algn="ctr">
              <a:lnSpc>
                <a:spcPct val="100000"/>
              </a:lnSpc>
              <a:spcBef>
                <a:spcPts val="1134"/>
              </a:spcBef>
              <a:buNone/>
              <a:tabLst>
                <a:tab algn="l" pos="0"/>
              </a:tabLst>
            </a:pPr>
            <a:r>
              <a:rPr b="0" lang="en-US" sz="3200" spc="-1" strike="noStrike">
                <a:solidFill>
                  <a:srgbClr val="000000"/>
                </a:solidFill>
                <a:latin typeface="Arial"/>
              </a:rPr>
              <a:t>Accurate myocardial slices consistent with SPECT images</a:t>
            </a:r>
            <a:endParaRPr b="0" lang="en-US" sz="3200" spc="-1" strike="noStrike">
              <a:solidFill>
                <a:srgbClr val="000000"/>
              </a:solidFill>
              <a:latin typeface="Arial"/>
            </a:endParaRPr>
          </a:p>
        </p:txBody>
      </p:sp>
      <p:sp>
        <p:nvSpPr>
          <p:cNvPr id="52" name="PlaceHolder 2"/>
          <p:cNvSpPr>
            <a:spLocks noGrp="1"/>
          </p:cNvSpPr>
          <p:nvPr>
            <p:ph/>
          </p:nvPr>
        </p:nvSpPr>
        <p:spPr>
          <a:xfrm>
            <a:off x="504000" y="1326600"/>
            <a:ext cx="9070560" cy="328716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Arial"/>
            </a:endParaRPr>
          </a:p>
        </p:txBody>
      </p:sp>
      <p:pic>
        <p:nvPicPr>
          <p:cNvPr id="53" name="" descr=""/>
          <p:cNvPicPr/>
          <p:nvPr/>
        </p:nvPicPr>
        <p:blipFill>
          <a:blip r:embed="rId1"/>
          <a:stretch/>
        </p:blipFill>
        <p:spPr>
          <a:xfrm>
            <a:off x="1828800" y="1098720"/>
            <a:ext cx="6499080" cy="457128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PlaceHolder 1"/>
          <p:cNvSpPr>
            <a:spLocks noGrp="1"/>
          </p:cNvSpPr>
          <p:nvPr>
            <p:ph type="title"/>
          </p:nvPr>
        </p:nvSpPr>
        <p:spPr>
          <a:xfrm>
            <a:off x="504000" y="226080"/>
            <a:ext cx="9070560" cy="945360"/>
          </a:xfrm>
          <a:prstGeom prst="rect">
            <a:avLst/>
          </a:prstGeom>
          <a:noFill/>
          <a:ln w="0">
            <a:noFill/>
          </a:ln>
        </p:spPr>
        <p:txBody>
          <a:bodyPr lIns="0" rIns="0" tIns="0" bIns="0" anchor="ctr">
            <a:noAutofit/>
          </a:bodyPr>
          <a:p>
            <a:pPr indent="0" algn="ctr">
              <a:lnSpc>
                <a:spcPct val="100000"/>
              </a:lnSpc>
              <a:spcBef>
                <a:spcPts val="1134"/>
              </a:spcBef>
              <a:buNone/>
              <a:tabLst>
                <a:tab algn="l" pos="0"/>
              </a:tabLst>
            </a:pPr>
            <a:r>
              <a:rPr b="0" lang="en-US" sz="4400" spc="-1" strike="noStrike">
                <a:solidFill>
                  <a:srgbClr val="000000"/>
                </a:solidFill>
                <a:latin typeface="Arial"/>
              </a:rPr>
              <a:t>Various defect severities simulated</a:t>
            </a:r>
            <a:endParaRPr b="0" lang="en-US" sz="4400" spc="-1" strike="noStrike">
              <a:solidFill>
                <a:srgbClr val="000000"/>
              </a:solidFill>
              <a:latin typeface="Arial"/>
            </a:endParaRPr>
          </a:p>
        </p:txBody>
      </p:sp>
      <p:sp>
        <p:nvSpPr>
          <p:cNvPr id="55" name="PlaceHolder 2"/>
          <p:cNvSpPr>
            <a:spLocks noGrp="1"/>
          </p:cNvSpPr>
          <p:nvPr>
            <p:ph/>
          </p:nvPr>
        </p:nvSpPr>
        <p:spPr>
          <a:xfrm>
            <a:off x="504000" y="1326600"/>
            <a:ext cx="9070560" cy="328716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Arial"/>
            </a:endParaRPr>
          </a:p>
        </p:txBody>
      </p:sp>
      <p:pic>
        <p:nvPicPr>
          <p:cNvPr id="56" name="" descr=""/>
          <p:cNvPicPr/>
          <p:nvPr/>
        </p:nvPicPr>
        <p:blipFill>
          <a:blip r:embed="rId1"/>
          <a:stretch/>
        </p:blipFill>
        <p:spPr>
          <a:xfrm>
            <a:off x="1828800" y="1026000"/>
            <a:ext cx="6171840" cy="464436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226080"/>
            <a:ext cx="9070560" cy="945360"/>
          </a:xfrm>
          <a:prstGeom prst="rect">
            <a:avLst/>
          </a:prstGeom>
          <a:noFill/>
          <a:ln w="0">
            <a:noFill/>
          </a:ln>
        </p:spPr>
        <p:txBody>
          <a:bodyPr lIns="0" rIns="0" tIns="0" bIns="0" anchor="ctr">
            <a:noAutofit/>
          </a:bodyPr>
          <a:p>
            <a:pPr indent="0" algn="ctr">
              <a:lnSpc>
                <a:spcPct val="100000"/>
              </a:lnSpc>
              <a:spcBef>
                <a:spcPts val="1134"/>
              </a:spcBef>
              <a:buNone/>
              <a:tabLst>
                <a:tab algn="l" pos="0"/>
              </a:tabLst>
            </a:pPr>
            <a:r>
              <a:rPr b="0" lang="en-US" sz="4400" spc="-1" strike="noStrike">
                <a:solidFill>
                  <a:srgbClr val="000000"/>
                </a:solidFill>
                <a:latin typeface="Arial"/>
              </a:rPr>
              <a:t>Accurate EDV, ESV, EF parameters</a:t>
            </a:r>
            <a:endParaRPr b="0" lang="en-US" sz="4400" spc="-1" strike="noStrike">
              <a:solidFill>
                <a:srgbClr val="000000"/>
              </a:solidFill>
              <a:latin typeface="Arial"/>
            </a:endParaRPr>
          </a:p>
        </p:txBody>
      </p:sp>
      <p:sp>
        <p:nvSpPr>
          <p:cNvPr id="58" name="PlaceHolder 2"/>
          <p:cNvSpPr>
            <a:spLocks noGrp="1"/>
          </p:cNvSpPr>
          <p:nvPr>
            <p:ph/>
          </p:nvPr>
        </p:nvSpPr>
        <p:spPr>
          <a:xfrm>
            <a:off x="504000" y="1326600"/>
            <a:ext cx="9070560" cy="328716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Arial"/>
            </a:endParaRPr>
          </a:p>
        </p:txBody>
      </p:sp>
      <p:pic>
        <p:nvPicPr>
          <p:cNvPr id="59" name="" descr=""/>
          <p:cNvPicPr/>
          <p:nvPr/>
        </p:nvPicPr>
        <p:blipFill>
          <a:blip r:embed="rId1"/>
          <a:stretch/>
        </p:blipFill>
        <p:spPr>
          <a:xfrm>
            <a:off x="1287720" y="1143000"/>
            <a:ext cx="7398720" cy="434304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PlaceHolder 1"/>
          <p:cNvSpPr>
            <a:spLocks noGrp="1"/>
          </p:cNvSpPr>
          <p:nvPr>
            <p:ph type="title"/>
          </p:nvPr>
        </p:nvSpPr>
        <p:spPr>
          <a:xfrm>
            <a:off x="504000" y="226080"/>
            <a:ext cx="9070560" cy="94536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My Thoughts</a:t>
            </a:r>
            <a:endParaRPr b="0" lang="en-US" sz="4400" spc="-1" strike="noStrike">
              <a:solidFill>
                <a:srgbClr val="000000"/>
              </a:solidFill>
              <a:latin typeface="Arial"/>
            </a:endParaRPr>
          </a:p>
        </p:txBody>
      </p:sp>
      <p:sp>
        <p:nvSpPr>
          <p:cNvPr id="61" name="PlaceHolder 2"/>
          <p:cNvSpPr>
            <a:spLocks noGrp="1"/>
          </p:cNvSpPr>
          <p:nvPr>
            <p:ph/>
          </p:nvPr>
        </p:nvSpPr>
        <p:spPr>
          <a:xfrm>
            <a:off x="504000" y="1326600"/>
            <a:ext cx="9070560" cy="328716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226080"/>
            <a:ext cx="9070560" cy="94536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References</a:t>
            </a:r>
            <a:endParaRPr b="0" lang="en-US" sz="4400" spc="-1" strike="noStrike">
              <a:solidFill>
                <a:srgbClr val="000000"/>
              </a:solidFill>
              <a:latin typeface="Arial"/>
            </a:endParaRPr>
          </a:p>
        </p:txBody>
      </p:sp>
      <p:sp>
        <p:nvSpPr>
          <p:cNvPr id="63" name="PlaceHolder 2"/>
          <p:cNvSpPr>
            <a:spLocks noGrp="1"/>
          </p:cNvSpPr>
          <p:nvPr>
            <p:ph/>
          </p:nvPr>
        </p:nvSpPr>
        <p:spPr>
          <a:xfrm>
            <a:off x="504000" y="1326600"/>
            <a:ext cx="9070560" cy="3287160"/>
          </a:xfrm>
          <a:prstGeom prst="rect">
            <a:avLst/>
          </a:prstGeom>
          <a:noFill/>
          <a:ln w="0">
            <a:noFill/>
          </a:ln>
        </p:spPr>
        <p:txBody>
          <a:bodyPr lIns="0" rIns="0" tIns="0" bIns="0" anchor="t">
            <a:normAutofit/>
          </a:bodyPr>
          <a:p>
            <a:pPr marL="432000" indent="-324000">
              <a:lnSpc>
                <a:spcPct val="100000"/>
              </a:lnSpc>
              <a:spcBef>
                <a:spcPts val="1417"/>
              </a:spcBef>
              <a:buClr>
                <a:srgbClr val="000000"/>
              </a:buClr>
              <a:buFont typeface="Wingdings" charset="2"/>
              <a:buChar char=""/>
            </a:pPr>
            <a:r>
              <a:rPr b="0" lang="en-US" sz="900" spc="-1" strike="noStrike">
                <a:solidFill>
                  <a:srgbClr val="000000"/>
                </a:solidFill>
                <a:latin typeface="Arial"/>
              </a:rPr>
              <a:t> </a:t>
            </a:r>
            <a:r>
              <a:rPr b="0" lang="en-US" sz="900" spc="-1" strike="noStrike">
                <a:solidFill>
                  <a:srgbClr val="000000"/>
                </a:solidFill>
                <a:latin typeface="Arial"/>
              </a:rPr>
              <a:t>NumPy developers. (n.d.). NumPy logo. Retrieved from </a:t>
            </a:r>
            <a:r>
              <a:rPr b="0" lang="en-US" sz="900" spc="-1" strike="noStrike">
                <a:solidFill>
                  <a:srgbClr val="000000"/>
                </a:solidFill>
                <a:latin typeface="Arial"/>
              </a:rPr>
              <a:t>https://github/com/numpy/numpy/tree/main/branding/logo</a:t>
            </a:r>
            <a:endParaRPr b="0" lang="en-US" sz="900" spc="-1" strike="noStrike">
              <a:solidFill>
                <a:srgbClr val="000000"/>
              </a:solidFill>
              <a:latin typeface="Arial"/>
            </a:endParaRPr>
          </a:p>
          <a:p>
            <a:pPr marL="432000" indent="-324000">
              <a:lnSpc>
                <a:spcPct val="100000"/>
              </a:lnSpc>
              <a:spcBef>
                <a:spcPts val="1417"/>
              </a:spcBef>
              <a:buClr>
                <a:srgbClr val="000000"/>
              </a:buClr>
              <a:buFont typeface="Wingdings" charset="2"/>
              <a:buChar char=""/>
            </a:pPr>
            <a:r>
              <a:rPr b="0" lang="en-US" sz="900" spc="-1" strike="noStrike">
                <a:solidFill>
                  <a:srgbClr val="000000"/>
                </a:solidFill>
                <a:latin typeface="Arial"/>
              </a:rPr>
              <a:t>SciPy devleopers (n.d.). Scipy logo. Retrieved from https://github.com/scipy/scipy.org/blob/main/static/images/logo.svg</a:t>
            </a:r>
            <a:endParaRPr b="0" lang="en-US" sz="900" spc="-1" strike="noStrike">
              <a:solidFill>
                <a:srgbClr val="000000"/>
              </a:solidFill>
              <a:latin typeface="Arial"/>
            </a:endParaRPr>
          </a:p>
          <a:p>
            <a:pPr marL="432000" indent="-324000">
              <a:lnSpc>
                <a:spcPct val="100000"/>
              </a:lnSpc>
              <a:spcBef>
                <a:spcPts val="1417"/>
              </a:spcBef>
              <a:buClr>
                <a:srgbClr val="000000"/>
              </a:buClr>
              <a:buFont typeface="Wingdings" charset="2"/>
              <a:buChar char=""/>
            </a:pPr>
            <a:r>
              <a:rPr b="0" lang="en-US" sz="900" spc="-1" strike="noStrike">
                <a:solidFill>
                  <a:srgbClr val="000000"/>
                </a:solidFill>
                <a:latin typeface="Arial"/>
              </a:rPr>
              <a:t>Biopython. (n.d.). Biopython logo. Retrieved from https://biopython.org/wiki/logo</a:t>
            </a:r>
            <a:endParaRPr b="0" lang="en-US" sz="900" spc="-1" strike="noStrike">
              <a:solidFill>
                <a:srgbClr val="000000"/>
              </a:solidFill>
              <a:latin typeface="Arial"/>
            </a:endParaRPr>
          </a:p>
          <a:p>
            <a:pPr marL="432000" indent="-324000">
              <a:lnSpc>
                <a:spcPct val="100000"/>
              </a:lnSpc>
              <a:spcBef>
                <a:spcPts val="1417"/>
              </a:spcBef>
              <a:buClr>
                <a:srgbClr val="000000"/>
              </a:buClr>
              <a:buFont typeface="Wingdings" charset="2"/>
              <a:buChar char=""/>
            </a:pPr>
            <a:r>
              <a:rPr b="0" lang="en-US" sz="900" spc="-1" strike="noStrike">
                <a:solidFill>
                  <a:srgbClr val="000000"/>
                </a:solidFill>
                <a:latin typeface="Arial"/>
              </a:rPr>
              <a:t>Hanafy, O. S., Khalil, M. M., Khater, I. M., &amp; Mohammed, H. S. (2020).  Development of a new Python‐based cardiac phantom for myocardial SPECT imaging. </a:t>
            </a:r>
            <a:r>
              <a:rPr b="0" i="1" lang="en-US" sz="900" spc="-1" strike="noStrike">
                <a:solidFill>
                  <a:srgbClr val="000000"/>
                </a:solidFill>
                <a:latin typeface="Arial"/>
              </a:rPr>
              <a:t>Annals of Nuclear Medicine</a:t>
            </a:r>
            <a:r>
              <a:rPr b="0" lang="en-US" sz="900" spc="-1" strike="noStrike">
                <a:solidFill>
                  <a:srgbClr val="000000"/>
                </a:solidFill>
                <a:latin typeface="Arial"/>
              </a:rPr>
              <a:t>, 23(1), 257. https://doi.org/10.1007/s12149-020-01534-y</a:t>
            </a:r>
            <a:endParaRPr b="0" lang="en-US" sz="900" spc="-1" strike="noStrike">
              <a:solidFill>
                <a:srgbClr val="000000"/>
              </a:solidFill>
              <a:latin typeface="Arial"/>
            </a:endParaRPr>
          </a:p>
          <a:p>
            <a:pPr marL="432000" indent="-324000">
              <a:lnSpc>
                <a:spcPct val="100000"/>
              </a:lnSpc>
              <a:spcBef>
                <a:spcPts val="1417"/>
              </a:spcBef>
              <a:buClr>
                <a:srgbClr val="000000"/>
              </a:buClr>
              <a:buFont typeface="Wingdings" charset="2"/>
              <a:buChar char=""/>
            </a:pPr>
            <a:r>
              <a:rPr b="0" lang="en-US" sz="900" spc="-1" strike="noStrike">
                <a:solidFill>
                  <a:srgbClr val="000000"/>
                </a:solidFill>
                <a:latin typeface="Arial"/>
              </a:rPr>
              <a:t>Matplotlib developers. (n.d.). Matplotlib logo. Retrieved from https://matplotlib.org/stable/gallery/misc/logos2.html</a:t>
            </a:r>
            <a:endParaRPr b="0" lang="en-US" sz="900" spc="-1" strike="noStrike">
              <a:solidFill>
                <a:srgbClr val="000000"/>
              </a:solidFill>
              <a:latin typeface="Arial"/>
            </a:endParaRPr>
          </a:p>
          <a:p>
            <a:pPr marL="432000" indent="-324000">
              <a:lnSpc>
                <a:spcPct val="100000"/>
              </a:lnSpc>
              <a:spcBef>
                <a:spcPts val="1417"/>
              </a:spcBef>
              <a:buClr>
                <a:srgbClr val="000000"/>
              </a:buClr>
              <a:buFont typeface="Wingdings" charset="2"/>
              <a:buChar char=""/>
            </a:pPr>
            <a:r>
              <a:rPr b="0" lang="en-US" sz="900" spc="-1" strike="noStrike">
                <a:solidFill>
                  <a:srgbClr val="000000"/>
                </a:solidFill>
                <a:latin typeface="Arial"/>
              </a:rPr>
              <a:t>pandas development team. (n.d.). Pandas logo. Retrieved from https://pandas.pydata.org/about/citing.html</a:t>
            </a:r>
            <a:endParaRPr b="0" lang="en-US" sz="900" spc="-1" strike="noStrike">
              <a:solidFill>
                <a:srgbClr val="000000"/>
              </a:solidFill>
              <a:latin typeface="Arial"/>
            </a:endParaRPr>
          </a:p>
          <a:p>
            <a:pPr marL="432000" indent="-324000">
              <a:lnSpc>
                <a:spcPct val="100000"/>
              </a:lnSpc>
              <a:spcBef>
                <a:spcPts val="1417"/>
              </a:spcBef>
              <a:buClr>
                <a:srgbClr val="000000"/>
              </a:buClr>
              <a:buFont typeface="Wingdings" charset="2"/>
              <a:buChar char=""/>
            </a:pPr>
            <a:r>
              <a:rPr b="0" lang="en-US" sz="900" spc="-1" strike="noStrike">
                <a:solidFill>
                  <a:srgbClr val="000000"/>
                </a:solidFill>
                <a:latin typeface="Arial"/>
              </a:rPr>
              <a:t>Python Software Foundation. (n.d.). Python logo. Retrieved from https://www.python.org/community/logos/</a:t>
            </a:r>
            <a:endParaRPr b="0" lang="en-US" sz="900" spc="-1" strike="noStrike">
              <a:solidFill>
                <a:srgbClr val="000000"/>
              </a:solidFill>
              <a:latin typeface="Arial"/>
            </a:endParaRPr>
          </a:p>
          <a:p>
            <a:pPr marL="432000" indent="-324000">
              <a:lnSpc>
                <a:spcPct val="100000"/>
              </a:lnSpc>
              <a:spcBef>
                <a:spcPts val="1417"/>
              </a:spcBef>
              <a:buClr>
                <a:srgbClr val="000000"/>
              </a:buClr>
              <a:buFont typeface="Wingdings" charset="2"/>
              <a:buChar char=""/>
            </a:pPr>
            <a:r>
              <a:rPr b="0" lang="en-US" sz="900" spc="-1" strike="noStrike">
                <a:solidFill>
                  <a:srgbClr val="000000"/>
                </a:solidFill>
                <a:latin typeface="Arial"/>
              </a:rPr>
              <a:t>Splettstoesser, T. (n.d.). Cas9 protein structure [Image]. Wikimedia Commons. Retrieved from https://en.wikipedia.org/wiki/Cas9#/media/File:Cas9_5AXW.png</a:t>
            </a:r>
            <a:endParaRPr b="0" lang="en-US"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26080"/>
            <a:ext cx="9070560" cy="525996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Questions?</a:t>
            </a:r>
            <a:endParaRPr b="0" lang="en-US"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0560" cy="94536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What is SPECT?</a:t>
            </a:r>
            <a:endParaRPr b="0" lang="en-US" sz="4400" spc="-1" strike="noStrike">
              <a:solidFill>
                <a:srgbClr val="000000"/>
              </a:solidFill>
              <a:latin typeface="Arial"/>
            </a:endParaRPr>
          </a:p>
        </p:txBody>
      </p:sp>
      <p:sp>
        <p:nvSpPr>
          <p:cNvPr id="30" name="PlaceHolder 2"/>
          <p:cNvSpPr>
            <a:spLocks noGrp="1"/>
          </p:cNvSpPr>
          <p:nvPr>
            <p:ph/>
          </p:nvPr>
        </p:nvSpPr>
        <p:spPr>
          <a:xfrm>
            <a:off x="504000" y="1326600"/>
            <a:ext cx="9070560" cy="328716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Single Photon Emission Computed Topography</a:t>
            </a:r>
            <a:endParaRPr b="0" lang="en-US"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Nuclear Imaging</a:t>
            </a:r>
            <a:endParaRPr b="0" lang="en-US"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Shows blood flow to tissues and organs</a:t>
            </a:r>
            <a:endParaRPr b="0" lang="en-US"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Myocardial Perfusion SPECT</a:t>
            </a:r>
            <a:endParaRPr b="0" lang="en-US" sz="32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0" lang="en-US" sz="3200" spc="-1" strike="noStrike">
                <a:solidFill>
                  <a:srgbClr val="000000"/>
                </a:solidFill>
                <a:latin typeface="Arial"/>
              </a:rPr>
              <a:t>Evaluates blood flow to the heart muscle</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0560" cy="94536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Anthropomorphic Human Phantoms</a:t>
            </a:r>
            <a:endParaRPr b="0" lang="en-US" sz="4400" spc="-1" strike="noStrike">
              <a:solidFill>
                <a:srgbClr val="000000"/>
              </a:solidFill>
              <a:latin typeface="Arial"/>
            </a:endParaRPr>
          </a:p>
        </p:txBody>
      </p:sp>
      <p:sp>
        <p:nvSpPr>
          <p:cNvPr id="32" name="PlaceHolder 2"/>
          <p:cNvSpPr>
            <a:spLocks noGrp="1"/>
          </p:cNvSpPr>
          <p:nvPr>
            <p:ph/>
          </p:nvPr>
        </p:nvSpPr>
        <p:spPr>
          <a:xfrm>
            <a:off x="504000" y="1326600"/>
            <a:ext cx="9070560" cy="3287160"/>
          </a:xfrm>
          <a:prstGeom prst="rect">
            <a:avLst/>
          </a:prstGeom>
          <a:noFill/>
          <a:ln w="0">
            <a:noFill/>
          </a:ln>
        </p:spPr>
        <p:txBody>
          <a:bodyPr lIns="0" rIns="0" tIns="0" bIns="0" anchor="t">
            <a:normAutofit fontScale="80000"/>
          </a:bodyPr>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Objects that simulate human tissues and organs to test and calibrate imaging devices</a:t>
            </a:r>
            <a:endParaRPr b="0" lang="en-US"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Used in nuclear medicine</a:t>
            </a:r>
            <a:endParaRPr b="0" lang="en-US" sz="32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0" lang="en-US" sz="2800" spc="-1" strike="noStrike">
                <a:solidFill>
                  <a:srgbClr val="000000"/>
                </a:solidFill>
                <a:latin typeface="Arial"/>
              </a:rPr>
              <a:t>Image acquisition</a:t>
            </a:r>
            <a:endParaRPr b="0" lang="en-US" sz="28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0" lang="en-US" sz="2800" spc="-1" strike="noStrike">
                <a:solidFill>
                  <a:srgbClr val="000000"/>
                </a:solidFill>
                <a:latin typeface="Arial"/>
              </a:rPr>
              <a:t>Reconstruction</a:t>
            </a:r>
            <a:endParaRPr b="0" lang="en-US" sz="28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0" lang="en-US" sz="2800" spc="-1" strike="noStrike">
                <a:solidFill>
                  <a:srgbClr val="000000"/>
                </a:solidFill>
                <a:latin typeface="Arial"/>
              </a:rPr>
              <a:t>Data analysis</a:t>
            </a:r>
            <a:endParaRPr b="0" lang="en-US" sz="28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0" lang="en-US" sz="2800" spc="-1" strike="noStrike">
                <a:solidFill>
                  <a:srgbClr val="000000"/>
                </a:solidFill>
                <a:latin typeface="Arial"/>
              </a:rPr>
              <a:t>Calibration, etc</a:t>
            </a:r>
            <a:endParaRPr b="0" lang="en-US" sz="2800" spc="-1" strike="noStrike">
              <a:solidFill>
                <a:srgbClr val="000000"/>
              </a:solidFill>
              <a:latin typeface="Arial"/>
            </a:endParaRPr>
          </a:p>
          <a:p>
            <a:pPr marL="432000" indent="0">
              <a:lnSpc>
                <a:spcPct val="100000"/>
              </a:lnSpc>
              <a:spcBef>
                <a:spcPts val="1417"/>
              </a:spcBef>
              <a:buNone/>
              <a:tabLst>
                <a:tab algn="l" pos="0"/>
              </a:tabLst>
            </a:pP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 name="PlaceHolder 1"/>
          <p:cNvSpPr>
            <a:spLocks noGrp="1"/>
          </p:cNvSpPr>
          <p:nvPr>
            <p:ph type="title"/>
          </p:nvPr>
        </p:nvSpPr>
        <p:spPr>
          <a:xfrm>
            <a:off x="504000" y="226080"/>
            <a:ext cx="9070560" cy="94536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Types of Phantoms</a:t>
            </a:r>
            <a:endParaRPr b="0" lang="en-US" sz="4400" spc="-1" strike="noStrike">
              <a:solidFill>
                <a:srgbClr val="000000"/>
              </a:solidFill>
              <a:latin typeface="Arial"/>
            </a:endParaRPr>
          </a:p>
        </p:txBody>
      </p:sp>
      <p:sp>
        <p:nvSpPr>
          <p:cNvPr id="34" name="PlaceHolder 2"/>
          <p:cNvSpPr>
            <a:spLocks noGrp="1"/>
          </p:cNvSpPr>
          <p:nvPr>
            <p:ph/>
          </p:nvPr>
        </p:nvSpPr>
        <p:spPr>
          <a:xfrm>
            <a:off x="228600" y="1326600"/>
            <a:ext cx="5438880" cy="3930480"/>
          </a:xfrm>
          <a:prstGeom prst="rect">
            <a:avLst/>
          </a:prstGeom>
          <a:noFill/>
          <a:ln w="0">
            <a:noFill/>
          </a:ln>
        </p:spPr>
        <p:txBody>
          <a:bodyPr lIns="0" rIns="0" tIns="0" bIns="0" anchor="t">
            <a:normAutofit fontScale="75000" lnSpcReduction="10000"/>
          </a:bodyPr>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Numerical Phantoms</a:t>
            </a:r>
            <a:endParaRPr b="0" lang="en-US" sz="32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0" lang="en-US" sz="2800" spc="-1" strike="noStrike">
                <a:solidFill>
                  <a:srgbClr val="000000"/>
                </a:solidFill>
                <a:latin typeface="Arial"/>
              </a:rPr>
              <a:t>Stylized Phantoms: Use mathematical equations to represent human anatomy</a:t>
            </a:r>
            <a:endParaRPr b="0" lang="en-US" sz="2800" spc="-1" strike="noStrike">
              <a:solidFill>
                <a:srgbClr val="000000"/>
              </a:solidFill>
              <a:latin typeface="Arial"/>
            </a:endParaRPr>
          </a:p>
          <a:p>
            <a:pPr lvl="2" marL="1296000" indent="-288000">
              <a:lnSpc>
                <a:spcPct val="100000"/>
              </a:lnSpc>
              <a:spcBef>
                <a:spcPts val="850"/>
              </a:spcBef>
              <a:buClr>
                <a:srgbClr val="000000"/>
              </a:buClr>
              <a:buSzPct val="45000"/>
              <a:buFont typeface="Wingdings" charset="2"/>
              <a:buChar char=""/>
            </a:pPr>
            <a:r>
              <a:rPr b="0" lang="en-US" sz="2400" spc="-1" strike="noStrike">
                <a:solidFill>
                  <a:srgbClr val="000000"/>
                </a:solidFill>
                <a:latin typeface="Arial"/>
              </a:rPr>
              <a:t>Analytical geometries</a:t>
            </a:r>
            <a:endParaRPr b="0" lang="en-US" sz="24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0" lang="en-US" sz="2800" spc="-1" strike="noStrike">
                <a:solidFill>
                  <a:srgbClr val="000000"/>
                </a:solidFill>
                <a:latin typeface="Arial"/>
              </a:rPr>
              <a:t>Voxel Phantoms: Use 3D imaging techniques like MRI or CT scans</a:t>
            </a:r>
            <a:endParaRPr b="0" lang="en-US" sz="2800" spc="-1" strike="noStrike">
              <a:solidFill>
                <a:srgbClr val="000000"/>
              </a:solidFill>
              <a:latin typeface="Arial"/>
            </a:endParaRPr>
          </a:p>
          <a:p>
            <a:pPr lvl="2" marL="1296000" indent="-288000">
              <a:lnSpc>
                <a:spcPct val="100000"/>
              </a:lnSpc>
              <a:spcBef>
                <a:spcPts val="850"/>
              </a:spcBef>
              <a:buClr>
                <a:srgbClr val="000000"/>
              </a:buClr>
              <a:buSzPct val="45000"/>
              <a:buFont typeface="Wingdings" charset="2"/>
              <a:buChar char=""/>
            </a:pPr>
            <a:r>
              <a:rPr b="0" lang="en-US" sz="2400" spc="-1" strike="noStrike">
                <a:solidFill>
                  <a:srgbClr val="000000"/>
                </a:solidFill>
                <a:latin typeface="Arial"/>
              </a:rPr>
              <a:t>More realistic, derived from human patients</a:t>
            </a:r>
            <a:endParaRPr b="0" lang="en-US" sz="24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Non-numerical phantoms</a:t>
            </a:r>
            <a:endParaRPr b="0" lang="en-US" sz="32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0" lang="en-US" sz="2800" spc="-1" strike="noStrike">
                <a:solidFill>
                  <a:srgbClr val="000000"/>
                </a:solidFill>
                <a:latin typeface="Arial"/>
              </a:rPr>
              <a:t>Physical models</a:t>
            </a:r>
            <a:endParaRPr b="0" lang="en-US" sz="2800" spc="-1" strike="noStrike">
              <a:solidFill>
                <a:srgbClr val="000000"/>
              </a:solidFill>
              <a:latin typeface="Arial"/>
            </a:endParaRPr>
          </a:p>
        </p:txBody>
      </p:sp>
      <p:pic>
        <p:nvPicPr>
          <p:cNvPr id="35" name="" descr=""/>
          <p:cNvPicPr/>
          <p:nvPr/>
        </p:nvPicPr>
        <p:blipFill>
          <a:blip r:embed="rId1"/>
          <a:srcRect l="0" t="0" r="50000" b="5477"/>
          <a:stretch/>
        </p:blipFill>
        <p:spPr>
          <a:xfrm>
            <a:off x="6658920" y="3369600"/>
            <a:ext cx="1798560" cy="2300400"/>
          </a:xfrm>
          <a:prstGeom prst="rect">
            <a:avLst/>
          </a:prstGeom>
          <a:ln w="0">
            <a:noFill/>
          </a:ln>
        </p:spPr>
      </p:pic>
      <p:pic>
        <p:nvPicPr>
          <p:cNvPr id="36" name="" descr=""/>
          <p:cNvPicPr/>
          <p:nvPr/>
        </p:nvPicPr>
        <p:blipFill>
          <a:blip r:embed="rId2"/>
          <a:stretch/>
        </p:blipFill>
        <p:spPr>
          <a:xfrm>
            <a:off x="6172200" y="1050840"/>
            <a:ext cx="3199680" cy="214884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 name="PlaceHolder 1"/>
          <p:cNvSpPr>
            <a:spLocks noGrp="1"/>
          </p:cNvSpPr>
          <p:nvPr>
            <p:ph type="title"/>
          </p:nvPr>
        </p:nvSpPr>
        <p:spPr>
          <a:xfrm>
            <a:off x="504000" y="226080"/>
            <a:ext cx="9070560" cy="94536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Quantitative Measurements</a:t>
            </a:r>
            <a:endParaRPr b="0" lang="en-US" sz="4400" spc="-1" strike="noStrike">
              <a:solidFill>
                <a:srgbClr val="000000"/>
              </a:solidFill>
              <a:latin typeface="Arial"/>
            </a:endParaRPr>
          </a:p>
        </p:txBody>
      </p:sp>
      <p:sp>
        <p:nvSpPr>
          <p:cNvPr id="38" name="PlaceHolder 2"/>
          <p:cNvSpPr>
            <a:spLocks noGrp="1"/>
          </p:cNvSpPr>
          <p:nvPr>
            <p:ph/>
          </p:nvPr>
        </p:nvSpPr>
        <p:spPr>
          <a:xfrm>
            <a:off x="504000" y="1326600"/>
            <a:ext cx="9070560" cy="3287160"/>
          </a:xfrm>
          <a:prstGeom prst="rect">
            <a:avLst/>
          </a:prstGeom>
          <a:noFill/>
          <a:ln w="0">
            <a:noFill/>
          </a:ln>
        </p:spPr>
        <p:txBody>
          <a:bodyPr lIns="0" rIns="0" tIns="0" bIns="0" anchor="t">
            <a:normAutofit fontScale="40000"/>
          </a:bodyPr>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End Diastolic Volume(EDV)</a:t>
            </a:r>
            <a:endParaRPr b="0" lang="en-US" sz="32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0" lang="en-US" sz="2800" spc="-1" strike="noStrike">
                <a:solidFill>
                  <a:srgbClr val="000000"/>
                </a:solidFill>
                <a:latin typeface="Arial"/>
              </a:rPr>
              <a:t>Volume of blood in the left ventricle at the end of filling</a:t>
            </a:r>
            <a:endParaRPr b="0" lang="en-US" sz="28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End-Systolic Volume (ESV)</a:t>
            </a:r>
            <a:endParaRPr b="0" lang="en-US" sz="32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0" lang="en-US" sz="2800" spc="-1" strike="noStrike">
                <a:solidFill>
                  <a:srgbClr val="000000"/>
                </a:solidFill>
                <a:latin typeface="Arial"/>
              </a:rPr>
              <a:t>Volume of blood in the left ventricle after contraction</a:t>
            </a:r>
            <a:endParaRPr b="0" lang="en-US" sz="28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Ejection Fraction(EF)</a:t>
            </a:r>
            <a:endParaRPr b="0" lang="en-US" sz="32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0" lang="en-US" sz="2800" spc="-1" strike="noStrike">
                <a:solidFill>
                  <a:srgbClr val="000000"/>
                </a:solidFill>
                <a:latin typeface="Arial"/>
              </a:rPr>
              <a:t>Percentage of blood pumped out of the left ventricle during each heartbeat</a:t>
            </a:r>
            <a:endParaRPr b="0" lang="en-US" sz="28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Phase Analysis, Wall Thickening Motion, Perfusion Parameters</a:t>
            </a:r>
            <a:endParaRPr b="0" lang="en-US" sz="32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0" lang="en-US" sz="2800" spc="-1" strike="noStrike">
                <a:solidFill>
                  <a:srgbClr val="000000"/>
                </a:solidFill>
                <a:latin typeface="Arial"/>
              </a:rPr>
              <a:t>Various measures of heart function and blood flow</a:t>
            </a:r>
            <a:endParaRPr b="0" lang="en-US" sz="28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Defect Extent and Severity, Stress and Rest Scores, Total Perfusion Deficit(TPD)</a:t>
            </a:r>
            <a:endParaRPr b="0" lang="en-US" sz="32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0" lang="en-US" sz="2800" spc="-1" strike="noStrike">
                <a:solidFill>
                  <a:srgbClr val="000000"/>
                </a:solidFill>
                <a:latin typeface="Arial"/>
              </a:rPr>
              <a:t>Assessment of areas with poor blood flow and overall heart health</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PlaceHolder 1"/>
          <p:cNvSpPr>
            <a:spLocks noGrp="1"/>
          </p:cNvSpPr>
          <p:nvPr>
            <p:ph type="title"/>
          </p:nvPr>
        </p:nvSpPr>
        <p:spPr>
          <a:xfrm>
            <a:off x="504000" y="226080"/>
            <a:ext cx="9070560" cy="94536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The Problem</a:t>
            </a:r>
            <a:endParaRPr b="0" lang="en-US" sz="4400" spc="-1" strike="noStrike">
              <a:solidFill>
                <a:srgbClr val="000000"/>
              </a:solidFill>
              <a:latin typeface="Arial"/>
            </a:endParaRPr>
          </a:p>
        </p:txBody>
      </p:sp>
      <p:sp>
        <p:nvSpPr>
          <p:cNvPr id="40" name="PlaceHolder 2"/>
          <p:cNvSpPr>
            <a:spLocks noGrp="1"/>
          </p:cNvSpPr>
          <p:nvPr>
            <p:ph/>
          </p:nvPr>
        </p:nvSpPr>
        <p:spPr>
          <a:xfrm>
            <a:off x="504000" y="1326600"/>
            <a:ext cx="9070560" cy="328716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Current Cardiac Phantoms limited in realism and flexibility</a:t>
            </a:r>
            <a:endParaRPr b="0" lang="en-US"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Stylized Phantoms lack detail of anatomical model</a:t>
            </a:r>
            <a:endParaRPr b="0" lang="en-US"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Voxel Phantoms are rigid and less flexible</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226080"/>
            <a:ext cx="9070560" cy="94536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Study Aim</a:t>
            </a:r>
            <a:endParaRPr b="0" lang="en-US" sz="4400" spc="-1" strike="noStrike">
              <a:solidFill>
                <a:srgbClr val="000000"/>
              </a:solidFill>
              <a:latin typeface="Arial"/>
            </a:endParaRPr>
          </a:p>
        </p:txBody>
      </p:sp>
      <p:sp>
        <p:nvSpPr>
          <p:cNvPr id="42" name="PlaceHolder 2"/>
          <p:cNvSpPr>
            <a:spLocks noGrp="1"/>
          </p:cNvSpPr>
          <p:nvPr>
            <p:ph/>
          </p:nvPr>
        </p:nvSpPr>
        <p:spPr>
          <a:xfrm>
            <a:off x="504000" y="1326600"/>
            <a:ext cx="9070560" cy="3287160"/>
          </a:xfrm>
          <a:prstGeom prst="rect">
            <a:avLst/>
          </a:prstGeom>
          <a:noFill/>
          <a:ln w="0">
            <a:noFill/>
          </a:ln>
        </p:spPr>
        <p:txBody>
          <a:bodyPr lIns="0" rIns="0" tIns="0" bIns="0" anchor="t">
            <a:normAutofit fontScale="81111"/>
          </a:bodyPr>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Design a computational cardiac phantom</a:t>
            </a:r>
            <a:endParaRPr b="0" lang="en-US" sz="32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0" lang="en-US" sz="2800" spc="-1" strike="noStrike">
                <a:solidFill>
                  <a:srgbClr val="000000"/>
                </a:solidFill>
                <a:latin typeface="Arial"/>
              </a:rPr>
              <a:t>Simulate interfering Parameters</a:t>
            </a:r>
            <a:endParaRPr b="0" lang="en-US" sz="28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0" lang="en-US" sz="2800" spc="-1" strike="noStrike">
                <a:solidFill>
                  <a:srgbClr val="000000"/>
                </a:solidFill>
                <a:latin typeface="Arial"/>
              </a:rPr>
              <a:t>Accurate phantom for validating and improving the quantitative analysis software</a:t>
            </a:r>
            <a:endParaRPr b="0" lang="en-US" sz="28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Computational Phantom</a:t>
            </a:r>
            <a:endParaRPr b="0" lang="en-US" sz="32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0" lang="en-US" sz="2800" spc="-1" strike="noStrike">
                <a:solidFill>
                  <a:srgbClr val="000000"/>
                </a:solidFill>
                <a:latin typeface="Arial"/>
              </a:rPr>
              <a:t>Versatile and easily modifiable</a:t>
            </a:r>
            <a:endParaRPr b="0" lang="en-US" sz="28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0" lang="en-US" sz="2800" spc="-1" strike="noStrike">
                <a:solidFill>
                  <a:srgbClr val="000000"/>
                </a:solidFill>
                <a:latin typeface="Arial"/>
              </a:rPr>
              <a:t>Enhances imaging accuracy and diagnosis</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226080"/>
            <a:ext cx="9070560" cy="94536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Why use Python?</a:t>
            </a:r>
            <a:endParaRPr b="0" lang="en-US" sz="4400" spc="-1" strike="noStrike">
              <a:solidFill>
                <a:srgbClr val="000000"/>
              </a:solidFill>
              <a:latin typeface="Arial"/>
            </a:endParaRPr>
          </a:p>
        </p:txBody>
      </p:sp>
      <p:sp>
        <p:nvSpPr>
          <p:cNvPr id="44" name="PlaceHolder 2"/>
          <p:cNvSpPr>
            <a:spLocks noGrp="1"/>
          </p:cNvSpPr>
          <p:nvPr>
            <p:ph/>
          </p:nvPr>
        </p:nvSpPr>
        <p:spPr>
          <a:xfrm>
            <a:off x="504000" y="1326600"/>
            <a:ext cx="9070560" cy="328716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High-Level programming language</a:t>
            </a:r>
            <a:endParaRPr b="0" lang="en-US"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Easy Syntaxes</a:t>
            </a:r>
            <a:endParaRPr b="0" lang="en-US"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Flexibility</a:t>
            </a:r>
            <a:endParaRPr b="0" lang="en-US"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More advantages over other languages</a:t>
            </a:r>
            <a:endParaRPr b="0" lang="en-US" sz="3200" spc="-1" strike="noStrike">
              <a:solidFill>
                <a:srgbClr val="000000"/>
              </a:solidFill>
              <a:latin typeface="Arial"/>
            </a:endParaRPr>
          </a:p>
        </p:txBody>
      </p:sp>
      <p:pic>
        <p:nvPicPr>
          <p:cNvPr id="45" name="" descr=""/>
          <p:cNvPicPr/>
          <p:nvPr/>
        </p:nvPicPr>
        <p:blipFill>
          <a:blip r:embed="rId1"/>
          <a:stretch/>
        </p:blipFill>
        <p:spPr>
          <a:xfrm>
            <a:off x="8195760" y="228600"/>
            <a:ext cx="1318320" cy="159840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0560" cy="94536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Python Libraries Used</a:t>
            </a:r>
            <a:endParaRPr b="0" lang="en-US" sz="4400" spc="-1" strike="noStrike">
              <a:solidFill>
                <a:srgbClr val="000000"/>
              </a:solidFill>
              <a:latin typeface="Arial"/>
            </a:endParaRPr>
          </a:p>
        </p:txBody>
      </p:sp>
      <p:sp>
        <p:nvSpPr>
          <p:cNvPr id="47" name="PlaceHolder 2"/>
          <p:cNvSpPr>
            <a:spLocks noGrp="1"/>
          </p:cNvSpPr>
          <p:nvPr>
            <p:ph/>
          </p:nvPr>
        </p:nvSpPr>
        <p:spPr>
          <a:xfrm>
            <a:off x="504000" y="1326600"/>
            <a:ext cx="9070560" cy="328716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1" lang="en-US" sz="3200" spc="-1" strike="noStrike">
                <a:solidFill>
                  <a:srgbClr val="000000"/>
                </a:solidFill>
                <a:latin typeface="Arial"/>
                <a:ea typeface="PingFang SC"/>
              </a:rPr>
              <a:t>NumPy</a:t>
            </a:r>
            <a:r>
              <a:rPr b="0" lang="en-US" sz="3200" spc="-1" strike="noStrike">
                <a:solidFill>
                  <a:srgbClr val="000000"/>
                </a:solidFill>
                <a:latin typeface="Arial"/>
                <a:ea typeface="PingFang SC"/>
              </a:rPr>
              <a:t>: numerical operations and matrix handling</a:t>
            </a:r>
            <a:endParaRPr b="0" lang="en-US"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1" lang="en-US" sz="3200" spc="-1" strike="noStrike">
                <a:solidFill>
                  <a:srgbClr val="000000"/>
                </a:solidFill>
                <a:latin typeface="Arial"/>
                <a:ea typeface="PingFang SC"/>
              </a:rPr>
              <a:t>SciPy: </a:t>
            </a:r>
            <a:r>
              <a:rPr b="0" lang="en-US" sz="3200" spc="-1" strike="noStrike">
                <a:solidFill>
                  <a:srgbClr val="000000"/>
                </a:solidFill>
                <a:latin typeface="Arial"/>
                <a:ea typeface="PingFang SC"/>
              </a:rPr>
              <a:t>scientific computing, including optimization and interpolation</a:t>
            </a:r>
            <a:endParaRPr b="0" lang="en-US" sz="3200" spc="-1" strike="noStrike">
              <a:solidFill>
                <a:srgbClr val="000000"/>
              </a:solidFill>
              <a:latin typeface="Arial"/>
            </a:endParaRPr>
          </a:p>
        </p:txBody>
      </p:sp>
      <p:pic>
        <p:nvPicPr>
          <p:cNvPr id="48" name="" descr=""/>
          <p:cNvPicPr/>
          <p:nvPr/>
        </p:nvPicPr>
        <p:blipFill>
          <a:blip r:embed="rId1"/>
          <a:stretch/>
        </p:blipFill>
        <p:spPr>
          <a:xfrm>
            <a:off x="7315200" y="1600200"/>
            <a:ext cx="2741400" cy="1231920"/>
          </a:xfrm>
          <a:prstGeom prst="rect">
            <a:avLst/>
          </a:prstGeom>
          <a:ln w="0">
            <a:noFill/>
          </a:ln>
        </p:spPr>
      </p:pic>
      <p:pic>
        <p:nvPicPr>
          <p:cNvPr id="49" name="" descr=""/>
          <p:cNvPicPr/>
          <p:nvPr/>
        </p:nvPicPr>
        <p:blipFill>
          <a:blip r:embed="rId2">
            <a:extLst>
              <a:ext uri="{96DAC541-7B7A-43D3-8B79-37D633B846F1}">
                <asvg:svgBlip xmlns:asvg="http://schemas.microsoft.com/office/drawing/2016/SVG/main" r:embed="rId3"/>
              </a:ext>
            </a:extLst>
          </a:blip>
          <a:stretch/>
        </p:blipFill>
        <p:spPr>
          <a:xfrm>
            <a:off x="5257800" y="3429360"/>
            <a:ext cx="1828080" cy="182808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409</TotalTime>
  <Application>LibreOffice/24.2.3.2$MacOSX_AARCH64 LibreOffice_project/433d9c2ded56988e8a90e6b2e771ee4e6a5ab2ba</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2024-06-03T19:41:53Z</dcterms:created>
  <dc:creator/>
  <dc:description/>
  <dc:language>en-US</dc:language>
  <cp:lastModifiedBy/>
  <dcterms:modified xsi:type="dcterms:W3CDTF">2024-06-05T09:26:49Z</dcterms:modified>
  <cp:revision>29</cp:revision>
  <dc:subject/>
  <dc:title/>
</cp:coreProperties>
</file>

<file path=docProps/custom.xml><?xml version="1.0" encoding="utf-8"?>
<Properties xmlns="http://schemas.openxmlformats.org/officeDocument/2006/custom-properties" xmlns:vt="http://schemas.openxmlformats.org/officeDocument/2006/docPropsVTypes"/>
</file>