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5.svg" ContentType="image/svg"/>
  <Override PartName="/ppt/media/image6.png" ContentType="image/png"/>
  <Override PartName="/ppt/media/image14.png" ContentType="image/png"/>
  <Override PartName="/ppt/media/image15.png" ContentType="image/png"/>
  <Override PartName="/ppt/media/image7.png" ContentType="image/png"/>
  <Override PartName="/ppt/media/image16.png" ContentType="image/png"/>
  <Override PartName="/ppt/media/image8.png" ContentType="image/png"/>
  <Override PartName="/ppt/media/image10.png" ContentType="image/png"/>
  <Override PartName="/ppt/media/image2.png" ContentType="image/png"/>
  <Override PartName="/ppt/media/image4.png" ContentType="image/png"/>
  <Override PartName="/ppt/media/image12.png" ContentType="image/png"/>
  <Override PartName="/ppt/media/image9.svg" ContentType="image/svg"/>
  <Override PartName="/ppt/media/image11.png" ContentType="image/png"/>
  <Override PartName="/ppt/media/image3.png" ContentType="image/png"/>
  <Override PartName="/ppt/media/image1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a:t>
            </a:r>
            <a:r>
              <a:rPr b="0" lang="en-US" sz="4400" spc="-1" strike="noStrike">
                <a:solidFill>
                  <a:srgbClr val="000000"/>
                </a:solidFill>
                <a:latin typeface="Arial"/>
              </a:rPr>
              <a:t>to </a:t>
            </a:r>
            <a:r>
              <a:rPr b="0" lang="en-US" sz="4400" spc="-1" strike="noStrike">
                <a:solidFill>
                  <a:srgbClr val="000000"/>
                </a:solidFill>
                <a:latin typeface="Arial"/>
              </a:rPr>
              <a:t>mov</a:t>
            </a:r>
            <a:r>
              <a:rPr b="0" lang="en-US" sz="4400" spc="-1" strike="noStrike">
                <a:solidFill>
                  <a:srgbClr val="000000"/>
                </a:solidFill>
                <a:latin typeface="Arial"/>
              </a:rPr>
              <a:t>e </a:t>
            </a:r>
            <a:r>
              <a:rPr b="0" lang="en-US" sz="4400" spc="-1" strike="noStrike">
                <a:solidFill>
                  <a:srgbClr val="000000"/>
                </a:solidFill>
                <a:latin typeface="Arial"/>
              </a:rPr>
              <a:t>the </a:t>
            </a:r>
            <a:r>
              <a:rPr b="0" lang="en-US" sz="4400" spc="-1" strike="noStrike">
                <a:solidFill>
                  <a:srgbClr val="000000"/>
                </a:solidFill>
                <a:latin typeface="Arial"/>
              </a:rPr>
              <a:t>slide</a:t>
            </a:r>
            <a:endParaRPr b="0" lang="en-US" sz="4400" spc="-1" strike="noStrike">
              <a:solidFill>
                <a:srgbClr val="000000"/>
              </a:solidFill>
              <a:latin typeface="Arial"/>
            </a:endParaRPr>
          </a:p>
        </p:txBody>
      </p:sp>
      <p:sp>
        <p:nvSpPr>
          <p:cNvPr id="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a:t>
            </a:r>
            <a:r>
              <a:rPr b="0" lang="en-US" sz="2000" spc="-1" strike="noStrike">
                <a:solidFill>
                  <a:srgbClr val="000000"/>
                </a:solidFill>
                <a:latin typeface="Arial"/>
              </a:rPr>
              <a:t>edit the </a:t>
            </a:r>
            <a:r>
              <a:rPr b="0" lang="en-US" sz="2000" spc="-1" strike="noStrike">
                <a:solidFill>
                  <a:srgbClr val="000000"/>
                </a:solidFill>
                <a:latin typeface="Arial"/>
              </a:rPr>
              <a:t>notes </a:t>
            </a:r>
            <a:r>
              <a:rPr b="0" lang="en-US" sz="2000" spc="-1" strike="noStrike">
                <a:solidFill>
                  <a:srgbClr val="000000"/>
                </a:solidFill>
                <a:latin typeface="Arial"/>
              </a:rPr>
              <a:t>format</a:t>
            </a:r>
            <a:endParaRPr b="0" lang="en-US" sz="2000" spc="-1" strike="noStrike">
              <a:solidFill>
                <a:srgbClr val="000000"/>
              </a:solidFill>
              <a:latin typeface="Arial"/>
            </a:endParaRPr>
          </a:p>
        </p:txBody>
      </p:sp>
      <p:sp>
        <p:nvSpPr>
          <p:cNvPr id="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7"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4380DD8-D020-442C-BCF2-446A02E0479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533520" y="764280"/>
            <a:ext cx="6703560" cy="3770280"/>
          </a:xfrm>
          <a:prstGeom prst="rect">
            <a:avLst/>
          </a:prstGeom>
          <a:ln w="0">
            <a:noFill/>
          </a:ln>
        </p:spPr>
      </p:sp>
      <p:sp>
        <p:nvSpPr>
          <p:cNvPr id="78"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User is able to change graphic color manually, sort spacer arrays by length and even highlight identical CRISPRs by red borders.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Visualized CRISPRs of 12 C.  Coli strains which where predicted by CRISPRCasFinder</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533520" y="764280"/>
            <a:ext cx="6703560" cy="3770280"/>
          </a:xfrm>
          <a:prstGeom prst="rect">
            <a:avLst/>
          </a:prstGeom>
          <a:ln w="0">
            <a:noFill/>
          </a:ln>
        </p:spPr>
      </p:sp>
      <p:sp>
        <p:nvSpPr>
          <p:cNvPr id="80"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With CrisprVi, users can generate histograms for direct repeats seen here in the picture which is figure 4 in the article(click for next image)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a:t>
            </a:r>
            <a:r>
              <a:rPr b="0" lang="en-US" sz="2000" spc="-1" strike="noStrike">
                <a:solidFill>
                  <a:srgbClr val="000000"/>
                </a:solidFill>
                <a:latin typeface="Arial"/>
              </a:rPr>
              <a:t>Similarly, the Spacer count across strains can be calculated and visualized in histograms as well</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Users can inspect details of the plots using commands in the menu.</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33520" y="764280"/>
            <a:ext cx="6704640" cy="3771360"/>
          </a:xfrm>
          <a:prstGeom prst="rect">
            <a:avLst/>
          </a:prstGeom>
          <a:ln w="0">
            <a:noFill/>
          </a:ln>
        </p:spPr>
      </p:sp>
      <p:sp>
        <p:nvSpPr>
          <p:cNvPr id="8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Compared to other tools such as CrisprViz which is labeled C in the image, CrisprVi which is labeled A and B in the image is more flexible and provides more detailed visualization.</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a:ln w="0">
            <a:noFill/>
          </a:ln>
        </p:spPr>
      </p:sp>
      <p:sp>
        <p:nvSpPr>
          <p:cNvPr id="8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I feel that CrisprVi is a very innovative tool addressing a significant gap in visualization and analysis of Crispr sequences. CrisprVi is more flexible and interactive and offers a more user friendly interface making it easier to navigate and customize. For students and researchers, CrisprVi offers a practical way to learn about Crispr sequences through manipulation and visulization for analyzing and interpreting CRISPR data.</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533880" y="764280"/>
            <a:ext cx="6704280" cy="3771360"/>
          </a:xfrm>
          <a:prstGeom prst="rect">
            <a:avLst/>
          </a:prstGeom>
          <a:ln w="0">
            <a:noFill/>
          </a:ln>
        </p:spPr>
      </p:sp>
      <p:sp>
        <p:nvSpPr>
          <p:cNvPr id="6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CRIPSR stands for clusetered regularly interspaced short palindromic repeats and it found</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In the bacterial genome, as regions that contain short repetitive DNA sequences interspaced with unique sequences called spacers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CRISPR is apart of the bacterial immune system originally discovered as a defence mechanism against viral infections. CRISPR stores the genetic information about past viral encounters as sort of instructions on how to deal with future encounters.</a:t>
            </a: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ldImg"/>
          </p:nvPr>
        </p:nvSpPr>
        <p:spPr>
          <a:xfrm>
            <a:off x="533520" y="764280"/>
            <a:ext cx="6704640" cy="3771360"/>
          </a:xfrm>
          <a:prstGeom prst="rect">
            <a:avLst/>
          </a:prstGeom>
          <a:ln w="0">
            <a:noFill/>
          </a:ln>
        </p:spPr>
      </p:sp>
      <p:sp>
        <p:nvSpPr>
          <p:cNvPr id="6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So that was CRISPR. SO what is CRISPR-Cas9? </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But before that lets look at the CRISPR Cas system. We know what CRISPR stands for. Cas stands for CRISPR associated. </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Which are the proteins more specifically the enzymes involved in the CRISPR immune response.</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533520" y="764280"/>
            <a:ext cx="6703560" cy="3770280"/>
          </a:xfrm>
          <a:prstGeom prst="rect">
            <a:avLst/>
          </a:prstGeom>
          <a:ln w="0">
            <a:noFill/>
          </a:ln>
        </p:spPr>
      </p:sp>
      <p:sp>
        <p:nvSpPr>
          <p:cNvPr id="66"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This is the Cas9 protein.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Cas9 is a type of CRISPR-associated protein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Cas9 can be programmed with a small RNA molecule to guide it to the specific DNA sequence, where it cuts the DNA</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So Cas9 essentially acts as molecular scissors.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Because of this it has been Adapted as a genome editing tool</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3560" cy="3770280"/>
          </a:xfrm>
          <a:prstGeom prst="rect">
            <a:avLst/>
          </a:prstGeom>
          <a:ln w="0">
            <a:noFill/>
          </a:ln>
        </p:spPr>
      </p:sp>
      <p:sp>
        <p:nvSpPr>
          <p:cNvPr id="68"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There is a need for tools to help visualize sequences of direct repeats and spacers. And there are Tools, such as CrisprStudio and CRISPRFinder that help to provide clear and intuitive visualizations of CRISPR sequences.</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However the researchers note that these tools lack interactivity and tend to be not user friendly and complex. And limited in visualization. For example, CRISPRStudio only present spacers graphically.</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The researchers recognize a need for an all-in-one tool to visualize, manipulate, and analyze CRISPR arrays effectively.</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533520" y="764280"/>
            <a:ext cx="6704640" cy="3771360"/>
          </a:xfrm>
          <a:prstGeom prst="rect">
            <a:avLst/>
          </a:prstGeom>
          <a:ln w="0">
            <a:noFill/>
          </a:ln>
        </p:spPr>
      </p:sp>
      <p:sp>
        <p:nvSpPr>
          <p:cNvPr id="7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They chose to use python to develop their tool because of its extensive bioinformatics libraries, eas of use and seamless integration with current tools.</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533520" y="764280"/>
            <a:ext cx="6703560" cy="3770280"/>
          </a:xfrm>
          <a:prstGeom prst="rect">
            <a:avLst/>
          </a:prstGeom>
          <a:ln w="0">
            <a:noFill/>
          </a:ln>
        </p:spPr>
      </p:sp>
      <p:sp>
        <p:nvSpPr>
          <p:cNvPr id="72"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In their development, they implemented pandas and numpy for data processing and computation</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While the matplotlib and seaborn packages are used to visualize results along with Biopython for sequence analysis and manipulation.</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533520" y="764280"/>
            <a:ext cx="6703560" cy="3770280"/>
          </a:xfrm>
          <a:prstGeom prst="rect">
            <a:avLst/>
          </a:prstGeom>
          <a:ln w="0">
            <a:noFill/>
          </a:ln>
        </p:spPr>
      </p:sp>
      <p:sp>
        <p:nvSpPr>
          <p:cNvPr id="74"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researchers were able to successfully develop a python package with a graphical user interface with various functionalities to manipulate and interpret CRISPR data.</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CrisprVi is a flexible package that allows various CRISPR finding methods such as CRISPRCasFinder, MinCED, and others. This allows the user to use any CRISPR finding method and even use multiple methods to compare the prediciton accuracy between the tools.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533520" y="764280"/>
            <a:ext cx="6704640" cy="3771360"/>
          </a:xfrm>
          <a:prstGeom prst="rect">
            <a:avLst/>
          </a:prstGeom>
          <a:ln w="0">
            <a:noFill/>
          </a:ln>
        </p:spPr>
      </p:sp>
      <p:sp>
        <p:nvSpPr>
          <p:cNvPr id="7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The researchers were able to successfully develop a python package with a graphical user interface with various functionalities to manipulate and interpret CRISPR data.</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5C91216-3640-4A75-9826-C8CC83ACA07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504000" y="1326600"/>
            <a:ext cx="9070560" cy="32871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49D0697-C397-466F-A277-318306DE9175}"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560" cy="3287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EAFF33D7-C4F2-4F3D-9D82-52BBAF946C4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a:t>
            </a:r>
            <a:r>
              <a:rPr b="0" lang="en-US" sz="1800" spc="-1" strike="noStrike">
                <a:solidFill>
                  <a:srgbClr val="000000"/>
                </a:solidFill>
                <a:latin typeface="Arial"/>
              </a:rPr>
              <a:t>edit the title </a:t>
            </a:r>
            <a:r>
              <a:rPr b="0" lang="en-US" sz="1800" spc="-1" strike="noStrike">
                <a:solidFill>
                  <a:srgbClr val="000000"/>
                </a:solidFill>
                <a:latin typeface="Arial"/>
              </a:rPr>
              <a:t>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447360" y="5165280"/>
            <a:ext cx="3193920" cy="38952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7227360" y="5165280"/>
            <a:ext cx="2347200" cy="38952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1D0B074-C169-44A4-A5F6-CBC095791BC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0" name="PlaceHolder 4"/>
          <p:cNvSpPr>
            <a:spLocks noGrp="1"/>
          </p:cNvSpPr>
          <p:nvPr>
            <p:ph type="dt" idx="6"/>
          </p:nvPr>
        </p:nvSpPr>
        <p:spPr>
          <a:xfrm>
            <a:off x="504000" y="5165280"/>
            <a:ext cx="2347200" cy="38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svg"/><Relationship Id="rId8" Type="http://schemas.openxmlformats.org/officeDocument/2006/relationships/slideLayout" Target="../slideLayouts/slideLayout1.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0560" cy="5030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CrisprVi: a software for visualizing and analyzing CRISPR sequences of prokaryotes</a:t>
            </a:r>
            <a:endParaRPr b="0" lang="en-US" sz="4400" spc="-1" strike="noStrike">
              <a:solidFill>
                <a:srgbClr val="000000"/>
              </a:solidFill>
              <a:latin typeface="Arial"/>
            </a:endParaRPr>
          </a:p>
        </p:txBody>
      </p:sp>
      <p:sp>
        <p:nvSpPr>
          <p:cNvPr id="21" name=""/>
          <p:cNvSpPr/>
          <p:nvPr/>
        </p:nvSpPr>
        <p:spPr>
          <a:xfrm>
            <a:off x="3886200" y="4682880"/>
            <a:ext cx="2285280" cy="34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John Wesley Mathis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ECE/SSE 591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74160"/>
            <a:ext cx="9070560" cy="124920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User </a:t>
            </a:r>
            <a:r>
              <a:rPr b="0" lang="en-US" sz="4400" spc="-1" strike="noStrike">
                <a:solidFill>
                  <a:srgbClr val="000000"/>
                </a:solidFill>
                <a:latin typeface="Arial"/>
              </a:rPr>
              <a:t>can </a:t>
            </a:r>
            <a:r>
              <a:rPr b="0" lang="en-US" sz="4400" spc="-1" strike="noStrike">
                <a:solidFill>
                  <a:srgbClr val="000000"/>
                </a:solidFill>
                <a:latin typeface="Arial"/>
              </a:rPr>
              <a:t>cust</a:t>
            </a:r>
            <a:r>
              <a:rPr b="0" lang="en-US" sz="4400" spc="-1" strike="noStrike">
                <a:solidFill>
                  <a:srgbClr val="000000"/>
                </a:solidFill>
                <a:latin typeface="Arial"/>
              </a:rPr>
              <a:t>omiz</a:t>
            </a:r>
            <a:r>
              <a:rPr b="0" lang="en-US" sz="4400" spc="-1" strike="noStrike">
                <a:solidFill>
                  <a:srgbClr val="000000"/>
                </a:solidFill>
                <a:latin typeface="Arial"/>
              </a:rPr>
              <a:t>e </a:t>
            </a:r>
            <a:r>
              <a:rPr b="0" lang="en-US" sz="4400" spc="-1" strike="noStrike">
                <a:solidFill>
                  <a:srgbClr val="000000"/>
                </a:solidFill>
                <a:latin typeface="Arial"/>
              </a:rPr>
              <a:t>grap</a:t>
            </a:r>
            <a:r>
              <a:rPr b="0" lang="en-US" sz="4400" spc="-1" strike="noStrike">
                <a:solidFill>
                  <a:srgbClr val="000000"/>
                </a:solidFill>
                <a:latin typeface="Arial"/>
              </a:rPr>
              <a:t>hics </a:t>
            </a:r>
            <a:r>
              <a:rPr b="0" lang="en-US" sz="4400" spc="-1" strike="noStrike">
                <a:solidFill>
                  <a:srgbClr val="000000"/>
                </a:solidFill>
                <a:latin typeface="Arial"/>
              </a:rPr>
              <a:t>for </a:t>
            </a:r>
            <a:r>
              <a:rPr b="0" lang="en-US" sz="4400" spc="-1" strike="noStrike">
                <a:solidFill>
                  <a:srgbClr val="000000"/>
                </a:solidFill>
                <a:latin typeface="Arial"/>
              </a:rPr>
              <a:t>DRs</a:t>
            </a:r>
            <a:r>
              <a:rPr b="0" lang="en-US" sz="4400" spc="-1" strike="noStrike">
                <a:solidFill>
                  <a:srgbClr val="000000"/>
                </a:solidFill>
                <a:latin typeface="Arial"/>
              </a:rPr>
              <a:t>/spa</a:t>
            </a:r>
            <a:r>
              <a:rPr b="0" lang="en-US" sz="4400" spc="-1" strike="noStrike">
                <a:solidFill>
                  <a:srgbClr val="000000"/>
                </a:solidFill>
                <a:latin typeface="Arial"/>
              </a:rPr>
              <a:t>cers</a:t>
            </a:r>
            <a:endParaRPr b="0" lang="en-US" sz="4400" spc="-1" strike="noStrike">
              <a:solidFill>
                <a:srgbClr val="000000"/>
              </a:solidFill>
              <a:latin typeface="Arial"/>
            </a:endParaRPr>
          </a:p>
        </p:txBody>
      </p:sp>
      <p:sp>
        <p:nvSpPr>
          <p:cNvPr id="45"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46" name="" descr=""/>
          <p:cNvPicPr/>
          <p:nvPr/>
        </p:nvPicPr>
        <p:blipFill>
          <a:blip r:embed="rId1"/>
          <a:stretch/>
        </p:blipFill>
        <p:spPr>
          <a:xfrm>
            <a:off x="177480" y="1326600"/>
            <a:ext cx="4394520" cy="2787120"/>
          </a:xfrm>
          <a:prstGeom prst="rect">
            <a:avLst/>
          </a:prstGeom>
          <a:ln w="0">
            <a:noFill/>
          </a:ln>
        </p:spPr>
      </p:pic>
      <p:pic>
        <p:nvPicPr>
          <p:cNvPr id="47" name="" descr=""/>
          <p:cNvPicPr/>
          <p:nvPr/>
        </p:nvPicPr>
        <p:blipFill>
          <a:blip r:embed="rId2"/>
          <a:stretch/>
        </p:blipFill>
        <p:spPr>
          <a:xfrm>
            <a:off x="4773240" y="1600200"/>
            <a:ext cx="5284080" cy="2284920"/>
          </a:xfrm>
          <a:prstGeom prst="rect">
            <a:avLst/>
          </a:prstGeom>
          <a:ln w="0">
            <a:noFill/>
          </a:ln>
        </p:spPr>
      </p:pic>
      <p:pic>
        <p:nvPicPr>
          <p:cNvPr id="48" name="" descr=""/>
          <p:cNvPicPr/>
          <p:nvPr/>
        </p:nvPicPr>
        <p:blipFill>
          <a:blip r:embed="rId3"/>
          <a:stretch/>
        </p:blipFill>
        <p:spPr>
          <a:xfrm>
            <a:off x="648360" y="1371600"/>
            <a:ext cx="8724240" cy="42058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0" y="-238320"/>
            <a:ext cx="10743120" cy="1874160"/>
          </a:xfrm>
          <a:prstGeom prst="rect">
            <a:avLst/>
          </a:prstGeom>
          <a:noFill/>
          <a:ln w="0">
            <a:noFill/>
          </a:ln>
        </p:spPr>
        <p:txBody>
          <a:bodyPr lIns="0" rIns="0" tIns="0" bIns="0" anchor="ctr">
            <a:noAutofit/>
          </a:bodyPr>
          <a:p>
            <a:pPr indent="0" algn="ctr">
              <a:lnSpc>
                <a:spcPct val="100000"/>
              </a:lnSpc>
              <a:spcBef>
                <a:spcPts val="1417"/>
              </a:spcBef>
              <a:buNone/>
              <a:tabLst>
                <a:tab algn="l" pos="0"/>
              </a:tabLst>
            </a:pPr>
            <a:r>
              <a:rPr b="0" lang="en-US" sz="4400" spc="-1" strike="noStrike">
                <a:solidFill>
                  <a:srgbClr val="000000"/>
                </a:solidFill>
                <a:latin typeface="Arial"/>
              </a:rPr>
              <a:t>Perf</a:t>
            </a:r>
            <a:r>
              <a:rPr b="0" lang="en-US" sz="4400" spc="-1" strike="noStrike">
                <a:solidFill>
                  <a:srgbClr val="000000"/>
                </a:solidFill>
                <a:latin typeface="Arial"/>
              </a:rPr>
              <a:t>orm </a:t>
            </a:r>
            <a:r>
              <a:rPr b="0" lang="en-US" sz="4400" spc="-1" strike="noStrike">
                <a:solidFill>
                  <a:srgbClr val="000000"/>
                </a:solidFill>
                <a:latin typeface="Arial"/>
              </a:rPr>
              <a:t>stati</a:t>
            </a:r>
            <a:r>
              <a:rPr b="0" lang="en-US" sz="4400" spc="-1" strike="noStrike">
                <a:solidFill>
                  <a:srgbClr val="000000"/>
                </a:solidFill>
                <a:latin typeface="Arial"/>
              </a:rPr>
              <a:t>stica</a:t>
            </a:r>
            <a:r>
              <a:rPr b="0" lang="en-US" sz="4400" spc="-1" strike="noStrike">
                <a:solidFill>
                  <a:srgbClr val="000000"/>
                </a:solidFill>
                <a:latin typeface="Arial"/>
              </a:rPr>
              <a:t>l </a:t>
            </a:r>
            <a:r>
              <a:rPr b="0" lang="en-US" sz="4400" spc="-1" strike="noStrike">
                <a:solidFill>
                  <a:srgbClr val="000000"/>
                </a:solidFill>
                <a:latin typeface="Arial"/>
              </a:rPr>
              <a:t>anal</a:t>
            </a:r>
            <a:r>
              <a:rPr b="0" lang="en-US" sz="4400" spc="-1" strike="noStrike">
                <a:solidFill>
                  <a:srgbClr val="000000"/>
                </a:solidFill>
                <a:latin typeface="Arial"/>
              </a:rPr>
              <a:t>ysis </a:t>
            </a:r>
            <a:r>
              <a:rPr b="0" lang="en-US" sz="4400" spc="-1" strike="noStrike">
                <a:solidFill>
                  <a:srgbClr val="000000"/>
                </a:solidFill>
                <a:latin typeface="Arial"/>
              </a:rPr>
              <a:t>of </a:t>
            </a:r>
            <a:r>
              <a:rPr b="0" lang="en-US" sz="4400" spc="-1" strike="noStrike">
                <a:solidFill>
                  <a:srgbClr val="000000"/>
                </a:solidFill>
                <a:latin typeface="Arial"/>
              </a:rPr>
              <a:t>the </a:t>
            </a:r>
            <a:r>
              <a:rPr b="0" lang="en-US" sz="4400" spc="-1" strike="noStrike">
                <a:solidFill>
                  <a:srgbClr val="000000"/>
                </a:solidFill>
                <a:latin typeface="Arial"/>
              </a:rPr>
              <a:t>DRs</a:t>
            </a:r>
            <a:r>
              <a:rPr b="0" lang="en-US" sz="4400" spc="-1" strike="noStrike">
                <a:solidFill>
                  <a:srgbClr val="000000"/>
                </a:solidFill>
                <a:latin typeface="Arial"/>
              </a:rPr>
              <a:t>/spa</a:t>
            </a:r>
            <a:r>
              <a:rPr b="0" lang="en-US" sz="4400" spc="-1" strike="noStrike">
                <a:solidFill>
                  <a:srgbClr val="000000"/>
                </a:solidFill>
                <a:latin typeface="Arial"/>
              </a:rPr>
              <a:t>cers </a:t>
            </a:r>
            <a:r>
              <a:rPr b="0" lang="en-US" sz="4400" spc="-1" strike="noStrike">
                <a:solidFill>
                  <a:srgbClr val="000000"/>
                </a:solidFill>
                <a:latin typeface="Arial"/>
              </a:rPr>
              <a:t>on </a:t>
            </a:r>
            <a:r>
              <a:rPr b="0" lang="en-US" sz="4400" spc="-1" strike="noStrike">
                <a:solidFill>
                  <a:srgbClr val="000000"/>
                </a:solidFill>
                <a:latin typeface="Arial"/>
              </a:rPr>
              <a:t>sele</a:t>
            </a:r>
            <a:r>
              <a:rPr b="0" lang="en-US" sz="4400" spc="-1" strike="noStrike">
                <a:solidFill>
                  <a:srgbClr val="000000"/>
                </a:solidFill>
                <a:latin typeface="Arial"/>
              </a:rPr>
              <a:t>cted </a:t>
            </a:r>
            <a:r>
              <a:rPr b="0" lang="en-US" sz="4400" spc="-1" strike="noStrike">
                <a:solidFill>
                  <a:srgbClr val="000000"/>
                </a:solidFill>
                <a:latin typeface="Arial"/>
              </a:rPr>
              <a:t>strai</a:t>
            </a:r>
            <a:r>
              <a:rPr b="0" lang="en-US" sz="4400" spc="-1" strike="noStrike">
                <a:solidFill>
                  <a:srgbClr val="000000"/>
                </a:solidFill>
                <a:latin typeface="Arial"/>
              </a:rPr>
              <a:t>ns </a:t>
            </a:r>
            <a:endParaRPr b="0" lang="en-US" sz="4400" spc="-1" strike="noStrike">
              <a:solidFill>
                <a:srgbClr val="000000"/>
              </a:solidFill>
              <a:latin typeface="Arial"/>
            </a:endParaRPr>
          </a:p>
        </p:txBody>
      </p:sp>
      <p:pic>
        <p:nvPicPr>
          <p:cNvPr id="50" name="" descr=""/>
          <p:cNvPicPr/>
          <p:nvPr/>
        </p:nvPicPr>
        <p:blipFill>
          <a:blip r:embed="rId1"/>
          <a:stretch/>
        </p:blipFill>
        <p:spPr>
          <a:xfrm>
            <a:off x="685800" y="1640160"/>
            <a:ext cx="6171120" cy="3845160"/>
          </a:xfrm>
          <a:prstGeom prst="rect">
            <a:avLst/>
          </a:prstGeom>
          <a:ln w="0">
            <a:noFill/>
          </a:ln>
        </p:spPr>
      </p:pic>
      <p:pic>
        <p:nvPicPr>
          <p:cNvPr id="51" name="" descr=""/>
          <p:cNvPicPr/>
          <p:nvPr/>
        </p:nvPicPr>
        <p:blipFill>
          <a:blip r:embed="rId2"/>
          <a:stretch/>
        </p:blipFill>
        <p:spPr>
          <a:xfrm>
            <a:off x="849240" y="1595160"/>
            <a:ext cx="6007680" cy="389124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Mor</a:t>
            </a:r>
            <a:r>
              <a:rPr b="0" lang="en-US" sz="4400" spc="-1" strike="noStrike">
                <a:solidFill>
                  <a:srgbClr val="000000"/>
                </a:solidFill>
                <a:latin typeface="Arial"/>
              </a:rPr>
              <a:t>e </a:t>
            </a:r>
            <a:r>
              <a:rPr b="0" lang="en-US" sz="4400" spc="-1" strike="noStrike">
                <a:solidFill>
                  <a:srgbClr val="000000"/>
                </a:solidFill>
                <a:latin typeface="Arial"/>
              </a:rPr>
              <a:t>Deta</a:t>
            </a:r>
            <a:r>
              <a:rPr b="0" lang="en-US" sz="4400" spc="-1" strike="noStrike">
                <a:solidFill>
                  <a:srgbClr val="000000"/>
                </a:solidFill>
                <a:latin typeface="Arial"/>
              </a:rPr>
              <a:t>iled </a:t>
            </a:r>
            <a:r>
              <a:rPr b="0" lang="en-US" sz="4400" spc="-1" strike="noStrike">
                <a:solidFill>
                  <a:srgbClr val="000000"/>
                </a:solidFill>
                <a:latin typeface="Arial"/>
              </a:rPr>
              <a:t>Visu</a:t>
            </a:r>
            <a:r>
              <a:rPr b="0" lang="en-US" sz="4400" spc="-1" strike="noStrike">
                <a:solidFill>
                  <a:srgbClr val="000000"/>
                </a:solidFill>
                <a:latin typeface="Arial"/>
              </a:rPr>
              <a:t>aliza</a:t>
            </a:r>
            <a:r>
              <a:rPr b="0" lang="en-US" sz="4400" spc="-1" strike="noStrike">
                <a:solidFill>
                  <a:srgbClr val="000000"/>
                </a:solidFill>
                <a:latin typeface="Arial"/>
              </a:rPr>
              <a:t>tion</a:t>
            </a:r>
            <a:endParaRPr b="0" lang="en-US" sz="4400" spc="-1" strike="noStrike">
              <a:solidFill>
                <a:srgbClr val="000000"/>
              </a:solidFill>
              <a:latin typeface="Arial"/>
            </a:endParaRPr>
          </a:p>
        </p:txBody>
      </p:sp>
      <p:sp>
        <p:nvSpPr>
          <p:cNvPr id="53"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54" name="" descr=""/>
          <p:cNvPicPr/>
          <p:nvPr/>
        </p:nvPicPr>
        <p:blipFill>
          <a:blip r:embed="rId1"/>
          <a:stretch/>
        </p:blipFill>
        <p:spPr>
          <a:xfrm>
            <a:off x="0" y="1600200"/>
            <a:ext cx="10080360" cy="3840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graphicFrame>
        <p:nvGraphicFramePr>
          <p:cNvPr id="56" name=""/>
          <p:cNvGraphicFramePr/>
          <p:nvPr/>
        </p:nvGraphicFramePr>
        <p:xfrm>
          <a:off x="228600" y="1390320"/>
          <a:ext cx="9601200" cy="5437800"/>
        </p:xfrm>
        <a:graphic>
          <a:graphicData uri="http://schemas.openxmlformats.org/drawingml/2006/table">
            <a:tbl>
              <a:tblPr/>
              <a:tblGrid>
                <a:gridCol w="2399400"/>
                <a:gridCol w="2399400"/>
                <a:gridCol w="2399400"/>
                <a:gridCol w="2403000"/>
              </a:tblGrid>
              <a:tr h="364680">
                <a:tc>
                  <a:txBody>
                    <a:bodyPr lIns="36000" rIns="36000" tIns="36000" bIns="36000" anchor="t">
                      <a:noAutofit/>
                    </a:bodyPr>
                    <a:p>
                      <a:r>
                        <a:rPr b="0" lang="en-US" sz="1400" spc="-1" strike="noStrike">
                          <a:solidFill>
                            <a:srgbClr val="000000"/>
                          </a:solidFill>
                          <a:latin typeface="Arial"/>
                        </a:rPr>
                        <a:t>Feature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CrisprVi</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CRISPRviz</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CRISPRStudio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Visualization of DRs and Spacers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 (Only Spacers)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Customization</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Limited</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Interactive GUI</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Statistical Analysis Tools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Accepts outputs from various CRISPR Finding tools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 (MinCED only)</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Flexibility in CRISPR detection methods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Ability to change visualization settings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Yes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No</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US" sz="1400" spc="-1" strike="noStrike">
                          <a:solidFill>
                            <a:srgbClr val="000000"/>
                          </a:solidFill>
                          <a:latin typeface="Arial"/>
                        </a:rPr>
                        <a:t>Efficiency (Data Loading Speed)</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Moderate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Fast</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N/A</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a:t>
            </a:r>
            <a:r>
              <a:rPr b="0" lang="en-US" sz="4400" spc="-1" strike="noStrike">
                <a:solidFill>
                  <a:srgbClr val="000000"/>
                </a:solidFill>
                <a:latin typeface="Arial"/>
              </a:rPr>
              <a:t>renc</a:t>
            </a:r>
            <a:r>
              <a:rPr b="0" lang="en-US" sz="4400" spc="-1" strike="noStrike">
                <a:solidFill>
                  <a:srgbClr val="000000"/>
                </a:solidFill>
                <a:latin typeface="Arial"/>
              </a:rPr>
              <a:t>es</a:t>
            </a:r>
            <a:endParaRPr b="0" lang="en-US" sz="4400" spc="-1" strike="noStrike">
              <a:solidFill>
                <a:srgbClr val="000000"/>
              </a:solidFill>
              <a:latin typeface="Arial"/>
            </a:endParaRPr>
          </a:p>
        </p:txBody>
      </p:sp>
      <p:sp>
        <p:nvSpPr>
          <p:cNvPr id="58"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Jia, B., Zhang, X., Jiang, Q., Wang, Z., Zhang, Y., Hu, Y., &amp; Wang, Y. (2022). CrisprVi: a software for visulaizing and analyzing CRISPR sequences of prokaryotes. </a:t>
            </a:r>
            <a:r>
              <a:rPr b="0" i="1" lang="en-US" sz="900" spc="-1" strike="noStrike">
                <a:solidFill>
                  <a:srgbClr val="000000"/>
                </a:solidFill>
                <a:latin typeface="Arial"/>
              </a:rPr>
              <a:t>BMC Bioinformatics</a:t>
            </a:r>
            <a:r>
              <a:rPr b="0" lang="en-US" sz="900" spc="-1" strike="noStrike">
                <a:solidFill>
                  <a:srgbClr val="000000"/>
                </a:solidFill>
                <a:latin typeface="Arial"/>
              </a:rPr>
              <a:t>, 23(1), 257. https://doi.org/10.1186/s12859-022-04716-9</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NumPy developers. (n.d.). NumPy logo. Retrieved from https://github/com/numpy/numpy/tree/main/branding/logo</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Seaborn developers. (n.d.). Seaborn logo. Retrieved from https://seaborn.pydata.org/citing.html</a:t>
            </a:r>
            <a:endParaRPr b="0" lang="en-US" sz="9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900" spc="-1" strike="noStrike">
                <a:solidFill>
                  <a:srgbClr val="000000"/>
                </a:solidFill>
                <a:latin typeface="Arial"/>
              </a:rPr>
              <a:t>Splettstoesser, T. (n.d.). Cas9 protein structure [Image]. Wikimedia Commons. Retrieved from 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a:t>
            </a:r>
            <a:r>
              <a:rPr b="0" lang="en-US" sz="4400" spc="-1" strike="noStrike">
                <a:solidFill>
                  <a:srgbClr val="000000"/>
                </a:solidFill>
                <a:latin typeface="Arial"/>
              </a:rPr>
              <a:t>t is </a:t>
            </a:r>
            <a:r>
              <a:rPr b="0" lang="en-US" sz="4400" spc="-1" strike="noStrike">
                <a:solidFill>
                  <a:srgbClr val="000000"/>
                </a:solidFill>
                <a:latin typeface="Arial"/>
              </a:rPr>
              <a:t>CRI</a:t>
            </a:r>
            <a:r>
              <a:rPr b="0" lang="en-US" sz="4400" spc="-1" strike="noStrike">
                <a:solidFill>
                  <a:srgbClr val="000000"/>
                </a:solidFill>
                <a:latin typeface="Arial"/>
              </a:rPr>
              <a:t>SPR</a:t>
            </a:r>
            <a:r>
              <a:rPr b="0" lang="en-US" sz="4400" spc="-1" strike="noStrike">
                <a:solidFill>
                  <a:srgbClr val="000000"/>
                </a:solidFill>
                <a:latin typeface="Arial"/>
              </a:rPr>
              <a:t>?</a:t>
            </a: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77777"/>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Clustered Regularly Interspaced Short </a:t>
            </a:r>
            <a:r>
              <a:rPr b="0" lang="en-US" sz="3200" spc="-1" strike="noStrike">
                <a:solidFill>
                  <a:srgbClr val="000000"/>
                </a:solidFill>
                <a:latin typeface="Arial"/>
              </a:rPr>
              <a:t>Palindromic Repeats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Natural defense mechanism in bacterial </a:t>
            </a:r>
            <a:r>
              <a:rPr b="0" lang="en-US" sz="3200" spc="-1" strike="noStrike">
                <a:solidFill>
                  <a:srgbClr val="000000"/>
                </a:solidFill>
                <a:latin typeface="Arial"/>
              </a:rPr>
              <a:t>immune system</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regions contain short, repetitive DNA </a:t>
            </a:r>
            <a:r>
              <a:rPr b="0" lang="en-US" sz="3200" spc="-1" strike="noStrike">
                <a:solidFill>
                  <a:srgbClr val="000000"/>
                </a:solidFill>
                <a:latin typeface="Arial"/>
              </a:rPr>
              <a:t>sequences interspaced with unique sequences </a:t>
            </a:r>
            <a:r>
              <a:rPr b="0" lang="en-US" sz="3200" spc="-1" strike="noStrike">
                <a:solidFill>
                  <a:srgbClr val="000000"/>
                </a:solidFill>
                <a:latin typeface="Arial"/>
              </a:rPr>
              <a:t>called spacers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CRISPR is used to store genetic info from past </a:t>
            </a:r>
            <a:r>
              <a:rPr b="0" lang="en-US" sz="3200" spc="-1" strike="noStrike">
                <a:solidFill>
                  <a:srgbClr val="000000"/>
                </a:solidFill>
                <a:latin typeface="Arial"/>
              </a:rPr>
              <a:t>viral infection and recognize and destroy </a:t>
            </a:r>
            <a:r>
              <a:rPr b="0" lang="en-US" sz="3200" spc="-1" strike="noStrike">
                <a:solidFill>
                  <a:srgbClr val="000000"/>
                </a:solidFill>
                <a:latin typeface="Arial"/>
              </a:rPr>
              <a:t>invading viruses in subsequent encounters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a:t>
            </a:r>
            <a:r>
              <a:rPr b="0" lang="en-US" sz="4400" spc="-1" strike="noStrike">
                <a:solidFill>
                  <a:srgbClr val="000000"/>
                </a:solidFill>
                <a:latin typeface="Arial"/>
              </a:rPr>
              <a:t>t is </a:t>
            </a:r>
            <a:r>
              <a:rPr b="0" lang="en-US" sz="4400" spc="-1" strike="noStrike">
                <a:solidFill>
                  <a:srgbClr val="000000"/>
                </a:solidFill>
                <a:latin typeface="Arial"/>
              </a:rPr>
              <a:t>Cas</a:t>
            </a:r>
            <a:r>
              <a:rPr b="0" lang="en-US" sz="4400" spc="-1" strike="noStrike">
                <a:solidFill>
                  <a:srgbClr val="000000"/>
                </a:solidFill>
                <a:latin typeface="Arial"/>
              </a:rPr>
              <a:t>?</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CRISPR-Cas System</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CRISPR-associated (Cas)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Proteins essential for bacterial adaptive immunity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endParaRPr b="0" lang="en-US" sz="1800" spc="-1" strike="noStrike">
              <a:solidFill>
                <a:srgbClr val="000000"/>
              </a:solidFill>
              <a:latin typeface="Arial"/>
            </a:endParaRPr>
          </a:p>
        </p:txBody>
      </p:sp>
      <p:pic>
        <p:nvPicPr>
          <p:cNvPr id="27" name="" descr=""/>
          <p:cNvPicPr/>
          <p:nvPr/>
        </p:nvPicPr>
        <p:blipFill>
          <a:blip r:embed="rId1"/>
          <a:stretch/>
        </p:blipFill>
        <p:spPr>
          <a:xfrm>
            <a:off x="1527480" y="914400"/>
            <a:ext cx="6701040" cy="4799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74160"/>
            <a:ext cx="9070560" cy="12492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a:t>
            </a:r>
            <a:r>
              <a:rPr b="0" lang="en-US" sz="4400" spc="-1" strike="noStrike">
                <a:solidFill>
                  <a:srgbClr val="000000"/>
                </a:solidFill>
                <a:latin typeface="Arial"/>
              </a:rPr>
              <a:t>Prob</a:t>
            </a:r>
            <a:r>
              <a:rPr b="0" lang="en-US" sz="4400" spc="-1" strike="noStrike">
                <a:solidFill>
                  <a:srgbClr val="000000"/>
                </a:solidFill>
                <a:latin typeface="Arial"/>
              </a:rPr>
              <a:t>lem </a:t>
            </a:r>
            <a:r>
              <a:rPr b="0" lang="en-US" sz="4400" spc="-1" strike="noStrike">
                <a:solidFill>
                  <a:srgbClr val="000000"/>
                </a:solidFill>
                <a:latin typeface="Arial"/>
              </a:rPr>
              <a:t>with </a:t>
            </a:r>
            <a:r>
              <a:rPr b="0" lang="en-US" sz="4400" spc="-1" strike="noStrike">
                <a:solidFill>
                  <a:srgbClr val="000000"/>
                </a:solidFill>
                <a:latin typeface="Arial"/>
              </a:rPr>
              <a:t>CRI</a:t>
            </a:r>
            <a:r>
              <a:rPr b="0" lang="en-US" sz="4400" spc="-1" strike="noStrike">
                <a:solidFill>
                  <a:srgbClr val="000000"/>
                </a:solidFill>
                <a:latin typeface="Arial"/>
              </a:rPr>
              <a:t>SPR </a:t>
            </a:r>
            <a:r>
              <a:rPr b="0" lang="en-US" sz="4400" spc="-1" strike="noStrike">
                <a:solidFill>
                  <a:srgbClr val="000000"/>
                </a:solidFill>
                <a:latin typeface="Arial"/>
              </a:rPr>
              <a:t>Visu</a:t>
            </a:r>
            <a:r>
              <a:rPr b="0" lang="en-US" sz="4400" spc="-1" strike="noStrike">
                <a:solidFill>
                  <a:srgbClr val="000000"/>
                </a:solidFill>
                <a:latin typeface="Arial"/>
              </a:rPr>
              <a:t>aliza</a:t>
            </a:r>
            <a:r>
              <a:rPr b="0" lang="en-US" sz="4400" spc="-1" strike="noStrike">
                <a:solidFill>
                  <a:srgbClr val="000000"/>
                </a:solidFill>
                <a:latin typeface="Arial"/>
              </a:rPr>
              <a:t>tion </a:t>
            </a:r>
            <a:r>
              <a:rPr b="0" lang="en-US" sz="4400" spc="-1" strike="noStrike">
                <a:solidFill>
                  <a:srgbClr val="000000"/>
                </a:solidFill>
                <a:latin typeface="Arial"/>
              </a:rPr>
              <a:t>and </a:t>
            </a:r>
            <a:r>
              <a:rPr b="0" lang="en-US" sz="4400" spc="-1" strike="noStrike">
                <a:solidFill>
                  <a:srgbClr val="000000"/>
                </a:solidFill>
                <a:latin typeface="Arial"/>
              </a:rPr>
              <a:t>Anal</a:t>
            </a:r>
            <a:r>
              <a:rPr b="0" lang="en-US" sz="4400" spc="-1" strike="noStrike">
                <a:solidFill>
                  <a:srgbClr val="000000"/>
                </a:solidFill>
                <a:latin typeface="Arial"/>
              </a:rPr>
              <a:t>ysis</a:t>
            </a:r>
            <a:endParaRPr b="0" lang="en-US" sz="4400" spc="-1" strike="noStrike">
              <a:solidFill>
                <a:srgbClr val="000000"/>
              </a:solidFill>
              <a:latin typeface="Arial"/>
            </a:endParaRPr>
          </a:p>
        </p:txBody>
      </p:sp>
      <p:sp>
        <p:nvSpPr>
          <p:cNvPr id="29" name="PlaceHolder 2"/>
          <p:cNvSpPr>
            <a:spLocks noGrp="1"/>
          </p:cNvSpPr>
          <p:nvPr>
            <p:ph/>
          </p:nvPr>
        </p:nvSpPr>
        <p:spPr>
          <a:xfrm>
            <a:off x="457200" y="1371600"/>
            <a:ext cx="5485320" cy="4113720"/>
          </a:xfrm>
          <a:prstGeom prst="rect">
            <a:avLst/>
          </a:prstGeom>
          <a:noFill/>
          <a:ln w="0">
            <a:noFill/>
          </a:ln>
        </p:spPr>
        <p:txBody>
          <a:bodyPr lIns="0" rIns="0" tIns="0" bIns="0" anchor="t">
            <a:normAutofit fontScale="35555"/>
          </a:bodyPr>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Comprehensive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Investigate loci and sequences of </a:t>
            </a:r>
            <a:r>
              <a:rPr b="0" lang="en-US" sz="4200" spc="-1" strike="noStrike">
                <a:solidFill>
                  <a:srgbClr val="000000"/>
                </a:solidFill>
                <a:latin typeface="Arial"/>
              </a:rPr>
              <a:t>DRs and spacers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Existing tools: CRT, PILER-CR, </a:t>
            </a:r>
            <a:r>
              <a:rPr b="0" lang="en-US" sz="4200" spc="-1" strike="noStrike">
                <a:solidFill>
                  <a:srgbClr val="000000"/>
                </a:solidFill>
                <a:latin typeface="Arial"/>
              </a:rPr>
              <a:t>CRISPRFinder, etc.</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Limitations of Current 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Lack interactive and user-friendly </a:t>
            </a:r>
            <a:r>
              <a:rPr b="0" lang="en-US" sz="4200" spc="-1" strike="noStrike">
                <a:solidFill>
                  <a:srgbClr val="000000"/>
                </a:solidFill>
                <a:latin typeface="Arial"/>
              </a:rPr>
              <a:t>visualization</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Complexity and non-interactivity of </a:t>
            </a:r>
            <a:r>
              <a:rPr b="0" lang="en-US" sz="4200" spc="-1" strike="noStrike">
                <a:solidFill>
                  <a:srgbClr val="000000"/>
                </a:solidFill>
                <a:latin typeface="Arial"/>
              </a:rPr>
              <a:t>Excel macros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Over-reliance on specific detection </a:t>
            </a:r>
            <a:r>
              <a:rPr b="0" lang="en-US" sz="4200" spc="-1" strike="noStrike">
                <a:solidFill>
                  <a:srgbClr val="000000"/>
                </a:solidFill>
                <a:latin typeface="Arial"/>
              </a:rPr>
              <a:t>tools</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Confusing visual outputs with </a:t>
            </a:r>
            <a:r>
              <a:rPr b="0" lang="en-US" sz="4200" spc="-1" strike="noStrike">
                <a:solidFill>
                  <a:srgbClr val="000000"/>
                </a:solidFill>
                <a:latin typeface="Arial"/>
              </a:rPr>
              <a:t>complex datasets</a:t>
            </a:r>
            <a:endParaRPr b="0" lang="en-US" sz="4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200" spc="-1" strike="noStrike">
                <a:solidFill>
                  <a:srgbClr val="000000"/>
                </a:solidFill>
                <a:latin typeface="Arial"/>
              </a:rPr>
              <a:t>Gap in the market</a:t>
            </a:r>
            <a:endParaRPr b="0" lang="en-US" sz="4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4200" spc="-1" strike="noStrike">
                <a:solidFill>
                  <a:srgbClr val="000000"/>
                </a:solidFill>
                <a:latin typeface="Arial"/>
              </a:rPr>
              <a:t>Need for an all-in-one tool to </a:t>
            </a:r>
            <a:r>
              <a:rPr b="0" lang="en-US" sz="4200" spc="-1" strike="noStrike">
                <a:solidFill>
                  <a:srgbClr val="000000"/>
                </a:solidFill>
                <a:latin typeface="Arial"/>
              </a:rPr>
              <a:t>visualize, manipulate, and analyze </a:t>
            </a:r>
            <a:r>
              <a:rPr b="0" lang="en-US" sz="4200" spc="-1" strike="noStrike">
                <a:solidFill>
                  <a:srgbClr val="000000"/>
                </a:solidFill>
                <a:latin typeface="Arial"/>
              </a:rPr>
              <a:t>CRISPR arrays effectively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a:t>
            </a:r>
            <a:r>
              <a:rPr b="0" lang="en-US" sz="4400" spc="-1" strike="noStrike">
                <a:solidFill>
                  <a:srgbClr val="000000"/>
                </a:solidFill>
                <a:latin typeface="Arial"/>
              </a:rPr>
              <a:t>use </a:t>
            </a:r>
            <a:r>
              <a:rPr b="0" lang="en-US" sz="4400" spc="-1" strike="noStrike">
                <a:solidFill>
                  <a:srgbClr val="000000"/>
                </a:solidFill>
                <a:latin typeface="Arial"/>
              </a:rPr>
              <a:t>Pyth</a:t>
            </a:r>
            <a:r>
              <a:rPr b="0" lang="en-US" sz="4400" spc="-1" strike="noStrike">
                <a:solidFill>
                  <a:srgbClr val="000000"/>
                </a:solidFill>
                <a:latin typeface="Arial"/>
              </a:rPr>
              <a:t>on?</a:t>
            </a:r>
            <a:endParaRPr b="0" lang="en-US" sz="4400" spc="-1" strike="noStrike">
              <a:solidFill>
                <a:srgbClr val="000000"/>
              </a:solidFill>
              <a:latin typeface="Arial"/>
            </a:endParaRPr>
          </a:p>
        </p:txBody>
      </p:sp>
      <p:sp>
        <p:nvSpPr>
          <p:cNvPr id="31" name="PlaceHolder 2"/>
          <p:cNvSpPr>
            <a:spLocks noGrp="1"/>
          </p:cNvSpPr>
          <p:nvPr>
            <p:ph/>
          </p:nvPr>
        </p:nvSpPr>
        <p:spPr>
          <a:xfrm>
            <a:off x="504000" y="1326600"/>
            <a:ext cx="4981320" cy="415872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Extensive Bioinformatics libraries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Biopython: sequence analysis and data manipulation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Pandas: efficient data handling and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Matplotlib &amp; Seaborn: powerful data visualization tools</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Seamless integration with existing bioinformatics tools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Large, active community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Capable of handling large datasets efficiently </a:t>
            </a:r>
            <a:endParaRPr b="0" lang="en-US" sz="3200" spc="-1" strike="noStrike">
              <a:solidFill>
                <a:srgbClr val="000000"/>
              </a:solidFill>
              <a:latin typeface="Arial"/>
            </a:endParaRPr>
          </a:p>
        </p:txBody>
      </p:sp>
      <p:pic>
        <p:nvPicPr>
          <p:cNvPr id="32" name="" descr=""/>
          <p:cNvPicPr/>
          <p:nvPr/>
        </p:nvPicPr>
        <p:blipFill>
          <a:blip r:embed="rId1"/>
          <a:stretch/>
        </p:blipFill>
        <p:spPr>
          <a:xfrm>
            <a:off x="8195760" y="228600"/>
            <a:ext cx="1319040" cy="1599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34" name="PlaceHolder 2"/>
          <p:cNvSpPr>
            <a:spLocks noGrp="1"/>
          </p:cNvSpPr>
          <p:nvPr>
            <p:ph/>
          </p:nvPr>
        </p:nvSpPr>
        <p:spPr>
          <a:xfrm>
            <a:off x="529560" y="1326600"/>
            <a:ext cx="4041360" cy="3930120"/>
          </a:xfrm>
          <a:prstGeom prst="rect">
            <a:avLst/>
          </a:prstGeom>
          <a:noFill/>
          <a:ln w="0">
            <a:noFill/>
          </a:ln>
        </p:spPr>
        <p:txBody>
          <a:bodyPr lIns="0" rIns="0" tIns="0" bIns="0" anchor="t">
            <a:normAutofit fontScale="75000" lnSpcReduction="20000"/>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Biopython</a:t>
            </a:r>
            <a:r>
              <a:rPr b="0" lang="en-US" sz="3200" spc="-1" strike="noStrike">
                <a:solidFill>
                  <a:srgbClr val="000000"/>
                </a:solidFill>
                <a:latin typeface="Arial"/>
              </a:rPr>
              <a:t>: sequence analysis and manipulation</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Pandas</a:t>
            </a:r>
            <a:r>
              <a:rPr b="0" lang="en-US" sz="3200" spc="-1" strike="noStrike">
                <a:solidFill>
                  <a:srgbClr val="000000"/>
                </a:solidFill>
                <a:latin typeface="Arial"/>
                <a:ea typeface="PingFang SC"/>
              </a:rPr>
              <a:t>: efficient data organization and management</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handling large datasets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Matplotlib</a:t>
            </a:r>
            <a:r>
              <a:rPr b="0" lang="en-US" sz="3200" spc="-1" strike="noStrike">
                <a:solidFill>
                  <a:srgbClr val="000000"/>
                </a:solidFill>
                <a:latin typeface="Arial"/>
                <a:ea typeface="PingFang SC"/>
              </a:rPr>
              <a:t>: creating visuals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Seaborn</a:t>
            </a:r>
            <a:r>
              <a:rPr b="0" lang="en-US" sz="3200" spc="-1" strike="noStrike">
                <a:solidFill>
                  <a:srgbClr val="000000"/>
                </a:solidFill>
                <a:latin typeface="Arial"/>
                <a:ea typeface="PingFang SC"/>
              </a:rPr>
              <a:t>: high-level statistical graphics</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pic>
        <p:nvPicPr>
          <p:cNvPr id="35" name="" descr=""/>
          <p:cNvPicPr/>
          <p:nvPr/>
        </p:nvPicPr>
        <p:blipFill>
          <a:blip r:embed="rId1"/>
          <a:stretch/>
        </p:blipFill>
        <p:spPr>
          <a:xfrm>
            <a:off x="7772400" y="990720"/>
            <a:ext cx="2056320" cy="1370520"/>
          </a:xfrm>
          <a:prstGeom prst="rect">
            <a:avLst/>
          </a:prstGeom>
          <a:ln w="0">
            <a:noFill/>
          </a:ln>
        </p:spPr>
      </p:pic>
      <p:pic>
        <p:nvPicPr>
          <p:cNvPr id="36" name="" descr=""/>
          <p:cNvPicPr/>
          <p:nvPr/>
        </p:nvPicPr>
        <p:blipFill>
          <a:blip r:embed="rId2">
            <a:extLst>
              <a:ext uri="{96DAC541-7B7A-43D3-8B79-37D633B846F1}">
                <asvg:svgBlip xmlns:asvg="http://schemas.microsoft.com/office/drawing/2016/SVG/main" r:embed="rId3"/>
              </a:ext>
            </a:extLst>
          </a:blip>
          <a:stretch/>
        </p:blipFill>
        <p:spPr>
          <a:xfrm>
            <a:off x="4572000" y="2057400"/>
            <a:ext cx="2284920" cy="925560"/>
          </a:xfrm>
          <a:prstGeom prst="rect">
            <a:avLst/>
          </a:prstGeom>
          <a:ln w="0">
            <a:noFill/>
          </a:ln>
        </p:spPr>
      </p:pic>
      <p:pic>
        <p:nvPicPr>
          <p:cNvPr id="37" name="" descr=""/>
          <p:cNvPicPr/>
          <p:nvPr/>
        </p:nvPicPr>
        <p:blipFill>
          <a:blip r:embed="rId4"/>
          <a:stretch/>
        </p:blipFill>
        <p:spPr>
          <a:xfrm>
            <a:off x="7086600" y="2778120"/>
            <a:ext cx="2742120" cy="1232640"/>
          </a:xfrm>
          <a:prstGeom prst="rect">
            <a:avLst/>
          </a:prstGeom>
          <a:ln w="0">
            <a:noFill/>
          </a:ln>
        </p:spPr>
      </p:pic>
      <p:pic>
        <p:nvPicPr>
          <p:cNvPr id="38" name="" descr=""/>
          <p:cNvPicPr/>
          <p:nvPr/>
        </p:nvPicPr>
        <p:blipFill>
          <a:blip r:embed="rId5"/>
          <a:stretch/>
        </p:blipFill>
        <p:spPr>
          <a:xfrm>
            <a:off x="4960800" y="4114800"/>
            <a:ext cx="2353320" cy="469440"/>
          </a:xfrm>
          <a:prstGeom prst="rect">
            <a:avLst/>
          </a:prstGeom>
          <a:ln w="0">
            <a:noFill/>
          </a:ln>
        </p:spPr>
      </p:pic>
      <p:pic>
        <p:nvPicPr>
          <p:cNvPr id="39" name="" descr=""/>
          <p:cNvPicPr/>
          <p:nvPr/>
        </p:nvPicPr>
        <p:blipFill>
          <a:blip r:embed="rId6">
            <a:extLst>
              <a:ext uri="{96DAC541-7B7A-43D3-8B79-37D633B846F1}">
                <asvg:svgBlip xmlns:asvg="http://schemas.microsoft.com/office/drawing/2016/SVG/main" r:embed="rId7"/>
              </a:ext>
            </a:extLst>
          </a:blip>
          <a:stretch/>
        </p:blipFill>
        <p:spPr>
          <a:xfrm>
            <a:off x="8229600" y="4293720"/>
            <a:ext cx="1141920" cy="1375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560" cy="52603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Results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GUI Overview</a:t>
            </a:r>
            <a:endParaRPr b="0" lang="en-US" sz="4400" spc="-1" strike="noStrike">
              <a:solidFill>
                <a:srgbClr val="000000"/>
              </a:solidFill>
              <a:latin typeface="Arial"/>
            </a:endParaRPr>
          </a:p>
        </p:txBody>
      </p:sp>
      <p:sp>
        <p:nvSpPr>
          <p:cNvPr id="42"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43" name="" descr=""/>
          <p:cNvPicPr/>
          <p:nvPr/>
        </p:nvPicPr>
        <p:blipFill>
          <a:blip r:embed="rId1"/>
          <a:stretch/>
        </p:blipFill>
        <p:spPr>
          <a:xfrm>
            <a:off x="0" y="1371600"/>
            <a:ext cx="10080360" cy="4258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349</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2024-06-02T14:29:43Z</dcterms:created>
  <dc:creator/>
  <dc:description/>
  <dc:language>en-US</dc:language>
  <cp:lastModifiedBy/>
  <dcterms:modified xsi:type="dcterms:W3CDTF">2024-06-04T20:24:38Z</dcterms:modified>
  <cp:revision>36</cp:revision>
  <dc:subject/>
  <dc:title/>
</cp:coreProperties>
</file>

<file path=docProps/custom.xml><?xml version="1.0" encoding="utf-8"?>
<Properties xmlns="http://schemas.openxmlformats.org/officeDocument/2006/custom-properties" xmlns:vt="http://schemas.openxmlformats.org/officeDocument/2006/docPropsVTypes"/>
</file>