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_rels/presentation.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svg" ContentType="image/sv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2.xml.rels" ContentType="application/vnd.openxmlformats-package.relationships+xml"/>
  <Override PartName="/ppt/notesSlides/_rels/notesSlide13.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8"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9"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0"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8FBDEB84-0D09-4949-8F36-F384A982991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ldImg"/>
          </p:nvPr>
        </p:nvSpPr>
        <p:spPr>
          <a:xfrm>
            <a:off x="533520" y="764280"/>
            <a:ext cx="6704640" cy="3771360"/>
          </a:xfrm>
          <a:prstGeom prst="rect">
            <a:avLst/>
          </a:prstGeom>
          <a:ln w="0">
            <a:noFill/>
          </a:ln>
        </p:spPr>
      </p:sp>
      <p:sp>
        <p:nvSpPr>
          <p:cNvPr id="7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They successfully produced myocardial slices consistent with routine spect images.</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This particular image displays their success in producing myocardial slices with gating features at the end of the diastole and systole phases. Providing clear demonstration of the phantoms capabilities to produce a realistic myocardial image. </a:t>
            </a:r>
            <a:endParaRPr b="0" lang="en-US" sz="20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a:ln w="0">
            <a:noFill/>
          </a:ln>
        </p:spPr>
      </p:sp>
      <p:sp>
        <p:nvSpPr>
          <p:cNvPr id="7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Additionally, they were able to show images at defects of 70, 90 and 100%. This particular image is Figure 4 in the article and it illustrates the effect of defect severity increases and the defect count decreases proportionally. </a:t>
            </a:r>
            <a:endParaRPr b="0" lang="en-US" sz="20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a:ln w="0">
            <a:noFill/>
          </a:ln>
        </p:spPr>
      </p:sp>
      <p:sp>
        <p:nvSpPr>
          <p:cNvPr id="7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This is figure 6 from the article. And here it shows the mean EDV ESV and EF for different defect extents and severities comparing the software measurements using the computational phantom with clinical data further validating the accuracy of the functional parameters and using their computational phantom.</a:t>
            </a:r>
            <a:endParaRPr b="0" lang="en-US" sz="20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533520" y="764280"/>
            <a:ext cx="6704640" cy="3771360"/>
          </a:xfrm>
          <a:prstGeom prst="rect">
            <a:avLst/>
          </a:prstGeom>
          <a:ln w="0">
            <a:noFill/>
          </a:ln>
        </p:spPr>
      </p:sp>
      <p:sp>
        <p:nvSpPr>
          <p:cNvPr id="8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The paper presents a significant contribution to the field of medical imaging by leveraging pythons capabilities. The developed phantom provides a flexible platform to simulate various myocardial conditions with great accuracy. It makes it a very useful tool for validating and improving quantitative analysis software used in SPECT imaging. </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sldImg"/>
          </p:nvPr>
        </p:nvSpPr>
        <p:spPr>
          <a:xfrm>
            <a:off x="533520" y="764280"/>
            <a:ext cx="6703920" cy="3770640"/>
          </a:xfrm>
          <a:prstGeom prst="rect">
            <a:avLst/>
          </a:prstGeom>
          <a:ln w="0">
            <a:noFill/>
          </a:ln>
        </p:spPr>
      </p:sp>
      <p:sp>
        <p:nvSpPr>
          <p:cNvPr id="61"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SPECT is a type of nuclear imaging test that shows how blood flows to tissues and organs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Myocardial Perfusion SPECT specifically used to evaluate blood flow to the heart muscle</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Helps in diagnosing various heart conditions, such as coronary artery disease, and assessing heart muscle damage after a heart attack</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Simulated Gated myocardial Perfusion SPECT simulates the heart’s pumping action (gating) to provide detailed images of the heart’s blood flow during different phases of the heart beat</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sldImg"/>
          </p:nvPr>
        </p:nvSpPr>
        <p:spPr>
          <a:xfrm>
            <a:off x="533520" y="764280"/>
            <a:ext cx="6704640" cy="3771360"/>
          </a:xfrm>
          <a:prstGeom prst="rect">
            <a:avLst/>
          </a:prstGeom>
          <a:ln w="0">
            <a:noFill/>
          </a:ln>
        </p:spPr>
      </p:sp>
      <p:sp>
        <p:nvSpPr>
          <p:cNvPr id="6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What is a phantom?</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These are used in nuclear medicine to capture high quality images, to convert raw data into interpretable images, analyze the image data and even calibrate the instruments, ensure safety standards in radiological practices and more.</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sldImg"/>
          </p:nvPr>
        </p:nvSpPr>
        <p:spPr>
          <a:xfrm>
            <a:off x="533520" y="764280"/>
            <a:ext cx="6704640" cy="3771360"/>
          </a:xfrm>
          <a:prstGeom prst="rect">
            <a:avLst/>
          </a:prstGeom>
          <a:ln w="0">
            <a:noFill/>
          </a:ln>
        </p:spPr>
      </p:sp>
      <p:sp>
        <p:nvSpPr>
          <p:cNvPr id="6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There are twoo types of phantoms: numerical and non numerical.</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Numerical phantoms are either stylized phantoms such as what is shown in the top image. Styilezed phantoms use mathematical equations to represent human anatomy. Numericla phantoms can be voxel phantoms which use 3D imaging techniques to construct a more realistic model.</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sldImg"/>
          </p:nvPr>
        </p:nvSpPr>
        <p:spPr>
          <a:xfrm>
            <a:off x="533520" y="764280"/>
            <a:ext cx="6703920" cy="3770640"/>
          </a:xfrm>
          <a:prstGeom prst="rect">
            <a:avLst/>
          </a:prstGeom>
          <a:ln w="0">
            <a:noFill/>
          </a:ln>
        </p:spPr>
      </p:sp>
      <p:sp>
        <p:nvSpPr>
          <p:cNvPr id="67"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There are numerous software programs that are used to derive quantitative information from gated myocardial perfusion SPECT. Some of these measurements include:</a:t>
            </a:r>
            <a:endParaRPr b="0" lang="en-US"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sldImg"/>
          </p:nvPr>
        </p:nvSpPr>
        <p:spPr>
          <a:xfrm>
            <a:off x="533520" y="764280"/>
            <a:ext cx="6704640" cy="3771360"/>
          </a:xfrm>
          <a:prstGeom prst="rect">
            <a:avLst/>
          </a:prstGeom>
          <a:ln w="0">
            <a:noFill/>
          </a:ln>
        </p:spPr>
      </p:sp>
      <p:sp>
        <p:nvSpPr>
          <p:cNvPr id="6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The aim of the study was to design a solution that could simulate various conditions and parameters such as wall thickness, volume, and count variation. </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Additionally they wanted to design a phantom that was accurate because an accurate phantom is essential for validating and improving the quantitative analysis software used in SPECT imaging. </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They chose to design a computational phantom because the modesl can easily be modified to simulate different cardiac conditions and abnormalites and they have an enhanced accuracy since they can provide more realistic and detailed simulations.</a:t>
            </a:r>
            <a:endParaRPr b="0" lang="en-US"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533520" y="764280"/>
            <a:ext cx="6704640" cy="3771360"/>
          </a:xfrm>
          <a:prstGeom prst="rect">
            <a:avLst/>
          </a:prstGeom>
          <a:ln w="0">
            <a:noFill/>
          </a:ln>
        </p:spPr>
      </p:sp>
      <p:sp>
        <p:nvSpPr>
          <p:cNvPr id="7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They chose to use python because its easier to write and understand compared to other low-level languages. Its easy syntax simplifies programming tasks. Its flexible making it suitable for various appplications  and in comparison to other languages it offers more in terms of ease of use and functionality. </a:t>
            </a: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sldImg"/>
          </p:nvPr>
        </p:nvSpPr>
        <p:spPr>
          <a:xfrm>
            <a:off x="533520" y="764280"/>
            <a:ext cx="6704640" cy="3771360"/>
          </a:xfrm>
          <a:prstGeom prst="rect">
            <a:avLst/>
          </a:prstGeom>
          <a:ln w="0">
            <a:noFill/>
          </a:ln>
        </p:spPr>
      </p:sp>
      <p:sp>
        <p:nvSpPr>
          <p:cNvPr id="7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The researchers primarily used Numpy for handling numerical operations with linear algebra and multi-dimensional arrays. And they also use scipy for its modules that contain image and signal processing, ordinary differential equation solvers, and many other functions. </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188B478-ADC8-437E-9285-754E74C41B9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F053CC1-7D22-4B0A-A773-69A0F1623ED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8E3D3D7-0305-41F0-A30B-3410F92C7898}" type="slidenum">
              <a:t>&lt;#&gt;</a:t>
            </a:fld>
          </a:p>
        </p:txBody>
      </p:sp>
      <p:sp>
        <p:nvSpPr>
          <p:cNvPr id="6" name="PlaceHolder 5"/>
          <p:cNvSpPr>
            <a:spLocks noGrp="1"/>
          </p:cNvSpPr>
          <p:nvPr>
            <p:ph type="dt" idx="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504000" y="1326600"/>
            <a:ext cx="90709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29C1C6ED-9917-4412-8C7C-1A6F4D23042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 name="PlaceHolder 5"/>
          <p:cNvSpPr>
            <a:spLocks noGrp="1"/>
          </p:cNvSpPr>
          <p:nvPr>
            <p:ph type="dt" idx="3"/>
          </p:nvPr>
        </p:nvSpPr>
        <p:spPr>
          <a:xfrm>
            <a:off x="504000" y="5165280"/>
            <a:ext cx="2347560" cy="38988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2"/>
          <p:cNvSpPr>
            <a:spLocks noGrp="1"/>
          </p:cNvSpPr>
          <p:nvPr>
            <p:ph type="ftr" idx="4"/>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 name="PlaceHolder 3"/>
          <p:cNvSpPr>
            <a:spLocks noGrp="1"/>
          </p:cNvSpPr>
          <p:nvPr>
            <p:ph type="sldNum" idx="5"/>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1F3F2CAF-7CD7-4E84-A3EC-2FF504C7BEB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0" name="PlaceHolder 4"/>
          <p:cNvSpPr>
            <a:spLocks noGrp="1"/>
          </p:cNvSpPr>
          <p:nvPr>
            <p:ph type="dt" idx="6"/>
          </p:nvPr>
        </p:nvSpPr>
        <p:spPr>
          <a:xfrm>
            <a:off x="504000" y="5165280"/>
            <a:ext cx="2347560" cy="38988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 id="2147483652"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hyperlink" Target="https://github/com/numpy/numpy/tree/main/branding/logo" TargetMode="External"/><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0920" cy="48024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Development of a new Python-based cardiac phantom for myocardial SPECT imaging</a:t>
            </a:r>
            <a:endParaRPr b="0" lang="en-US" sz="4400" spc="-1" strike="noStrike">
              <a:solidFill>
                <a:srgbClr val="000000"/>
              </a:solidFill>
              <a:latin typeface="Arial"/>
            </a:endParaRPr>
          </a:p>
        </p:txBody>
      </p:sp>
      <p:sp>
        <p:nvSpPr>
          <p:cNvPr id="23" name=""/>
          <p:cNvSpPr/>
          <p:nvPr/>
        </p:nvSpPr>
        <p:spPr>
          <a:xfrm>
            <a:off x="3886200" y="4785480"/>
            <a:ext cx="2285280" cy="345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Arial"/>
                <a:ea typeface="DejaVu Sans"/>
              </a:rPr>
              <a:t>John Wesley Mathis</a:t>
            </a: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Arial"/>
                <a:ea typeface="DejaVu Sans"/>
              </a:rPr>
              <a:t>ECE/SSE 591</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0920" cy="480312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Results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spcBef>
                <a:spcPts val="1134"/>
              </a:spcBef>
              <a:buNone/>
              <a:tabLst>
                <a:tab algn="l" pos="0"/>
              </a:tabLst>
            </a:pPr>
            <a:r>
              <a:rPr b="0" lang="en-US" sz="3200" spc="-1" strike="noStrike">
                <a:solidFill>
                  <a:srgbClr val="000000"/>
                </a:solidFill>
                <a:latin typeface="Arial"/>
              </a:rPr>
              <a:t>Accurate myocardial slices consistent with SPECT images</a:t>
            </a:r>
            <a:endParaRPr b="0" lang="en-US" sz="3200" spc="-1" strike="noStrike">
              <a:solidFill>
                <a:srgbClr val="000000"/>
              </a:solidFill>
              <a:latin typeface="Arial"/>
            </a:endParaRPr>
          </a:p>
        </p:txBody>
      </p:sp>
      <p:sp>
        <p:nvSpPr>
          <p:cNvPr id="47"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48" name="" descr=""/>
          <p:cNvPicPr/>
          <p:nvPr/>
        </p:nvPicPr>
        <p:blipFill>
          <a:blip r:embed="rId1"/>
          <a:stretch/>
        </p:blipFill>
        <p:spPr>
          <a:xfrm>
            <a:off x="1828800" y="1098720"/>
            <a:ext cx="6499440" cy="4571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spcBef>
                <a:spcPts val="1134"/>
              </a:spcBef>
              <a:buNone/>
            </a:pPr>
            <a:r>
              <a:rPr b="0" lang="en-US" sz="4400" spc="-1" strike="noStrike">
                <a:solidFill>
                  <a:srgbClr val="000000"/>
                </a:solidFill>
                <a:latin typeface="Arial"/>
              </a:rPr>
              <a:t>Various defect severities simulated</a:t>
            </a:r>
            <a:endParaRPr b="0" lang="en-US" sz="4400" spc="-1" strike="noStrike">
              <a:solidFill>
                <a:srgbClr val="000000"/>
              </a:solidFill>
              <a:latin typeface="Arial"/>
            </a:endParaRPr>
          </a:p>
        </p:txBody>
      </p:sp>
      <p:sp>
        <p:nvSpPr>
          <p:cNvPr id="5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pic>
        <p:nvPicPr>
          <p:cNvPr id="51" name="" descr=""/>
          <p:cNvPicPr/>
          <p:nvPr/>
        </p:nvPicPr>
        <p:blipFill>
          <a:blip r:embed="rId1"/>
          <a:stretch/>
        </p:blipFill>
        <p:spPr>
          <a:xfrm>
            <a:off x="1828800" y="1026000"/>
            <a:ext cx="6172200" cy="46447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spcBef>
                <a:spcPts val="1134"/>
              </a:spcBef>
              <a:buNone/>
            </a:pPr>
            <a:r>
              <a:rPr b="0" lang="en-US" sz="4400" spc="-1" strike="noStrike">
                <a:solidFill>
                  <a:srgbClr val="000000"/>
                </a:solidFill>
                <a:latin typeface="Arial"/>
              </a:rPr>
              <a:t>Accurate EDV, ESV, EF parameters</a:t>
            </a:r>
            <a:endParaRPr b="0" lang="en-US" sz="4400" spc="-1" strike="noStrike">
              <a:solidFill>
                <a:srgbClr val="000000"/>
              </a:solidFill>
              <a:latin typeface="Arial"/>
            </a:endParaRPr>
          </a:p>
        </p:txBody>
      </p:sp>
      <p:sp>
        <p:nvSpPr>
          <p:cNvPr id="5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pic>
        <p:nvPicPr>
          <p:cNvPr id="54" name="" descr=""/>
          <p:cNvPicPr/>
          <p:nvPr/>
        </p:nvPicPr>
        <p:blipFill>
          <a:blip r:embed="rId1"/>
          <a:stretch/>
        </p:blipFill>
        <p:spPr>
          <a:xfrm>
            <a:off x="1287720" y="1143000"/>
            <a:ext cx="7399080" cy="4343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My Thoughts</a:t>
            </a: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References</a:t>
            </a:r>
            <a:endParaRPr b="0" lang="en-US" sz="4400" spc="-1" strike="noStrike">
              <a:solidFill>
                <a:srgbClr val="000000"/>
              </a:solidFill>
              <a:latin typeface="Arial"/>
            </a:endParaRPr>
          </a:p>
        </p:txBody>
      </p:sp>
      <p:sp>
        <p:nvSpPr>
          <p:cNvPr id="5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324000">
              <a:lnSpc>
                <a:spcPct val="100000"/>
              </a:lnSpc>
              <a:spcBef>
                <a:spcPts val="1417"/>
              </a:spcBef>
              <a:buClr>
                <a:srgbClr val="000000"/>
              </a:buClr>
              <a:buFont typeface="Wingdings" charset="2"/>
              <a:buChar char=""/>
            </a:pPr>
            <a:r>
              <a:rPr b="0" lang="en-US" sz="900" spc="-1" strike="noStrike">
                <a:solidFill>
                  <a:srgbClr val="000000"/>
                </a:solidFill>
                <a:latin typeface="Arial"/>
              </a:rPr>
              <a:t> </a:t>
            </a:r>
            <a:r>
              <a:rPr b="0" lang="en-US" sz="900" spc="-1" strike="noStrike">
                <a:solidFill>
                  <a:srgbClr val="000000"/>
                </a:solidFill>
                <a:latin typeface="Arial"/>
              </a:rPr>
              <a:t>NumPy developers. (n.d.). NumPy logo. Retrieved from </a:t>
            </a:r>
            <a:r>
              <a:rPr b="0" lang="en-US" sz="900" spc="-1" strike="noStrike">
                <a:solidFill>
                  <a:srgbClr val="000000"/>
                </a:solidFill>
                <a:latin typeface="Arial"/>
                <a:hlinkClick r:id="rId1"/>
              </a:rPr>
              <a:t>https://github/com/numpy/numpy/tree/main/branding/logo</a:t>
            </a:r>
            <a:endParaRPr b="0" lang="en-US" sz="900" spc="-1" strike="noStrike">
              <a:solidFill>
                <a:srgbClr val="000000"/>
              </a:solidFill>
              <a:latin typeface="Arial"/>
            </a:endParaRPr>
          </a:p>
          <a:p>
            <a:pPr indent="-324000">
              <a:lnSpc>
                <a:spcPct val="100000"/>
              </a:lnSpc>
              <a:spcBef>
                <a:spcPts val="1417"/>
              </a:spcBef>
              <a:buClr>
                <a:srgbClr val="000000"/>
              </a:buClr>
              <a:buFont typeface="Wingdings" charset="2"/>
              <a:buChar char=""/>
            </a:pPr>
            <a:r>
              <a:rPr b="0" lang="en-US" sz="900" spc="-1" strike="noStrike">
                <a:solidFill>
                  <a:srgbClr val="000000"/>
                </a:solidFill>
                <a:latin typeface="Arial"/>
              </a:rPr>
              <a:t>SciPy devleopers (n.d.). Scipy logo. Retrieved from https://github.com/scipy/scipy.org/blob/main/static/images/logo.svg</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0920" cy="52603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Questions?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What is SPECT?</a:t>
            </a:r>
            <a:endParaRPr b="0" lang="en-US" sz="4400" spc="-1" strike="noStrike">
              <a:solidFill>
                <a:srgbClr val="000000"/>
              </a:solidFill>
              <a:latin typeface="Arial"/>
            </a:endParaRPr>
          </a:p>
        </p:txBody>
      </p:sp>
      <p:sp>
        <p:nvSpPr>
          <p:cNvPr id="25"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Single Photon Emission Computed Topography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Nuclear Imaging</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Shows blood flow to tissues and organs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Myocardial Perfusion SPECT</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rPr>
              <a:t>Evaluates blood flow to the heart muscle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Anthropomorphic Human Phantoms</a:t>
            </a: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Objects that simulate human tissues and </a:t>
            </a:r>
            <a:r>
              <a:rPr b="0" lang="en-US" sz="3200" spc="-1" strike="noStrike">
                <a:solidFill>
                  <a:srgbClr val="000000"/>
                </a:solidFill>
                <a:latin typeface="Arial"/>
              </a:rPr>
              <a:t>organs to test and calibrate imaging devices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Used in nuclear medicine</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Image acquisition</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Reconstruction</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Data analysis</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Calibration, etc</a:t>
            </a:r>
            <a:endParaRPr b="0" lang="en-US" sz="28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Types of Phantoms</a:t>
            </a:r>
            <a:endParaRPr b="0" lang="en-US" sz="4400" spc="-1" strike="noStrike">
              <a:solidFill>
                <a:srgbClr val="000000"/>
              </a:solidFill>
              <a:latin typeface="Arial"/>
            </a:endParaRPr>
          </a:p>
        </p:txBody>
      </p:sp>
      <p:sp>
        <p:nvSpPr>
          <p:cNvPr id="29" name="PlaceHolder 2"/>
          <p:cNvSpPr>
            <a:spLocks noGrp="1"/>
          </p:cNvSpPr>
          <p:nvPr>
            <p:ph/>
          </p:nvPr>
        </p:nvSpPr>
        <p:spPr>
          <a:xfrm>
            <a:off x="228600" y="1326600"/>
            <a:ext cx="5439240" cy="3930840"/>
          </a:xfrm>
          <a:prstGeom prst="rect">
            <a:avLst/>
          </a:prstGeom>
          <a:noFill/>
          <a:ln w="0">
            <a:noFill/>
          </a:ln>
        </p:spPr>
        <p:txBody>
          <a:bodyPr lIns="0" rIns="0" tIns="0" bIns="0" anchor="t">
            <a:normAutofit fontScale="75000" lnSpcReduction="1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Numerical Phantoms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Stylized Phantoms: Use mathematical equations to represent human anatomy</a:t>
            </a:r>
            <a:endParaRPr b="0" lang="en-US" sz="28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2400" spc="-1" strike="noStrike">
                <a:solidFill>
                  <a:srgbClr val="000000"/>
                </a:solidFill>
                <a:latin typeface="Arial"/>
              </a:rPr>
              <a:t>Analytical geometries</a:t>
            </a:r>
            <a:endParaRPr b="0" lang="en-US" sz="24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Voxel Phantoms: Use 3D imaging techniques like MRI or CT scans</a:t>
            </a:r>
            <a:endParaRPr b="0" lang="en-US" sz="28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2400" spc="-1" strike="noStrike">
                <a:solidFill>
                  <a:srgbClr val="000000"/>
                </a:solidFill>
                <a:latin typeface="Arial"/>
              </a:rPr>
              <a:t>More realistic, derived from human patients</a:t>
            </a:r>
            <a:endParaRPr b="0" lang="en-US"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Non-numerical phantoms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Physical models</a:t>
            </a:r>
            <a:endParaRPr b="0" lang="en-US" sz="2800" spc="-1" strike="noStrike">
              <a:solidFill>
                <a:srgbClr val="000000"/>
              </a:solidFill>
              <a:latin typeface="Arial"/>
            </a:endParaRPr>
          </a:p>
        </p:txBody>
      </p:sp>
      <p:pic>
        <p:nvPicPr>
          <p:cNvPr id="30" name="" descr=""/>
          <p:cNvPicPr/>
          <p:nvPr/>
        </p:nvPicPr>
        <p:blipFill>
          <a:blip r:embed="rId1"/>
          <a:srcRect l="0" t="0" r="50000" b="5477"/>
          <a:stretch/>
        </p:blipFill>
        <p:spPr>
          <a:xfrm>
            <a:off x="6658920" y="3369600"/>
            <a:ext cx="1798920" cy="2300760"/>
          </a:xfrm>
          <a:prstGeom prst="rect">
            <a:avLst/>
          </a:prstGeom>
          <a:ln w="0">
            <a:noFill/>
          </a:ln>
        </p:spPr>
      </p:pic>
      <p:pic>
        <p:nvPicPr>
          <p:cNvPr id="31" name="" descr=""/>
          <p:cNvPicPr/>
          <p:nvPr/>
        </p:nvPicPr>
        <p:blipFill>
          <a:blip r:embed="rId2"/>
          <a:stretch/>
        </p:blipFill>
        <p:spPr>
          <a:xfrm>
            <a:off x="6172200" y="1050840"/>
            <a:ext cx="3200040" cy="21492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Quantitative Measurements</a:t>
            </a:r>
            <a:endParaRPr b="0" lang="en-US" sz="4400" spc="-1" strike="noStrike">
              <a:solidFill>
                <a:srgbClr val="000000"/>
              </a:solidFill>
              <a:latin typeface="Arial"/>
            </a:endParaRPr>
          </a:p>
        </p:txBody>
      </p:sp>
      <p:sp>
        <p:nvSpPr>
          <p:cNvPr id="33"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4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End Diastolic Volume(EDV)</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Volume of blood in the left ventricle at the end of filling</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End-Systolic Volume (ESV)</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Volume of blood in the left ventricle after contraction</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Ejection Fraction(EF)</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Percentage of blood pumped out of the left ventricle during each heartbeat</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Phase Analysis, Wall Thickening Motion, Perfusion Parameters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Various measures of heart function and blood flow</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Defect Extent and Severity, Stress and Rest Scores, Total Perfusion Deficit(TPD)</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Assessment of areas with poor blood flow and overall heart health</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The Problem</a:t>
            </a: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Current Cardiac Phantoms limited in realism and flexibility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Stylized Phantoms lack detail of anatomical model</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Voxel Phantoms are rigid and less flexible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Study Aim</a:t>
            </a:r>
            <a:endParaRPr b="0" lang="en-US" sz="4400" spc="-1" strike="noStrike">
              <a:solidFill>
                <a:srgbClr val="000000"/>
              </a:solidFill>
              <a:latin typeface="Arial"/>
            </a:endParaRPr>
          </a:p>
        </p:txBody>
      </p:sp>
      <p:sp>
        <p:nvSpPr>
          <p:cNvPr id="37"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1111"/>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Design a computational cardiac phantom</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Simulate interfering Parameters</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Accurate phantom for validating and improving the </a:t>
            </a:r>
            <a:r>
              <a:rPr b="0" lang="en-US" sz="2800" spc="-1" strike="noStrike">
                <a:solidFill>
                  <a:srgbClr val="000000"/>
                </a:solidFill>
                <a:latin typeface="Arial"/>
              </a:rPr>
              <a:t>quantitative analysis software</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Computational Phantom</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Versatile and easily modifiable</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Enhances imaging accuracy and diagnosis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Why use Python?</a:t>
            </a:r>
            <a:endParaRPr b="0" lang="en-US" sz="4400" spc="-1" strike="noStrike">
              <a:solidFill>
                <a:srgbClr val="000000"/>
              </a:solidFill>
              <a:latin typeface="Arial"/>
            </a:endParaRPr>
          </a:p>
        </p:txBody>
      </p:sp>
      <p:sp>
        <p:nvSpPr>
          <p:cNvPr id="39"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High-Level programming language</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Easy Syntaxes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Flexibility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More advantages over other languages</a:t>
            </a:r>
            <a:endParaRPr b="0" lang="en-US" sz="3200" spc="-1" strike="noStrike">
              <a:solidFill>
                <a:srgbClr val="000000"/>
              </a:solidFill>
              <a:latin typeface="Arial"/>
            </a:endParaRPr>
          </a:p>
        </p:txBody>
      </p:sp>
      <p:pic>
        <p:nvPicPr>
          <p:cNvPr id="40" name="" descr=""/>
          <p:cNvPicPr/>
          <p:nvPr/>
        </p:nvPicPr>
        <p:blipFill>
          <a:blip r:embed="rId1"/>
          <a:stretch/>
        </p:blipFill>
        <p:spPr>
          <a:xfrm>
            <a:off x="8195760" y="228600"/>
            <a:ext cx="1318680" cy="15987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Python Libraries Used</a:t>
            </a:r>
            <a:endParaRPr b="0" lang="en-US" sz="4400" spc="-1" strike="noStrike">
              <a:solidFill>
                <a:srgbClr val="000000"/>
              </a:solidFill>
              <a:latin typeface="Arial"/>
            </a:endParaRPr>
          </a:p>
        </p:txBody>
      </p:sp>
      <p:sp>
        <p:nvSpPr>
          <p:cNvPr id="4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NumPy</a:t>
            </a:r>
            <a:r>
              <a:rPr b="0" lang="en-US" sz="3200" spc="-1" strike="noStrike">
                <a:solidFill>
                  <a:srgbClr val="000000"/>
                </a:solidFill>
                <a:latin typeface="Arial"/>
                <a:ea typeface="PingFang SC"/>
              </a:rPr>
              <a:t>: numerical operations and matrix handling</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SciPy: </a:t>
            </a:r>
            <a:r>
              <a:rPr b="0" lang="en-US" sz="3200" spc="-1" strike="noStrike">
                <a:solidFill>
                  <a:srgbClr val="000000"/>
                </a:solidFill>
                <a:latin typeface="Arial"/>
                <a:ea typeface="PingFang SC"/>
              </a:rPr>
              <a:t>scientific computing, including optimization and interpolation</a:t>
            </a:r>
            <a:endParaRPr b="0" lang="en-US" sz="3200" spc="-1" strike="noStrike">
              <a:solidFill>
                <a:srgbClr val="000000"/>
              </a:solidFill>
              <a:latin typeface="Arial"/>
            </a:endParaRPr>
          </a:p>
        </p:txBody>
      </p:sp>
      <p:pic>
        <p:nvPicPr>
          <p:cNvPr id="43" name="" descr=""/>
          <p:cNvPicPr/>
          <p:nvPr/>
        </p:nvPicPr>
        <p:blipFill>
          <a:blip r:embed="rId1"/>
          <a:stretch/>
        </p:blipFill>
        <p:spPr>
          <a:xfrm>
            <a:off x="7315200" y="1600200"/>
            <a:ext cx="2741760" cy="1232280"/>
          </a:xfrm>
          <a:prstGeom prst="rect">
            <a:avLst/>
          </a:prstGeom>
          <a:ln w="0">
            <a:noFill/>
          </a:ln>
        </p:spPr>
      </p:pic>
      <p:pic>
        <p:nvPicPr>
          <p:cNvPr id="44" name="" descr=""/>
          <p:cNvPicPr/>
          <p:nvPr/>
        </p:nvPicPr>
        <p:blipFill>
          <a:blip r:embed="rId2">
            <a:extLst>
              <a:ext uri="{96DAC541-7B7A-43D3-8B79-37D633B846F1}">
                <asvg:svgBlip xmlns:asvg="http://schemas.microsoft.com/office/drawing/2016/SVG/main" r:embed="rId3"/>
              </a:ext>
            </a:extLst>
          </a:blip>
          <a:stretch/>
        </p:blipFill>
        <p:spPr>
          <a:xfrm>
            <a:off x="5257800" y="3429360"/>
            <a:ext cx="1828440" cy="18284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405</TotalTime>
  <Application>LibreOffice/24.2.3.2$MacOSX_AARCH64 LibreOffice_project/433d9c2ded56988e8a90e6b2e771ee4e6a5ab2ba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2024-06-03T19:41:53Z</dcterms:created>
  <dc:creator/>
  <dc:description/>
  <dc:language>en-US</dc:language>
  <cp:lastModifiedBy/>
  <dcterms:modified xsi:type="dcterms:W3CDTF">2024-06-04T20:25:21Z</dcterms:modified>
  <cp:revision>24</cp:revision>
  <dc:subject/>
  <dc:title/>
</cp:coreProperties>
</file>

<file path=docProps/custom.xml><?xml version="1.0" encoding="utf-8"?>
<Properties xmlns="http://schemas.openxmlformats.org/officeDocument/2006/custom-properties" xmlns:vt="http://schemas.openxmlformats.org/officeDocument/2006/docPropsVTypes"/>
</file>