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_rels/presentation.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media/image1.png" ContentType="image/png"/>
  <Override PartName="/ppt/media/image5.svg" ContentType="image/svg"/>
  <Override PartName="/ppt/media/image6.png" ContentType="image/png"/>
  <Override PartName="/ppt/media/image14.png" ContentType="image/png"/>
  <Override PartName="/ppt/media/image12.png" ContentType="image/png"/>
  <Override PartName="/ppt/media/image4.png" ContentType="image/png"/>
  <Override PartName="/ppt/media/image15.png" ContentType="image/png"/>
  <Override PartName="/ppt/media/image7.png" ContentType="image/png"/>
  <Override PartName="/ppt/media/image8.png" ContentType="image/png"/>
  <Override PartName="/ppt/media/image10.png" ContentType="image/png"/>
  <Override PartName="/ppt/media/image2.png" ContentType="image/png"/>
  <Override PartName="/ppt/media/image9.svg" ContentType="image/svg"/>
  <Override PartName="/ppt/media/image11.png" ContentType="image/png"/>
  <Override PartName="/ppt/media/image3.png" ContentType="image/png"/>
  <Override PartName="/ppt/media/image13.png" ContentType="image/png"/>
  <Override PartName="/ppt/slides/slide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_rels/slide13.xml.rels" ContentType="application/vnd.openxmlformats-package.relationships+xml"/>
  <Override PartName="/ppt/slides/_rels/slide9.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6"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7"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8"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9"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C531F3FB-99BF-441F-965F-E306CA6EC79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533520" y="764280"/>
            <a:ext cx="6704280" cy="3771000"/>
          </a:xfrm>
          <a:prstGeom prst="rect">
            <a:avLst/>
          </a:prstGeom>
          <a:ln w="0">
            <a:noFill/>
          </a:ln>
        </p:spPr>
      </p:sp>
      <p:sp>
        <p:nvSpPr>
          <p:cNvPr id="68"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DRs occurred can be counted and displayed in histograms</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Spacer counts across strains can be calculated and visualized in histograms</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Users can inspect details of the plots using commands in the menu.</a:t>
            </a:r>
            <a:endParaRPr b="0" lang="en-U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sldImg"/>
          </p:nvPr>
        </p:nvSpPr>
        <p:spPr>
          <a:xfrm>
            <a:off x="533520" y="764280"/>
            <a:ext cx="6704280" cy="3771000"/>
          </a:xfrm>
          <a:prstGeom prst="rect">
            <a:avLst/>
          </a:prstGeom>
          <a:ln w="0">
            <a:noFill/>
          </a:ln>
        </p:spPr>
      </p:sp>
      <p:sp>
        <p:nvSpPr>
          <p:cNvPr id="58"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Cas9: type of CRISPR-associated protein</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Acts as a molecular scissor, capable of cutting DNA at a specific location</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Adapted as a genome editing tool</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Can be programmed with a small RNA molecule to guide it to the specific DNA sequence, where it cuts the DNA</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sldImg"/>
          </p:nvPr>
        </p:nvSpPr>
        <p:spPr>
          <a:xfrm>
            <a:off x="533520" y="764280"/>
            <a:ext cx="6704280" cy="3771000"/>
          </a:xfrm>
          <a:prstGeom prst="rect">
            <a:avLst/>
          </a:prstGeom>
          <a:ln w="0">
            <a:noFill/>
          </a:ln>
        </p:spPr>
      </p:sp>
      <p:sp>
        <p:nvSpPr>
          <p:cNvPr id="60"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Tools, such as CrisprStudio, help to provide clear and intuitive visualizations of CRISPR sequences, making it easier for researchers to interpret complex genetic data. </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sldImg"/>
          </p:nvPr>
        </p:nvSpPr>
        <p:spPr>
          <a:xfrm>
            <a:off x="533520" y="764280"/>
            <a:ext cx="6704280" cy="3771000"/>
          </a:xfrm>
          <a:prstGeom prst="rect">
            <a:avLst/>
          </a:prstGeom>
          <a:ln w="0">
            <a:noFill/>
          </a:ln>
        </p:spPr>
      </p:sp>
      <p:sp>
        <p:nvSpPr>
          <p:cNvPr id="62"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Implemented pandas and numpy for data processing and computation</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While the matplotlib and seaborn packages are used to visualize results.</a:t>
            </a:r>
            <a:endParaRPr b="0" lang="en-US"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sldImg"/>
          </p:nvPr>
        </p:nvSpPr>
        <p:spPr>
          <a:xfrm>
            <a:off x="533520" y="764280"/>
            <a:ext cx="6704280" cy="3771000"/>
          </a:xfrm>
          <a:prstGeom prst="rect">
            <a:avLst/>
          </a:prstGeom>
          <a:ln w="0">
            <a:noFill/>
          </a:ln>
        </p:spPr>
      </p:sp>
      <p:sp>
        <p:nvSpPr>
          <p:cNvPr id="64"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The researchers were able to successfully develop a python package with a GUI</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CrisprVi is a flexible package that allows various CRISPR finding methods such as CRISPRCasFinder, MinCED, and others. This allows the user to use any CRISPR finding method and even use multiple methods to compare the prediciton accuracy between the tools.</a:t>
            </a:r>
            <a:endParaRPr b="0" lang="en-US"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533520" y="764280"/>
            <a:ext cx="6704280" cy="3771000"/>
          </a:xfrm>
          <a:prstGeom prst="rect">
            <a:avLst/>
          </a:prstGeom>
          <a:ln w="0">
            <a:noFill/>
          </a:ln>
        </p:spPr>
      </p:sp>
      <p:sp>
        <p:nvSpPr>
          <p:cNvPr id="66"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User is able to change graphic color manually, sort spacer arrays by length and even highlight identical CRISPRs by red borders.</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Visualized CRISPRs of 12 C.  Coli strains which where predicted by CRISPRCasFinder</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0C5D3C4-29CF-4577-B693-4852751EF53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7A4DFCB-03A7-4668-ADAB-1534CE12D9C2}" type="slidenum">
              <a:t>&lt;#&gt;</a:t>
            </a:fld>
          </a:p>
        </p:txBody>
      </p:sp>
      <p:sp>
        <p:nvSpPr>
          <p:cNvPr id="6" name="PlaceHolder 5"/>
          <p:cNvSpPr>
            <a:spLocks noGrp="1"/>
          </p:cNvSpPr>
          <p:nvPr>
            <p:ph type="dt" idx="6"/>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DDAFD2AA-2E30-4826-AE7B-647F1D6D20F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 name="PlaceHolder 5"/>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 name="PlaceHolder 2"/>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 name="PlaceHolder 3"/>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2D782535-58D7-46E6-8070-811E2672E4A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0" name="PlaceHolder 4"/>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sv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svg"/><Relationship Id="rId8" Type="http://schemas.openxmlformats.org/officeDocument/2006/relationships/slideLayout" Target="../slideLayouts/slideLayout1.xml"/><Relationship Id="rId9"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1280" cy="5031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CrisprVi: a software for visualizing and analyzing CRISPR sequences of prokaryotes</a:t>
            </a:r>
            <a:endParaRPr b="0" lang="en-US" sz="4400" spc="-1" strike="noStrike">
              <a:solidFill>
                <a:srgbClr val="000000"/>
              </a:solidFill>
              <a:latin typeface="Arial"/>
            </a:endParaRPr>
          </a:p>
        </p:txBody>
      </p:sp>
      <p:sp>
        <p:nvSpPr>
          <p:cNvPr id="21" name=""/>
          <p:cNvSpPr txBox="1"/>
          <p:nvPr/>
        </p:nvSpPr>
        <p:spPr>
          <a:xfrm>
            <a:off x="3886200" y="4682880"/>
            <a:ext cx="22860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John Wesley Mathis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0" y="-238320"/>
            <a:ext cx="10743840" cy="1874880"/>
          </a:xfrm>
          <a:prstGeom prst="rect">
            <a:avLst/>
          </a:prstGeom>
          <a:noFill/>
          <a:ln w="0">
            <a:noFill/>
          </a:ln>
        </p:spPr>
        <p:txBody>
          <a:bodyPr lIns="0" rIns="0" tIns="0" bIns="0" anchor="ctr">
            <a:noAutofit/>
          </a:bodyPr>
          <a:p>
            <a:pPr indent="0" algn="ctr">
              <a:lnSpc>
                <a:spcPct val="100000"/>
              </a:lnSpc>
              <a:spcBef>
                <a:spcPts val="1417"/>
              </a:spcBef>
              <a:buNone/>
              <a:tabLst>
                <a:tab algn="l" pos="0"/>
              </a:tabLst>
            </a:pPr>
            <a:r>
              <a:rPr b="0" lang="en-US" sz="4400" spc="-1" strike="noStrike">
                <a:solidFill>
                  <a:srgbClr val="000000"/>
                </a:solidFill>
                <a:latin typeface="Arial"/>
              </a:rPr>
              <a:t>Perform statistical analysis of the DRs/spacers on selected strains </a:t>
            </a:r>
            <a:endParaRPr b="0" lang="en-US" sz="4400" spc="-1" strike="noStrike">
              <a:solidFill>
                <a:srgbClr val="000000"/>
              </a:solidFill>
              <a:latin typeface="Arial"/>
            </a:endParaRPr>
          </a:p>
        </p:txBody>
      </p:sp>
      <p:pic>
        <p:nvPicPr>
          <p:cNvPr id="48" name="" descr=""/>
          <p:cNvPicPr/>
          <p:nvPr/>
        </p:nvPicPr>
        <p:blipFill>
          <a:blip r:embed="rId1"/>
          <a:stretch/>
        </p:blipFill>
        <p:spPr>
          <a:xfrm>
            <a:off x="685800" y="1640160"/>
            <a:ext cx="6171840" cy="3845880"/>
          </a:xfrm>
          <a:prstGeom prst="rect">
            <a:avLst/>
          </a:prstGeom>
          <a:ln w="0">
            <a:noFill/>
          </a:ln>
        </p:spPr>
      </p:pic>
      <p:pic>
        <p:nvPicPr>
          <p:cNvPr id="49" name="" descr=""/>
          <p:cNvPicPr/>
          <p:nvPr/>
        </p:nvPicPr>
        <p:blipFill>
          <a:blip r:embed="rId2"/>
          <a:stretch/>
        </p:blipFill>
        <p:spPr>
          <a:xfrm>
            <a:off x="914400" y="1640160"/>
            <a:ext cx="6008400" cy="3891960"/>
          </a:xfrm>
          <a:prstGeom prst="rect">
            <a:avLst/>
          </a:prstGeom>
          <a:ln w="0">
            <a:noFill/>
          </a:ln>
        </p:spPr>
      </p:pic>
      <p:pic>
        <p:nvPicPr>
          <p:cNvPr id="50" name="" descr=""/>
          <p:cNvPicPr/>
          <p:nvPr/>
        </p:nvPicPr>
        <p:blipFill>
          <a:blip r:embed="rId3"/>
          <a:stretch/>
        </p:blipFill>
        <p:spPr>
          <a:xfrm>
            <a:off x="771480" y="1454400"/>
            <a:ext cx="5857560" cy="4077720"/>
          </a:xfrm>
          <a:prstGeom prst="rect">
            <a:avLst/>
          </a:prstGeom>
          <a:ln w="0">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My Thoughts</a:t>
            </a:r>
            <a:endParaRPr b="0" lang="en-US" sz="4400" spc="-1" strike="noStrike">
              <a:solidFill>
                <a:srgbClr val="000000"/>
              </a:solidFill>
              <a:latin typeface="Arial"/>
            </a:endParaRPr>
          </a:p>
        </p:txBody>
      </p:sp>
      <p:sp>
        <p:nvSpPr>
          <p:cNvPr id="52"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Address a gap in bioinformatics tools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Using Python ensures it is user-friendly</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Contributes to advancements in genetic research and biotechnology</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References</a:t>
            </a:r>
            <a:endParaRPr b="0" lang="en-US" sz="4400" spc="-1" strike="noStrike">
              <a:solidFill>
                <a:srgbClr val="000000"/>
              </a:solidFill>
              <a:latin typeface="Arial"/>
            </a:endParaRPr>
          </a:p>
        </p:txBody>
      </p:sp>
      <p:sp>
        <p:nvSpPr>
          <p:cNvPr id="54"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Biopython. (n.d.). Biopython logo. Retrieved from https://biopython.org/wiki/logo</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Jia, B., Zhang, X., Jiang, Q., Wang, Z., Zhang, Y., Hu, Y., &amp; Wang, Y. (2022). CrisprVi: a software for visulaizing and analyzing CRISPR sequences of prokaryotes. </a:t>
            </a:r>
            <a:r>
              <a:rPr b="0" i="1" lang="en-US" sz="900" spc="-1" strike="noStrike">
                <a:solidFill>
                  <a:srgbClr val="000000"/>
                </a:solidFill>
                <a:latin typeface="Arial"/>
              </a:rPr>
              <a:t>BMC Bioinformatics</a:t>
            </a:r>
            <a:r>
              <a:rPr b="0" lang="en-US" sz="900" spc="-1" strike="noStrike">
                <a:solidFill>
                  <a:srgbClr val="000000"/>
                </a:solidFill>
                <a:latin typeface="Arial"/>
              </a:rPr>
              <a:t>, 23(1), 257. https://doi.org/10.1186/s12859-022-04716-9</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Matplotlib developers. (n.d.). Matplotlib logo. Retrieved from https://matplotlib.org/stable/gallery/misc/logos2.html</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NumPy developers. (n.d.). NumPy logo. Retrieved from https://github/com/numpy/numpy/tree/main/branding/logo</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pandas development team. (n.d.). Pandas logo. Retrieved from https://pandas.pydata.org/about/citing.html</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Python Software Foundation. (n.d.). Python logo. Retrieved from https://www.python.org/community/logos/</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Seaborn developers. (n.d.). Seaborn logo. Retrieved from https://seaborn.pydata.org/citing.html</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Splettstoesser, T. (n.d.). Cas9 protein structure [Image]. Wikimedia Commons. Retrieved from https://en.wikipedia.org/wiki/Cas9#/media/File:Cas9_5AXW.png</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Questions?</a:t>
            </a:r>
            <a:endParaRPr b="0" lang="en-US" sz="4400" spc="-1" strike="noStrike">
              <a:solidFill>
                <a:srgbClr val="000000"/>
              </a:solidFill>
              <a:latin typeface="Arial"/>
            </a:endParaRPr>
          </a:p>
        </p:txBody>
      </p:sp>
      <p:sp>
        <p:nvSpPr>
          <p:cNvPr id="5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What is CRISPR?</a:t>
            </a: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77777"/>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Clustered Regularly Interspaced Short Palindromic Repeats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Natural defense mechanism in bacterial immune system</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CRISPR regions contain short, repetitive DNA sequences interspaced with unique sequences called spacers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CRISPR is used to store genetic info from past viral infection and recognize and destroy invading viruses in subsequent encounters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What is Cas?</a:t>
            </a:r>
            <a:endParaRPr b="0" lang="en-US" sz="4400" spc="-1" strike="noStrike">
              <a:solidFill>
                <a:srgbClr val="000000"/>
              </a:solidFill>
              <a:latin typeface="Arial"/>
            </a:endParaRPr>
          </a:p>
        </p:txBody>
      </p:sp>
      <p:sp>
        <p:nvSpPr>
          <p:cNvPr id="25"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73333"/>
          </a:bodyPr>
          <a:p>
            <a:pPr marL="432000" indent="-324000">
              <a:lnSpc>
                <a:spcPct val="100000"/>
              </a:lnSpc>
              <a:spcBef>
                <a:spcPts val="1417"/>
              </a:spcBef>
              <a:buClr>
                <a:srgbClr val="000000"/>
              </a:buClr>
              <a:buSzPct val="45000"/>
              <a:buFont typeface="Wingdings" charset="2"/>
              <a:buChar char=""/>
            </a:pPr>
            <a:r>
              <a:rPr b="0" lang="en-US" sz="4200" spc="-1" strike="noStrike">
                <a:solidFill>
                  <a:srgbClr val="000000"/>
                </a:solidFill>
                <a:latin typeface="Arial"/>
              </a:rPr>
              <a:t>CRISPR-Cas System</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Clustered Regularly Interspaced Short Palindromic Repeats-CRISPR-associated</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Powerful gene editing tool  to make precise changes in DNA of living organisms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Essential for bacterial adaptive immunity</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1800" spc="-1" strike="noStrike">
              <a:solidFill>
                <a:srgbClr val="000000"/>
              </a:solidFill>
              <a:latin typeface="Arial"/>
            </a:endParaRPr>
          </a:p>
        </p:txBody>
      </p:sp>
      <p:pic>
        <p:nvPicPr>
          <p:cNvPr id="27" name="" descr=""/>
          <p:cNvPicPr/>
          <p:nvPr/>
        </p:nvPicPr>
        <p:blipFill>
          <a:blip r:embed="rId1"/>
          <a:stretch/>
        </p:blipFill>
        <p:spPr>
          <a:xfrm>
            <a:off x="1527480" y="914400"/>
            <a:ext cx="6701760" cy="48002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74160"/>
            <a:ext cx="9071280" cy="12499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The Problem with CRISPR Visualization and Analysis</a:t>
            </a:r>
            <a:endParaRPr b="0" lang="en-US" sz="4400" spc="-1" strike="noStrike">
              <a:solidFill>
                <a:srgbClr val="000000"/>
              </a:solidFill>
              <a:latin typeface="Arial"/>
            </a:endParaRPr>
          </a:p>
        </p:txBody>
      </p:sp>
      <p:sp>
        <p:nvSpPr>
          <p:cNvPr id="29" name="PlaceHolder 2"/>
          <p:cNvSpPr>
            <a:spLocks noGrp="1"/>
          </p:cNvSpPr>
          <p:nvPr>
            <p:ph/>
          </p:nvPr>
        </p:nvSpPr>
        <p:spPr>
          <a:xfrm>
            <a:off x="457200" y="1371600"/>
            <a:ext cx="5486040" cy="4114440"/>
          </a:xfrm>
          <a:prstGeom prst="rect">
            <a:avLst/>
          </a:prstGeom>
          <a:noFill/>
          <a:ln w="0">
            <a:noFill/>
          </a:ln>
        </p:spPr>
        <p:txBody>
          <a:bodyPr lIns="0" rIns="0" tIns="0" bIns="0" anchor="t">
            <a:normAutofit fontScale="35555"/>
          </a:bodyPr>
          <a:p>
            <a:pPr marL="432000" indent="-324000">
              <a:lnSpc>
                <a:spcPct val="100000"/>
              </a:lnSpc>
              <a:spcBef>
                <a:spcPts val="1417"/>
              </a:spcBef>
              <a:buClr>
                <a:srgbClr val="000000"/>
              </a:buClr>
              <a:buSzPct val="45000"/>
              <a:buFont typeface="Wingdings" charset="2"/>
              <a:buChar char=""/>
            </a:pPr>
            <a:r>
              <a:rPr b="0" lang="en-US" sz="4200" spc="-1" strike="noStrike">
                <a:solidFill>
                  <a:srgbClr val="000000"/>
                </a:solidFill>
                <a:latin typeface="Arial"/>
              </a:rPr>
              <a:t>Comprehensive Tools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Investigate loci and sequences of DRs and spacers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Existing tools: CRT, PILER-CR, CRISPRFinder, etc.</a:t>
            </a:r>
            <a:endParaRPr b="0" lang="en-US" sz="4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4200" spc="-1" strike="noStrike">
                <a:solidFill>
                  <a:srgbClr val="000000"/>
                </a:solidFill>
                <a:latin typeface="Arial"/>
              </a:rPr>
              <a:t>Limitations of Current Tools: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Lack interactive and user-friendly visualization</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Complexity and non-interactivity of Excel macros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Over-reliance on specific detection tools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Confusing visual outputs with complex datasets</a:t>
            </a:r>
            <a:endParaRPr b="0" lang="en-US" sz="4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4200" spc="-1" strike="noStrike">
                <a:solidFill>
                  <a:srgbClr val="000000"/>
                </a:solidFill>
                <a:latin typeface="Arial"/>
              </a:rPr>
              <a:t>Gap in the market</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Need for an all-in-one tool to visualize, manipulate, and analyze CRISPR arrays effectively</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Why use Python?</a:t>
            </a:r>
            <a:endParaRPr b="0" lang="en-US" sz="4400" spc="-1" strike="noStrike">
              <a:solidFill>
                <a:srgbClr val="000000"/>
              </a:solidFill>
              <a:latin typeface="Arial"/>
            </a:endParaRPr>
          </a:p>
        </p:txBody>
      </p:sp>
      <p:sp>
        <p:nvSpPr>
          <p:cNvPr id="31" name="PlaceHolder 2"/>
          <p:cNvSpPr>
            <a:spLocks noGrp="1"/>
          </p:cNvSpPr>
          <p:nvPr>
            <p:ph/>
          </p:nvPr>
        </p:nvSpPr>
        <p:spPr>
          <a:xfrm>
            <a:off x="504000" y="1326600"/>
            <a:ext cx="4982040" cy="4159440"/>
          </a:xfrm>
          <a:prstGeom prst="rect">
            <a:avLst/>
          </a:prstGeom>
          <a:noFill/>
          <a:ln w="0">
            <a:noFill/>
          </a:ln>
        </p:spPr>
        <p:txBody>
          <a:bodyPr lIns="0" rIns="0" tIns="0" bIns="0" anchor="t">
            <a:normAutofit fontScale="75000" lnSpcReduction="2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Extensive Bioinformatics libraries</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Biopython: sequence analysis and data manipulation</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Pandas: efficient data handling and analysis</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Matplotlib &amp; Seaborn: powerful data visualization tools</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Seamless integration with existing bioinformatics tools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Large, active community</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Capable of handling large datasets efficiently </a:t>
            </a:r>
            <a:endParaRPr b="0" lang="en-US" sz="3200" spc="-1" strike="noStrike">
              <a:solidFill>
                <a:srgbClr val="000000"/>
              </a:solidFill>
              <a:latin typeface="Arial"/>
            </a:endParaRPr>
          </a:p>
        </p:txBody>
      </p:sp>
      <p:pic>
        <p:nvPicPr>
          <p:cNvPr id="32" name="" descr=""/>
          <p:cNvPicPr/>
          <p:nvPr/>
        </p:nvPicPr>
        <p:blipFill>
          <a:blip r:embed="rId1"/>
          <a:stretch/>
        </p:blipFill>
        <p:spPr>
          <a:xfrm>
            <a:off x="8195760" y="228600"/>
            <a:ext cx="1319760" cy="15998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Python Libraries Used</a:t>
            </a:r>
            <a:endParaRPr b="0" lang="en-US" sz="4400" spc="-1" strike="noStrike">
              <a:solidFill>
                <a:srgbClr val="000000"/>
              </a:solidFill>
              <a:latin typeface="Arial"/>
            </a:endParaRPr>
          </a:p>
        </p:txBody>
      </p:sp>
      <p:sp>
        <p:nvSpPr>
          <p:cNvPr id="34" name="PlaceHolder 2"/>
          <p:cNvSpPr>
            <a:spLocks noGrp="1"/>
          </p:cNvSpPr>
          <p:nvPr>
            <p:ph/>
          </p:nvPr>
        </p:nvSpPr>
        <p:spPr>
          <a:xfrm>
            <a:off x="529560" y="1326600"/>
            <a:ext cx="4042080" cy="3930840"/>
          </a:xfrm>
          <a:prstGeom prst="rect">
            <a:avLst/>
          </a:prstGeom>
          <a:noFill/>
          <a:ln w="0">
            <a:noFill/>
          </a:ln>
        </p:spPr>
        <p:txBody>
          <a:bodyPr lIns="0" rIns="0" tIns="0" bIns="0" anchor="t">
            <a:normAutofit fontScale="75000" lnSpcReduction="20000"/>
          </a:bodyPr>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rPr>
              <a:t>Biopython</a:t>
            </a:r>
            <a:r>
              <a:rPr b="0" lang="en-US" sz="3200" spc="-1" strike="noStrike">
                <a:solidFill>
                  <a:srgbClr val="000000"/>
                </a:solidFill>
                <a:latin typeface="Arial"/>
              </a:rPr>
              <a:t>: sequence analysis and manipulation</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Pandas</a:t>
            </a:r>
            <a:r>
              <a:rPr b="0" lang="en-US" sz="3200" spc="-1" strike="noStrike">
                <a:solidFill>
                  <a:srgbClr val="000000"/>
                </a:solidFill>
                <a:latin typeface="Arial"/>
                <a:ea typeface="PingFang SC"/>
              </a:rPr>
              <a:t>: efficient data organization and management</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NumPy</a:t>
            </a:r>
            <a:r>
              <a:rPr b="0" lang="en-US" sz="3200" spc="-1" strike="noStrike">
                <a:solidFill>
                  <a:srgbClr val="000000"/>
                </a:solidFill>
                <a:latin typeface="Arial"/>
                <a:ea typeface="PingFang SC"/>
              </a:rPr>
              <a:t>: handling large datasets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Matplotlib</a:t>
            </a:r>
            <a:r>
              <a:rPr b="0" lang="en-US" sz="3200" spc="-1" strike="noStrike">
                <a:solidFill>
                  <a:srgbClr val="000000"/>
                </a:solidFill>
                <a:latin typeface="Arial"/>
                <a:ea typeface="PingFang SC"/>
              </a:rPr>
              <a:t>: creating visuals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Seaborn</a:t>
            </a:r>
            <a:r>
              <a:rPr b="0" lang="en-US" sz="3200" spc="-1" strike="noStrike">
                <a:solidFill>
                  <a:srgbClr val="000000"/>
                </a:solidFill>
                <a:latin typeface="Arial"/>
                <a:ea typeface="PingFang SC"/>
              </a:rPr>
              <a:t>: high-level statistical graphics</a:t>
            </a:r>
            <a:endParaRPr b="0" lang="en-US" sz="3200" spc="-1" strike="noStrike">
              <a:solidFill>
                <a:srgbClr val="000000"/>
              </a:solidFill>
              <a:latin typeface="Arial"/>
            </a:endParaRPr>
          </a:p>
          <a:p>
            <a:pPr marL="432000" indent="0">
              <a:lnSpc>
                <a:spcPct val="100000"/>
              </a:lnSpc>
              <a:spcBef>
                <a:spcPts val="1417"/>
              </a:spcBef>
              <a:buNone/>
              <a:tabLst>
                <a:tab algn="l" pos="0"/>
              </a:tabLst>
            </a:pPr>
            <a:endParaRPr b="0" lang="en-US" sz="3200" spc="-1" strike="noStrike">
              <a:solidFill>
                <a:srgbClr val="000000"/>
              </a:solidFill>
              <a:latin typeface="Arial"/>
            </a:endParaRPr>
          </a:p>
        </p:txBody>
      </p:sp>
      <p:pic>
        <p:nvPicPr>
          <p:cNvPr id="35" name="" descr=""/>
          <p:cNvPicPr/>
          <p:nvPr/>
        </p:nvPicPr>
        <p:blipFill>
          <a:blip r:embed="rId1"/>
          <a:stretch/>
        </p:blipFill>
        <p:spPr>
          <a:xfrm>
            <a:off x="7772400" y="990720"/>
            <a:ext cx="2057040" cy="1371240"/>
          </a:xfrm>
          <a:prstGeom prst="rect">
            <a:avLst/>
          </a:prstGeom>
          <a:ln w="0">
            <a:noFill/>
          </a:ln>
        </p:spPr>
      </p:pic>
      <p:pic>
        <p:nvPicPr>
          <p:cNvPr id="36" name="" descr=""/>
          <p:cNvPicPr/>
          <p:nvPr/>
        </p:nvPicPr>
        <p:blipFill>
          <a:blip r:embed="rId2">
            <a:extLst>
              <a:ext uri="{96DAC541-7B7A-43D3-8B79-37D633B846F1}">
                <asvg:svgBlip xmlns:asvg="http://schemas.microsoft.com/office/drawing/2016/SVG/main" r:embed="rId3"/>
              </a:ext>
            </a:extLst>
          </a:blip>
          <a:stretch/>
        </p:blipFill>
        <p:spPr>
          <a:xfrm>
            <a:off x="4572000" y="2057400"/>
            <a:ext cx="2285640" cy="926280"/>
          </a:xfrm>
          <a:prstGeom prst="rect">
            <a:avLst/>
          </a:prstGeom>
          <a:ln w="0">
            <a:noFill/>
          </a:ln>
        </p:spPr>
      </p:pic>
      <p:pic>
        <p:nvPicPr>
          <p:cNvPr id="37" name="" descr=""/>
          <p:cNvPicPr/>
          <p:nvPr/>
        </p:nvPicPr>
        <p:blipFill>
          <a:blip r:embed="rId4"/>
          <a:stretch/>
        </p:blipFill>
        <p:spPr>
          <a:xfrm>
            <a:off x="7086600" y="2778120"/>
            <a:ext cx="2742840" cy="1233360"/>
          </a:xfrm>
          <a:prstGeom prst="rect">
            <a:avLst/>
          </a:prstGeom>
          <a:ln w="0">
            <a:noFill/>
          </a:ln>
        </p:spPr>
      </p:pic>
      <p:pic>
        <p:nvPicPr>
          <p:cNvPr id="38" name="" descr=""/>
          <p:cNvPicPr/>
          <p:nvPr/>
        </p:nvPicPr>
        <p:blipFill>
          <a:blip r:embed="rId5"/>
          <a:stretch/>
        </p:blipFill>
        <p:spPr>
          <a:xfrm>
            <a:off x="4960800" y="4114800"/>
            <a:ext cx="2354040" cy="470160"/>
          </a:xfrm>
          <a:prstGeom prst="rect">
            <a:avLst/>
          </a:prstGeom>
          <a:ln w="0">
            <a:noFill/>
          </a:ln>
        </p:spPr>
      </p:pic>
      <p:pic>
        <p:nvPicPr>
          <p:cNvPr id="39" name="" descr=""/>
          <p:cNvPicPr/>
          <p:nvPr/>
        </p:nvPicPr>
        <p:blipFill>
          <a:blip r:embed="rId6">
            <a:extLst>
              <a:ext uri="{96DAC541-7B7A-43D3-8B79-37D633B846F1}">
                <asvg:svgBlip xmlns:asvg="http://schemas.microsoft.com/office/drawing/2016/SVG/main" r:embed="rId7"/>
              </a:ext>
            </a:extLst>
          </a:blip>
          <a:stretch/>
        </p:blipFill>
        <p:spPr>
          <a:xfrm>
            <a:off x="8229600" y="4293720"/>
            <a:ext cx="1142640" cy="1375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CrisprVi Results</a:t>
            </a:r>
            <a:endParaRPr b="0" lang="en-US" sz="4400" spc="-1" strike="noStrike">
              <a:solidFill>
                <a:srgbClr val="000000"/>
              </a:solidFill>
              <a:latin typeface="Arial"/>
            </a:endParaRPr>
          </a:p>
        </p:txBody>
      </p:sp>
      <p:sp>
        <p:nvSpPr>
          <p:cNvPr id="41"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Python package with GUI</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Flexible: allows user to choose CRISPR detection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74160"/>
            <a:ext cx="9071280" cy="1249920"/>
          </a:xfrm>
          <a:prstGeom prst="rect">
            <a:avLst/>
          </a:prstGeom>
          <a:noFill/>
          <a:ln w="0">
            <a:noFill/>
          </a:ln>
        </p:spPr>
        <p:txBody>
          <a:bodyPr lIns="0" rIns="0" tIns="0" bIns="0" anchor="ctr">
            <a:noAutofit/>
          </a:bodyPr>
          <a:p>
            <a:pPr indent="0" algn="ctr">
              <a:lnSpc>
                <a:spcPct val="100000"/>
              </a:lnSpc>
              <a:spcBef>
                <a:spcPts val="1417"/>
              </a:spcBef>
              <a:buNone/>
              <a:tabLst>
                <a:tab algn="l" pos="0"/>
              </a:tabLst>
            </a:pPr>
            <a:r>
              <a:rPr b="0" lang="en-US" sz="4400" spc="-1" strike="noStrike">
                <a:solidFill>
                  <a:srgbClr val="000000"/>
                </a:solidFill>
                <a:latin typeface="Arial"/>
              </a:rPr>
              <a:t>User can customize graphics for DRs/spacers</a:t>
            </a:r>
            <a:endParaRPr b="0" lang="en-US" sz="4400" spc="-1" strike="noStrike">
              <a:solidFill>
                <a:srgbClr val="000000"/>
              </a:solidFill>
              <a:latin typeface="Arial"/>
            </a:endParaRPr>
          </a:p>
        </p:txBody>
      </p:sp>
      <p:sp>
        <p:nvSpPr>
          <p:cNvPr id="43"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pic>
        <p:nvPicPr>
          <p:cNvPr id="44" name="" descr=""/>
          <p:cNvPicPr/>
          <p:nvPr/>
        </p:nvPicPr>
        <p:blipFill>
          <a:blip r:embed="rId1"/>
          <a:stretch/>
        </p:blipFill>
        <p:spPr>
          <a:xfrm>
            <a:off x="177480" y="1326600"/>
            <a:ext cx="4395240" cy="2787840"/>
          </a:xfrm>
          <a:prstGeom prst="rect">
            <a:avLst/>
          </a:prstGeom>
          <a:ln w="0">
            <a:noFill/>
          </a:ln>
        </p:spPr>
      </p:pic>
      <p:pic>
        <p:nvPicPr>
          <p:cNvPr id="45" name="" descr=""/>
          <p:cNvPicPr/>
          <p:nvPr/>
        </p:nvPicPr>
        <p:blipFill>
          <a:blip r:embed="rId2"/>
          <a:stretch/>
        </p:blipFill>
        <p:spPr>
          <a:xfrm>
            <a:off x="4773240" y="1600200"/>
            <a:ext cx="5284800" cy="2285640"/>
          </a:xfrm>
          <a:prstGeom prst="rect">
            <a:avLst/>
          </a:prstGeom>
          <a:ln w="0">
            <a:noFill/>
          </a:ln>
        </p:spPr>
      </p:pic>
      <p:pic>
        <p:nvPicPr>
          <p:cNvPr id="46" name="" descr=""/>
          <p:cNvPicPr/>
          <p:nvPr/>
        </p:nvPicPr>
        <p:blipFill>
          <a:blip r:embed="rId3"/>
          <a:stretch/>
        </p:blipFill>
        <p:spPr>
          <a:xfrm>
            <a:off x="647280" y="1234440"/>
            <a:ext cx="8724960" cy="443520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224</TotalTime>
  <Application>LibreOffice/24.2.3.2$MacOSX_AARCH64 LibreOffice_project/433d9c2ded56988e8a90e6b2e771ee4e6a5ab2ba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2024-06-02T14:29:43Z</dcterms:created>
  <dc:creator/>
  <dc:description/>
  <dc:language>en-US</dc:language>
  <cp:lastModifiedBy/>
  <dcterms:modified xsi:type="dcterms:W3CDTF">2024-06-02T19:11:32Z</dcterms:modified>
  <cp:revision>25</cp:revision>
  <dc:subject/>
  <dc:title/>
</cp:coreProperties>
</file>

<file path=docProps/custom.xml><?xml version="1.0" encoding="utf-8"?>
<Properties xmlns="http://schemas.openxmlformats.org/officeDocument/2006/custom-properties" xmlns:vt="http://schemas.openxmlformats.org/officeDocument/2006/docPropsVTypes"/>
</file>