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Masters/_rels/slideMaster1.xml.rels" ContentType="application/vnd.openxmlformats-package.relationships+xml"/>
  <Override PartName="/ppt/slideMasters/slideMaster1.xml" ContentType="application/vnd.openxmlformats-officedocument.presentationml.slideMaster+xml"/>
  <Override PartName="/ppt/_rels/presentation.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media/image1.png" ContentType="image/png"/>
  <Override PartName="/ppt/media/image5.svg" ContentType="image/svg"/>
  <Override PartName="/ppt/media/image6.png" ContentType="image/png"/>
  <Override PartName="/ppt/media/image14.png" ContentType="image/png"/>
  <Override PartName="/ppt/media/image12.png" ContentType="image/png"/>
  <Override PartName="/ppt/media/image4.png" ContentType="image/png"/>
  <Override PartName="/ppt/media/image15.png" ContentType="image/png"/>
  <Override PartName="/ppt/media/image7.png" ContentType="image/png"/>
  <Override PartName="/ppt/media/image8.png" ContentType="image/png"/>
  <Override PartName="/ppt/media/image10.png" ContentType="image/png"/>
  <Override PartName="/ppt/media/image2.png" ContentType="image/png"/>
  <Override PartName="/ppt/media/image9.svg" ContentType="image/svg"/>
  <Override PartName="/ppt/media/image11.png" ContentType="image/png"/>
  <Override PartName="/ppt/media/image3.png" ContentType="image/png"/>
  <Override PartName="/ppt/media/image13.png" ContentType="image/png"/>
  <Override PartName="/ppt/slides/slide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_rels/slide13.xml.rels" ContentType="application/vnd.openxmlformats-package.relationships+xml"/>
  <Override PartName="/ppt/slides/_rels/slide9.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10"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11"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12"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3"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4"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875B6883-5DEE-447E-ACA8-B5FF2FAFEBD7}"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sldImg"/>
          </p:nvPr>
        </p:nvSpPr>
        <p:spPr>
          <a:xfrm>
            <a:off x="533520" y="764280"/>
            <a:ext cx="6704640" cy="3771360"/>
          </a:xfrm>
          <a:prstGeom prst="rect">
            <a:avLst/>
          </a:prstGeom>
          <a:ln w="0">
            <a:noFill/>
          </a:ln>
        </p:spPr>
      </p:sp>
      <p:sp>
        <p:nvSpPr>
          <p:cNvPr id="6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DRs occurred can be counted and displayed in histograms</a:t>
            </a:r>
            <a:endParaRPr b="0" lang="en-US" sz="2000" spc="-1" strike="noStrike">
              <a:solidFill>
                <a:srgbClr val="000000"/>
              </a:solidFill>
              <a:latin typeface="Arial"/>
            </a:endParaRPr>
          </a:p>
          <a:p>
            <a:pPr marL="216000" indent="-216000">
              <a:buNone/>
            </a:pPr>
            <a:r>
              <a:rPr b="0" lang="en-US" sz="2000" spc="-1" strike="noStrike">
                <a:solidFill>
                  <a:srgbClr val="000000"/>
                </a:solidFill>
                <a:latin typeface="Arial"/>
              </a:rPr>
              <a:t>Spacer counts across strains can be calculated and visualized in histograms</a:t>
            </a:r>
            <a:endParaRPr b="0" lang="en-US" sz="2000" spc="-1" strike="noStrike">
              <a:solidFill>
                <a:srgbClr val="000000"/>
              </a:solidFill>
              <a:latin typeface="Arial"/>
            </a:endParaRPr>
          </a:p>
          <a:p>
            <a:pPr marL="216000" indent="-216000">
              <a:buNone/>
            </a:pPr>
            <a:r>
              <a:rPr b="0" lang="en-US" sz="2000" spc="-1" strike="noStrike">
                <a:solidFill>
                  <a:srgbClr val="000000"/>
                </a:solidFill>
                <a:latin typeface="Arial"/>
              </a:rPr>
              <a:t>Users can inspect details of the plots using commands in the menu.</a:t>
            </a:r>
            <a:endParaRPr b="0" lang="en-US" sz="20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sldImg"/>
          </p:nvPr>
        </p:nvSpPr>
        <p:spPr>
          <a:xfrm>
            <a:off x="533520" y="764280"/>
            <a:ext cx="6704640" cy="3771360"/>
          </a:xfrm>
          <a:prstGeom prst="rect">
            <a:avLst/>
          </a:prstGeom>
          <a:ln w="0">
            <a:noFill/>
          </a:ln>
        </p:spPr>
      </p:sp>
      <p:sp>
        <p:nvSpPr>
          <p:cNvPr id="5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Cas9: type of CRISPR-associated protein</a:t>
            </a:r>
            <a:endParaRPr b="0" lang="en-US" sz="2000" spc="-1" strike="noStrike">
              <a:solidFill>
                <a:srgbClr val="000000"/>
              </a:solidFill>
              <a:latin typeface="Arial"/>
            </a:endParaRPr>
          </a:p>
          <a:p>
            <a:pPr marL="216000" indent="-216000">
              <a:buNone/>
            </a:pPr>
            <a:r>
              <a:rPr b="0" lang="en-US" sz="2000" spc="-1" strike="noStrike">
                <a:solidFill>
                  <a:srgbClr val="000000"/>
                </a:solidFill>
                <a:latin typeface="Arial"/>
              </a:rPr>
              <a:t>Acts as a molecular scissor, capable of cutting DNA at a specific location</a:t>
            </a:r>
            <a:endParaRPr b="0" lang="en-US" sz="2000" spc="-1" strike="noStrike">
              <a:solidFill>
                <a:srgbClr val="000000"/>
              </a:solidFill>
              <a:latin typeface="Arial"/>
            </a:endParaRPr>
          </a:p>
          <a:p>
            <a:pPr marL="216000" indent="-216000">
              <a:buNone/>
            </a:pPr>
            <a:r>
              <a:rPr b="0" lang="en-US" sz="2000" spc="-1" strike="noStrike">
                <a:solidFill>
                  <a:srgbClr val="000000"/>
                </a:solidFill>
                <a:latin typeface="Arial"/>
              </a:rPr>
              <a:t>Adapted as a genome editing tool</a:t>
            </a:r>
            <a:endParaRPr b="0" lang="en-US" sz="2000" spc="-1" strike="noStrike">
              <a:solidFill>
                <a:srgbClr val="000000"/>
              </a:solidFill>
              <a:latin typeface="Arial"/>
            </a:endParaRPr>
          </a:p>
          <a:p>
            <a:pPr marL="216000" indent="-216000">
              <a:buNone/>
            </a:pPr>
            <a:r>
              <a:rPr b="0" lang="en-US" sz="2000" spc="-1" strike="noStrike">
                <a:solidFill>
                  <a:srgbClr val="000000"/>
                </a:solidFill>
                <a:latin typeface="Arial"/>
              </a:rPr>
              <a:t>Can be programmed with a small RNA molecule to guide it to the specific DNA sequence, where it cuts the DNA</a:t>
            </a:r>
            <a:endParaRPr b="0" lang="en-US" sz="2000" spc="-1" strike="noStrike">
              <a:solidFill>
                <a:srgbClr val="000000"/>
              </a:solidFill>
              <a:latin typeface="Arial"/>
            </a:endParaRPr>
          </a:p>
          <a:p>
            <a:pPr marL="216000" indent="-216000">
              <a:buNone/>
            </a:pPr>
            <a:endParaRPr b="0" lang="en-US" sz="20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sldImg"/>
          </p:nvPr>
        </p:nvSpPr>
        <p:spPr>
          <a:xfrm>
            <a:off x="533520" y="764280"/>
            <a:ext cx="6704640" cy="3771360"/>
          </a:xfrm>
          <a:prstGeom prst="rect">
            <a:avLst/>
          </a:prstGeom>
          <a:ln w="0">
            <a:noFill/>
          </a:ln>
        </p:spPr>
      </p:sp>
      <p:sp>
        <p:nvSpPr>
          <p:cNvPr id="54"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Tools, such as CrisprStudio, help to provide clear and intuitive visualizations of CRISPR sequences, making it easier for researchers to interpret complex genetic data. </a:t>
            </a:r>
            <a:endParaRPr b="0" lang="en-US" sz="2000" spc="-1" strike="noStrike">
              <a:solidFill>
                <a:srgbClr val="000000"/>
              </a:solidFill>
              <a:latin typeface="Arial"/>
            </a:endParaRPr>
          </a:p>
          <a:p>
            <a:pPr marL="216000" indent="-216000">
              <a:buNone/>
            </a:pPr>
            <a:endParaRPr b="0" lang="en-US" sz="20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sldImg"/>
          </p:nvPr>
        </p:nvSpPr>
        <p:spPr>
          <a:xfrm>
            <a:off x="533520" y="764280"/>
            <a:ext cx="6704640" cy="3771360"/>
          </a:xfrm>
          <a:prstGeom prst="rect">
            <a:avLst/>
          </a:prstGeom>
          <a:ln w="0">
            <a:noFill/>
          </a:ln>
        </p:spPr>
      </p:sp>
      <p:sp>
        <p:nvSpPr>
          <p:cNvPr id="56"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Implemented pandas and numpy for data processing and computation</a:t>
            </a:r>
            <a:endParaRPr b="0" lang="en-US" sz="2000" spc="-1" strike="noStrike">
              <a:solidFill>
                <a:srgbClr val="000000"/>
              </a:solidFill>
              <a:latin typeface="Arial"/>
            </a:endParaRPr>
          </a:p>
          <a:p>
            <a:pPr marL="216000" indent="-216000">
              <a:buNone/>
            </a:pPr>
            <a:r>
              <a:rPr b="0" lang="en-US" sz="2000" spc="-1" strike="noStrike">
                <a:solidFill>
                  <a:srgbClr val="000000"/>
                </a:solidFill>
                <a:latin typeface="Arial"/>
              </a:rPr>
              <a:t>While the matplotlib and seaborn packages are used to visualize results.</a:t>
            </a:r>
            <a:endParaRPr b="0" lang="en-US" sz="20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sldImg"/>
          </p:nvPr>
        </p:nvSpPr>
        <p:spPr>
          <a:xfrm>
            <a:off x="533520" y="764280"/>
            <a:ext cx="6704640" cy="3771360"/>
          </a:xfrm>
          <a:prstGeom prst="rect">
            <a:avLst/>
          </a:prstGeom>
          <a:ln w="0">
            <a:noFill/>
          </a:ln>
        </p:spPr>
      </p:sp>
      <p:sp>
        <p:nvSpPr>
          <p:cNvPr id="58"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The researchers were able to successfully develop a python package with a GUI</a:t>
            </a:r>
            <a:endParaRPr b="0" lang="en-US" sz="2000" spc="-1" strike="noStrike">
              <a:solidFill>
                <a:srgbClr val="000000"/>
              </a:solidFill>
              <a:latin typeface="Arial"/>
            </a:endParaRPr>
          </a:p>
          <a:p>
            <a:pPr marL="216000" indent="-216000">
              <a:buNone/>
            </a:pPr>
            <a:r>
              <a:rPr b="0" lang="en-US" sz="2000" spc="-1" strike="noStrike">
                <a:solidFill>
                  <a:srgbClr val="000000"/>
                </a:solidFill>
                <a:latin typeface="Arial"/>
              </a:rPr>
              <a:t>CrisprVi is a flexible package that allows various CRISPR finding methods such as CRISPRCasFinder, MinCED, and others. This allows the user to use any CRISPR finding method and even use multiple methods to compare the prediciton accuracy between the tools.</a:t>
            </a:r>
            <a:endParaRPr b="0" lang="en-US" sz="20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sldImg"/>
          </p:nvPr>
        </p:nvSpPr>
        <p:spPr>
          <a:xfrm>
            <a:off x="533520" y="764280"/>
            <a:ext cx="6704640" cy="3771360"/>
          </a:xfrm>
          <a:prstGeom prst="rect">
            <a:avLst/>
          </a:prstGeom>
          <a:ln w="0">
            <a:noFill/>
          </a:ln>
        </p:spPr>
      </p:sp>
      <p:sp>
        <p:nvSpPr>
          <p:cNvPr id="60"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User is able to change graphic color manually, sort spacer arrays by length and even highlight identical CRISPRs by red borders.</a:t>
            </a:r>
            <a:endParaRPr b="0" lang="en-US" sz="2000" spc="-1" strike="noStrike">
              <a:solidFill>
                <a:srgbClr val="000000"/>
              </a:solidFill>
              <a:latin typeface="Arial"/>
            </a:endParaRPr>
          </a:p>
          <a:p>
            <a:pPr marL="216000" indent="-216000">
              <a:buNone/>
            </a:pPr>
            <a:r>
              <a:rPr b="0" lang="en-US" sz="2000" spc="-1" strike="noStrike">
                <a:solidFill>
                  <a:srgbClr val="000000"/>
                </a:solidFill>
                <a:latin typeface="Arial"/>
              </a:rPr>
              <a:t>Visualized CRISPRs of 12 C.  Coli strains which where predicted by CRISPRCasFinder</a:t>
            </a:r>
            <a:endParaRPr b="0" lang="en-US"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2004B21-38F6-4874-9CCA-92BBEFF863EB}"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6F25DFC-8A0B-4654-8592-91450F5FFE3A}" type="slidenum">
              <a:t>&lt;#&gt;</a:t>
            </a:fld>
          </a:p>
        </p:txBody>
      </p:sp>
      <p:sp>
        <p:nvSpPr>
          <p:cNvPr id="6" name="PlaceHolder 5"/>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521BAE44-30B0-4C77-8020-FDAC13B399D0}"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xml"/><Relationship Id="rId5"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sv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svg"/><Relationship Id="rId8" Type="http://schemas.openxmlformats.org/officeDocument/2006/relationships/slideLayout" Target="../slideLayouts/slideLayout1.xml"/><Relationship Id="rId9"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1640" cy="503172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CrisprVi: a software for visualizing and analyzing CRISPR sequences of prokaryotes</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0" y="-238320"/>
            <a:ext cx="10744200" cy="1875240"/>
          </a:xfrm>
          <a:prstGeom prst="rect">
            <a:avLst/>
          </a:prstGeom>
          <a:noFill/>
          <a:ln w="0">
            <a:noFill/>
          </a:ln>
        </p:spPr>
        <p:txBody>
          <a:bodyPr lIns="0" rIns="0" tIns="0" bIns="0" anchor="ctr">
            <a:noAutofit/>
          </a:bodyPr>
          <a:p>
            <a:pPr indent="0" algn="ctr">
              <a:spcBef>
                <a:spcPts val="1417"/>
              </a:spcBef>
              <a:buNone/>
            </a:pPr>
            <a:r>
              <a:rPr b="0" lang="en-US" sz="4400" spc="-1" strike="noStrike">
                <a:solidFill>
                  <a:srgbClr val="000000"/>
                </a:solidFill>
                <a:latin typeface="Arial"/>
              </a:rPr>
              <a:t>Perform statistical analysis of the DRs/spacers on selected strains </a:t>
            </a:r>
            <a:endParaRPr b="0" lang="en-US" sz="4400" spc="-1" strike="noStrike">
              <a:solidFill>
                <a:srgbClr val="000000"/>
              </a:solidFill>
              <a:latin typeface="Arial"/>
            </a:endParaRPr>
          </a:p>
        </p:txBody>
      </p:sp>
      <p:pic>
        <p:nvPicPr>
          <p:cNvPr id="42" name="" descr=""/>
          <p:cNvPicPr/>
          <p:nvPr/>
        </p:nvPicPr>
        <p:blipFill>
          <a:blip r:embed="rId1"/>
          <a:stretch/>
        </p:blipFill>
        <p:spPr>
          <a:xfrm>
            <a:off x="685800" y="1640160"/>
            <a:ext cx="6172200" cy="3846240"/>
          </a:xfrm>
          <a:prstGeom prst="rect">
            <a:avLst/>
          </a:prstGeom>
          <a:ln w="0">
            <a:noFill/>
          </a:ln>
        </p:spPr>
      </p:pic>
      <p:pic>
        <p:nvPicPr>
          <p:cNvPr id="43" name="" descr=""/>
          <p:cNvPicPr/>
          <p:nvPr/>
        </p:nvPicPr>
        <p:blipFill>
          <a:blip r:embed="rId2"/>
          <a:stretch/>
        </p:blipFill>
        <p:spPr>
          <a:xfrm>
            <a:off x="914400" y="1640160"/>
            <a:ext cx="6008760" cy="3892320"/>
          </a:xfrm>
          <a:prstGeom prst="rect">
            <a:avLst/>
          </a:prstGeom>
          <a:ln w="0">
            <a:noFill/>
          </a:ln>
        </p:spPr>
      </p:pic>
      <p:pic>
        <p:nvPicPr>
          <p:cNvPr id="44" name="" descr=""/>
          <p:cNvPicPr/>
          <p:nvPr/>
        </p:nvPicPr>
        <p:blipFill>
          <a:blip r:embed="rId3"/>
          <a:stretch/>
        </p:blipFill>
        <p:spPr>
          <a:xfrm>
            <a:off x="771480" y="1454400"/>
            <a:ext cx="5857920" cy="4078080"/>
          </a:xfrm>
          <a:prstGeom prst="rect">
            <a:avLst/>
          </a:prstGeom>
          <a:ln w="0">
            <a:noFill/>
          </a:ln>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childTnLst>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My Thoughts</a:t>
            </a:r>
            <a:endParaRPr b="0" lang="en-US" sz="4400" spc="-1" strike="noStrike">
              <a:solidFill>
                <a:srgbClr val="000000"/>
              </a:solidFill>
              <a:latin typeface="Arial"/>
            </a:endParaRPr>
          </a:p>
        </p:txBody>
      </p:sp>
      <p:sp>
        <p:nvSpPr>
          <p:cNvPr id="46"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Address a gap in bioinformatics tools</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Using Python ensures it is user-friendly</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Contributes to advancements in genetic research and biotechnology</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References</a:t>
            </a:r>
            <a:endParaRPr b="0" lang="en-US" sz="4400" spc="-1" strike="noStrike">
              <a:solidFill>
                <a:srgbClr val="000000"/>
              </a:solidFill>
              <a:latin typeface="Arial"/>
            </a:endParaRPr>
          </a:p>
        </p:txBody>
      </p:sp>
      <p:sp>
        <p:nvSpPr>
          <p:cNvPr id="4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500" spc="-1" strike="noStrike">
                <a:solidFill>
                  <a:srgbClr val="000000"/>
                </a:solidFill>
                <a:latin typeface="Arial"/>
              </a:rPr>
              <a:t>Jia, B., Zhang, X., Jiang, Q., Wang, Z., Zhang, Y., Hu, Y., &amp; Wang, Y. (2022). CrisprVi: a software for </a:t>
            </a:r>
            <a:r>
              <a:rPr b="0" lang="en-US" sz="1500" spc="-1" strike="noStrike">
                <a:solidFill>
                  <a:srgbClr val="000000"/>
                </a:solidFill>
                <a:latin typeface="Arial"/>
              </a:rPr>
              <a:t>visulaizing and analyzing CRISPR sequences of prokaryotes. </a:t>
            </a:r>
            <a:r>
              <a:rPr b="0" i="1" lang="en-US" sz="1500" spc="-1" strike="noStrike">
                <a:solidFill>
                  <a:srgbClr val="000000"/>
                </a:solidFill>
                <a:latin typeface="Arial"/>
              </a:rPr>
              <a:t>BMC Bioinformatics</a:t>
            </a:r>
            <a:r>
              <a:rPr b="0" lang="en-US" sz="1500" spc="-1" strike="noStrike">
                <a:solidFill>
                  <a:srgbClr val="000000"/>
                </a:solidFill>
                <a:latin typeface="Arial"/>
              </a:rPr>
              <a:t>, 23(1), 257. </a:t>
            </a:r>
            <a:r>
              <a:rPr b="0" lang="en-US" sz="1500" spc="-1" strike="noStrike">
                <a:solidFill>
                  <a:srgbClr val="000000"/>
                </a:solidFill>
                <a:latin typeface="Arial"/>
              </a:rPr>
              <a:t>https://doi.org/10.1186/s12859-022-04716-9</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Questions?</a:t>
            </a:r>
            <a:endParaRPr b="0" lang="en-US" sz="4400" spc="-1" strike="noStrike">
              <a:solidFill>
                <a:srgbClr val="000000"/>
              </a:solidFill>
              <a:latin typeface="Arial"/>
            </a:endParaRPr>
          </a:p>
        </p:txBody>
      </p:sp>
      <p:sp>
        <p:nvSpPr>
          <p:cNvPr id="50"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What is CRISPR?</a:t>
            </a:r>
            <a:endParaRPr b="0" lang="en-US" sz="4400" spc="-1" strike="noStrike">
              <a:solidFill>
                <a:srgbClr val="000000"/>
              </a:solidFill>
              <a:latin typeface="Arial"/>
            </a:endParaRPr>
          </a:p>
        </p:txBody>
      </p:sp>
      <p:sp>
        <p:nvSpPr>
          <p:cNvPr id="17"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81242" lnSpcReduction="10000"/>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Clustered Regularly Interspaced Short </a:t>
            </a:r>
            <a:r>
              <a:rPr b="0" lang="en-US" sz="3200" spc="-1" strike="noStrike">
                <a:solidFill>
                  <a:srgbClr val="000000"/>
                </a:solidFill>
                <a:latin typeface="Arial"/>
              </a:rPr>
              <a:t>Palindromic Repeats</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Natural defense mechanism in bacterial </a:t>
            </a:r>
            <a:r>
              <a:rPr b="0" lang="en-US" sz="3200" spc="-1" strike="noStrike">
                <a:solidFill>
                  <a:srgbClr val="000000"/>
                </a:solidFill>
                <a:latin typeface="Arial"/>
              </a:rPr>
              <a:t>immune system</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CRISPR regions contain short, repetitive DNA </a:t>
            </a:r>
            <a:r>
              <a:rPr b="0" lang="en-US" sz="3200" spc="-1" strike="noStrike">
                <a:solidFill>
                  <a:srgbClr val="000000"/>
                </a:solidFill>
                <a:latin typeface="Arial"/>
              </a:rPr>
              <a:t>sequences interspaced with unique sequences </a:t>
            </a:r>
            <a:r>
              <a:rPr b="0" lang="en-US" sz="3200" spc="-1" strike="noStrike">
                <a:solidFill>
                  <a:srgbClr val="000000"/>
                </a:solidFill>
                <a:latin typeface="Arial"/>
              </a:rPr>
              <a:t>called spacers</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CRISPR is used to store genetic info from past </a:t>
            </a:r>
            <a:r>
              <a:rPr b="0" lang="en-US" sz="3200" spc="-1" strike="noStrike">
                <a:solidFill>
                  <a:srgbClr val="000000"/>
                </a:solidFill>
                <a:latin typeface="Arial"/>
              </a:rPr>
              <a:t>viral infection and recognize and destroy </a:t>
            </a:r>
            <a:r>
              <a:rPr b="0" lang="en-US" sz="3200" spc="-1" strike="noStrike">
                <a:solidFill>
                  <a:srgbClr val="000000"/>
                </a:solidFill>
                <a:latin typeface="Arial"/>
              </a:rPr>
              <a:t>invading viruses in subsequent encounters</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What is Cas?</a:t>
            </a:r>
            <a:endParaRPr b="0" lang="en-US" sz="4400" spc="-1" strike="noStrike">
              <a:solidFill>
                <a:srgbClr val="000000"/>
              </a:solidFill>
              <a:latin typeface="Arial"/>
            </a:endParaRPr>
          </a:p>
        </p:txBody>
      </p:sp>
      <p:sp>
        <p:nvSpPr>
          <p:cNvPr id="19"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77804"/>
          </a:bodyPr>
          <a:p>
            <a:pPr marL="432000" indent="-324000">
              <a:spcBef>
                <a:spcPts val="1417"/>
              </a:spcBef>
              <a:buClr>
                <a:srgbClr val="000000"/>
              </a:buClr>
              <a:buSzPct val="45000"/>
              <a:buFont typeface="Wingdings" charset="2"/>
              <a:buChar char=""/>
            </a:pPr>
            <a:r>
              <a:rPr b="0" lang="en-US" sz="4200" spc="-1" strike="noStrike">
                <a:solidFill>
                  <a:srgbClr val="000000"/>
                </a:solidFill>
                <a:latin typeface="Arial"/>
              </a:rPr>
              <a:t>CRISPR-Cas System</a:t>
            </a:r>
            <a:endParaRPr b="0" lang="en-US" sz="4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4200" spc="-1" strike="noStrike">
                <a:solidFill>
                  <a:srgbClr val="000000"/>
                </a:solidFill>
                <a:latin typeface="Arial"/>
              </a:rPr>
              <a:t>Clustered Regularly Interspaced Short Palindromic Repeats-CRISPR-associated</a:t>
            </a:r>
            <a:endParaRPr b="0" lang="en-US" sz="4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4200" spc="-1" strike="noStrike">
                <a:solidFill>
                  <a:srgbClr val="000000"/>
                </a:solidFill>
                <a:latin typeface="Arial"/>
              </a:rPr>
              <a:t>Powerful gene editing tool  to make precise changes in DNA of living organisms</a:t>
            </a:r>
            <a:endParaRPr b="0" lang="en-US" sz="4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4200" spc="-1" strike="noStrike">
                <a:solidFill>
                  <a:srgbClr val="000000"/>
                </a:solidFill>
                <a:latin typeface="Arial"/>
              </a:rPr>
              <a:t>Essential for bacterial adaptive immunity</a:t>
            </a:r>
            <a:endParaRPr b="0" lang="en-US" sz="4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pic>
        <p:nvPicPr>
          <p:cNvPr id="21" name="" descr=""/>
          <p:cNvPicPr/>
          <p:nvPr/>
        </p:nvPicPr>
        <p:blipFill>
          <a:blip r:embed="rId1"/>
          <a:stretch/>
        </p:blipFill>
        <p:spPr>
          <a:xfrm>
            <a:off x="1527480" y="914400"/>
            <a:ext cx="6702120" cy="48006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74160"/>
            <a:ext cx="9071640" cy="12502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The Problem with CRISPR Visualization and Analysis</a:t>
            </a:r>
            <a:endParaRPr b="0" lang="en-US" sz="4400" spc="-1" strike="noStrike">
              <a:solidFill>
                <a:srgbClr val="000000"/>
              </a:solidFill>
              <a:latin typeface="Arial"/>
            </a:endParaRPr>
          </a:p>
        </p:txBody>
      </p:sp>
      <p:sp>
        <p:nvSpPr>
          <p:cNvPr id="23" name="PlaceHolder 2"/>
          <p:cNvSpPr>
            <a:spLocks noGrp="1"/>
          </p:cNvSpPr>
          <p:nvPr>
            <p:ph/>
          </p:nvPr>
        </p:nvSpPr>
        <p:spPr>
          <a:xfrm>
            <a:off x="457200" y="1371600"/>
            <a:ext cx="5486400" cy="4114800"/>
          </a:xfrm>
          <a:prstGeom prst="rect">
            <a:avLst/>
          </a:prstGeom>
          <a:noFill/>
          <a:ln w="0">
            <a:noFill/>
          </a:ln>
        </p:spPr>
        <p:txBody>
          <a:bodyPr lIns="0" rIns="0" tIns="0" bIns="0" anchor="t">
            <a:normAutofit fontScale="37134"/>
          </a:bodyPr>
          <a:p>
            <a:pPr marL="432000" indent="-324000">
              <a:spcBef>
                <a:spcPts val="1417"/>
              </a:spcBef>
              <a:buClr>
                <a:srgbClr val="000000"/>
              </a:buClr>
              <a:buSzPct val="45000"/>
              <a:buFont typeface="Wingdings" charset="2"/>
              <a:buChar char=""/>
            </a:pPr>
            <a:r>
              <a:rPr b="0" lang="en-US" sz="4200" spc="-1" strike="noStrike">
                <a:solidFill>
                  <a:srgbClr val="000000"/>
                </a:solidFill>
                <a:latin typeface="Arial"/>
              </a:rPr>
              <a:t>Comprehensive Tools</a:t>
            </a:r>
            <a:endParaRPr b="0" lang="en-US" sz="4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4200" spc="-1" strike="noStrike">
                <a:solidFill>
                  <a:srgbClr val="000000"/>
                </a:solidFill>
                <a:latin typeface="Arial"/>
              </a:rPr>
              <a:t>Investigate loci and sequences of DRs and spacers</a:t>
            </a:r>
            <a:endParaRPr b="0" lang="en-US" sz="4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4200" spc="-1" strike="noStrike">
                <a:solidFill>
                  <a:srgbClr val="000000"/>
                </a:solidFill>
                <a:latin typeface="Arial"/>
              </a:rPr>
              <a:t>Existing tools: CRT, PILER-CR, CRISPRFinder, etc.</a:t>
            </a:r>
            <a:endParaRPr b="0" lang="en-US" sz="4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200" spc="-1" strike="noStrike">
                <a:solidFill>
                  <a:srgbClr val="000000"/>
                </a:solidFill>
                <a:latin typeface="Arial"/>
              </a:rPr>
              <a:t>Limitations of Current Tools:</a:t>
            </a:r>
            <a:endParaRPr b="0" lang="en-US" sz="4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4200" spc="-1" strike="noStrike">
                <a:solidFill>
                  <a:srgbClr val="000000"/>
                </a:solidFill>
                <a:latin typeface="Arial"/>
              </a:rPr>
              <a:t>Lack interactive and user-friendly visualization</a:t>
            </a:r>
            <a:endParaRPr b="0" lang="en-US" sz="4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4200" spc="-1" strike="noStrike">
                <a:solidFill>
                  <a:srgbClr val="000000"/>
                </a:solidFill>
                <a:latin typeface="Arial"/>
              </a:rPr>
              <a:t>Complexity and non-interactivity of Excel macros</a:t>
            </a:r>
            <a:endParaRPr b="0" lang="en-US" sz="4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4200" spc="-1" strike="noStrike">
                <a:solidFill>
                  <a:srgbClr val="000000"/>
                </a:solidFill>
                <a:latin typeface="Arial"/>
              </a:rPr>
              <a:t>Over-reliance on specific detection tools</a:t>
            </a:r>
            <a:endParaRPr b="0" lang="en-US" sz="4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4200" spc="-1" strike="noStrike">
                <a:solidFill>
                  <a:srgbClr val="000000"/>
                </a:solidFill>
                <a:latin typeface="Arial"/>
              </a:rPr>
              <a:t>Confusing visual outputs with complex datasets</a:t>
            </a:r>
            <a:endParaRPr b="0" lang="en-US" sz="4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200" spc="-1" strike="noStrike">
                <a:solidFill>
                  <a:srgbClr val="000000"/>
                </a:solidFill>
                <a:latin typeface="Arial"/>
              </a:rPr>
              <a:t>Gap in the market</a:t>
            </a:r>
            <a:endParaRPr b="0" lang="en-US" sz="4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4200" spc="-1" strike="noStrike">
                <a:solidFill>
                  <a:srgbClr val="000000"/>
                </a:solidFill>
                <a:latin typeface="Arial"/>
              </a:rPr>
              <a:t>Need for an all-in-one tool to visualize, manipulate, and analyze CRISPR arrays effectively</a:t>
            </a:r>
            <a:endParaRPr b="0" lang="en-US" sz="4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Why use Python?</a:t>
            </a:r>
            <a:endParaRPr b="0" lang="en-US" sz="4400" spc="-1" strike="noStrike">
              <a:solidFill>
                <a:srgbClr val="000000"/>
              </a:solidFill>
              <a:latin typeface="Arial"/>
            </a:endParaRPr>
          </a:p>
        </p:txBody>
      </p:sp>
      <p:sp>
        <p:nvSpPr>
          <p:cNvPr id="25" name="PlaceHolder 2"/>
          <p:cNvSpPr>
            <a:spLocks noGrp="1"/>
          </p:cNvSpPr>
          <p:nvPr>
            <p:ph/>
          </p:nvPr>
        </p:nvSpPr>
        <p:spPr>
          <a:xfrm>
            <a:off x="504000" y="1326600"/>
            <a:ext cx="4982400" cy="4159800"/>
          </a:xfrm>
          <a:prstGeom prst="rect">
            <a:avLst/>
          </a:prstGeom>
          <a:noFill/>
          <a:ln w="0">
            <a:noFill/>
          </a:ln>
        </p:spPr>
        <p:txBody>
          <a:bodyPr lIns="0" rIns="0" tIns="0" bIns="0" anchor="t">
            <a:normAutofit fontScale="62493"/>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Extensive Bioinformatics libraries</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Biopython: sequence analysis and data </a:t>
            </a:r>
            <a:r>
              <a:rPr b="0" lang="en-US" sz="2800" spc="-1" strike="noStrike">
                <a:solidFill>
                  <a:srgbClr val="000000"/>
                </a:solidFill>
                <a:latin typeface="Arial"/>
              </a:rPr>
              <a:t>manipulation</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Pandas: efficient data handling and analysis</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Matplotlib &amp; Seaborn: powerful data visualization </a:t>
            </a:r>
            <a:r>
              <a:rPr b="0" lang="en-US" sz="2800" spc="-1" strike="noStrike">
                <a:solidFill>
                  <a:srgbClr val="000000"/>
                </a:solidFill>
                <a:latin typeface="Arial"/>
              </a:rPr>
              <a:t>tools</a:t>
            </a:r>
            <a:endParaRPr b="0" lang="en-US" sz="28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Seamless integration with existing </a:t>
            </a:r>
            <a:r>
              <a:rPr b="0" lang="en-US" sz="3200" spc="-1" strike="noStrike">
                <a:solidFill>
                  <a:srgbClr val="000000"/>
                </a:solidFill>
                <a:latin typeface="Arial"/>
              </a:rPr>
              <a:t>bioinformatics tools</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Large, active community</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Capable of handling large datasets efficiently </a:t>
            </a:r>
            <a:endParaRPr b="0" lang="en-US" sz="3200" spc="-1" strike="noStrike">
              <a:solidFill>
                <a:srgbClr val="000000"/>
              </a:solidFill>
              <a:latin typeface="Arial"/>
            </a:endParaRPr>
          </a:p>
        </p:txBody>
      </p:sp>
      <p:pic>
        <p:nvPicPr>
          <p:cNvPr id="26" name="" descr=""/>
          <p:cNvPicPr/>
          <p:nvPr/>
        </p:nvPicPr>
        <p:blipFill>
          <a:blip r:embed="rId1"/>
          <a:stretch/>
        </p:blipFill>
        <p:spPr>
          <a:xfrm rot="18000">
            <a:off x="7775280" y="233280"/>
            <a:ext cx="1826280" cy="18190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Python Libraries Used</a:t>
            </a:r>
            <a:endParaRPr b="0" lang="en-US" sz="4400" spc="-1" strike="noStrike">
              <a:solidFill>
                <a:srgbClr val="000000"/>
              </a:solidFill>
              <a:latin typeface="Arial"/>
            </a:endParaRPr>
          </a:p>
        </p:txBody>
      </p:sp>
      <p:sp>
        <p:nvSpPr>
          <p:cNvPr id="28" name="PlaceHolder 2"/>
          <p:cNvSpPr>
            <a:spLocks noGrp="1"/>
          </p:cNvSpPr>
          <p:nvPr>
            <p:ph/>
          </p:nvPr>
        </p:nvSpPr>
        <p:spPr>
          <a:xfrm>
            <a:off x="529560" y="1326600"/>
            <a:ext cx="4042440" cy="3931200"/>
          </a:xfrm>
          <a:prstGeom prst="rect">
            <a:avLst/>
          </a:prstGeom>
          <a:noFill/>
          <a:ln w="0">
            <a:noFill/>
          </a:ln>
        </p:spPr>
        <p:txBody>
          <a:bodyPr lIns="0" rIns="0" tIns="0" bIns="0" anchor="t">
            <a:normAutofit fontScale="68743"/>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Arial"/>
              </a:rPr>
              <a:t>Biopython</a:t>
            </a:r>
            <a:r>
              <a:rPr b="0" lang="en-US" sz="3200" spc="-1" strike="noStrike">
                <a:solidFill>
                  <a:srgbClr val="000000"/>
                </a:solidFill>
                <a:latin typeface="Arial"/>
              </a:rPr>
              <a:t>: sequence analysis and manipulation</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1" lang="en-US" sz="3200" spc="-1" strike="noStrike">
                <a:solidFill>
                  <a:srgbClr val="000000"/>
                </a:solidFill>
                <a:latin typeface="Arial"/>
                <a:ea typeface="PingFang SC"/>
              </a:rPr>
              <a:t>Pandas</a:t>
            </a:r>
            <a:r>
              <a:rPr b="0" lang="en-US" sz="3200" spc="-1" strike="noStrike">
                <a:solidFill>
                  <a:srgbClr val="000000"/>
                </a:solidFill>
                <a:latin typeface="Arial"/>
                <a:ea typeface="PingFang SC"/>
              </a:rPr>
              <a:t>: efficient data organization and management</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1" lang="en-US" sz="3200" spc="-1" strike="noStrike">
                <a:solidFill>
                  <a:srgbClr val="000000"/>
                </a:solidFill>
                <a:latin typeface="Arial"/>
              </a:rPr>
              <a:t>NumPy</a:t>
            </a:r>
            <a:r>
              <a:rPr b="0" lang="en-US" sz="3200" spc="-1" strike="noStrike">
                <a:solidFill>
                  <a:srgbClr val="000000"/>
                </a:solidFill>
                <a:latin typeface="Arial"/>
              </a:rPr>
              <a:t>: handling large datasets</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1" lang="en-US" sz="3200" spc="-1" strike="noStrike">
                <a:solidFill>
                  <a:srgbClr val="000000"/>
                </a:solidFill>
                <a:latin typeface="Arial"/>
              </a:rPr>
              <a:t>Matplotlib</a:t>
            </a:r>
            <a:r>
              <a:rPr b="0" lang="en-US" sz="3200" spc="-1" strike="noStrike">
                <a:solidFill>
                  <a:srgbClr val="000000"/>
                </a:solidFill>
                <a:latin typeface="Arial"/>
              </a:rPr>
              <a:t>: creating visuals</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1" lang="en-US" sz="3200" spc="-1" strike="noStrike">
                <a:solidFill>
                  <a:srgbClr val="000000"/>
                </a:solidFill>
                <a:latin typeface="Arial"/>
              </a:rPr>
              <a:t>Seaborn</a:t>
            </a:r>
            <a:r>
              <a:rPr b="0" lang="en-US" sz="3200" spc="-1" strike="noStrike">
                <a:solidFill>
                  <a:srgbClr val="000000"/>
                </a:solidFill>
                <a:latin typeface="Arial"/>
              </a:rPr>
              <a:t>: high-level statistical graphics</a:t>
            </a:r>
            <a:endParaRPr b="0" lang="en-US" sz="3200" spc="-1" strike="noStrike">
              <a:solidFill>
                <a:srgbClr val="000000"/>
              </a:solidFill>
              <a:latin typeface="Arial"/>
            </a:endParaRPr>
          </a:p>
          <a:p>
            <a:pPr marL="432000" indent="0">
              <a:spcBef>
                <a:spcPts val="1417"/>
              </a:spcBef>
              <a:buNone/>
            </a:pPr>
            <a:endParaRPr b="0" lang="en-US" sz="3200" spc="-1" strike="noStrike">
              <a:solidFill>
                <a:srgbClr val="000000"/>
              </a:solidFill>
              <a:latin typeface="Arial"/>
            </a:endParaRPr>
          </a:p>
        </p:txBody>
      </p:sp>
      <p:pic>
        <p:nvPicPr>
          <p:cNvPr id="29" name="" descr=""/>
          <p:cNvPicPr/>
          <p:nvPr/>
        </p:nvPicPr>
        <p:blipFill>
          <a:blip r:embed="rId1"/>
          <a:stretch/>
        </p:blipFill>
        <p:spPr>
          <a:xfrm>
            <a:off x="7772400" y="990720"/>
            <a:ext cx="2057400" cy="1371600"/>
          </a:xfrm>
          <a:prstGeom prst="rect">
            <a:avLst/>
          </a:prstGeom>
          <a:ln w="0">
            <a:noFill/>
          </a:ln>
        </p:spPr>
      </p:pic>
      <p:pic>
        <p:nvPicPr>
          <p:cNvPr id="30" name="" descr=""/>
          <p:cNvPicPr/>
          <p:nvPr/>
        </p:nvPicPr>
        <p:blipFill>
          <a:blip r:embed="rId2">
            <a:extLst>
              <a:ext uri="{96DAC541-7B7A-43D3-8B79-37D633B846F1}">
                <asvg:svgBlip xmlns:asvg="http://schemas.microsoft.com/office/drawing/2016/SVG/main" r:embed="rId3"/>
              </a:ext>
            </a:extLst>
          </a:blip>
          <a:stretch/>
        </p:blipFill>
        <p:spPr>
          <a:xfrm>
            <a:off x="4572000" y="2057400"/>
            <a:ext cx="2286000" cy="926640"/>
          </a:xfrm>
          <a:prstGeom prst="rect">
            <a:avLst/>
          </a:prstGeom>
          <a:ln w="0">
            <a:noFill/>
          </a:ln>
        </p:spPr>
      </p:pic>
      <p:pic>
        <p:nvPicPr>
          <p:cNvPr id="31" name="" descr=""/>
          <p:cNvPicPr/>
          <p:nvPr/>
        </p:nvPicPr>
        <p:blipFill>
          <a:blip r:embed="rId4"/>
          <a:stretch/>
        </p:blipFill>
        <p:spPr>
          <a:xfrm>
            <a:off x="7086600" y="2778120"/>
            <a:ext cx="2743200" cy="1233720"/>
          </a:xfrm>
          <a:prstGeom prst="rect">
            <a:avLst/>
          </a:prstGeom>
          <a:ln w="0">
            <a:noFill/>
          </a:ln>
        </p:spPr>
      </p:pic>
      <p:pic>
        <p:nvPicPr>
          <p:cNvPr id="32" name="" descr=""/>
          <p:cNvPicPr/>
          <p:nvPr/>
        </p:nvPicPr>
        <p:blipFill>
          <a:blip r:embed="rId5"/>
          <a:stretch/>
        </p:blipFill>
        <p:spPr>
          <a:xfrm>
            <a:off x="4960800" y="4114800"/>
            <a:ext cx="2354400" cy="470520"/>
          </a:xfrm>
          <a:prstGeom prst="rect">
            <a:avLst/>
          </a:prstGeom>
          <a:ln w="0">
            <a:noFill/>
          </a:ln>
        </p:spPr>
      </p:pic>
      <p:pic>
        <p:nvPicPr>
          <p:cNvPr id="33" name="" descr=""/>
          <p:cNvPicPr/>
          <p:nvPr/>
        </p:nvPicPr>
        <p:blipFill>
          <a:blip r:embed="rId6">
            <a:extLst>
              <a:ext uri="{96DAC541-7B7A-43D3-8B79-37D633B846F1}">
                <asvg:svgBlip xmlns:asvg="http://schemas.microsoft.com/office/drawing/2016/SVG/main" r:embed="rId7"/>
              </a:ext>
            </a:extLst>
          </a:blip>
          <a:stretch/>
        </p:blipFill>
        <p:spPr>
          <a:xfrm>
            <a:off x="8229600" y="4293720"/>
            <a:ext cx="1143000" cy="13762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CrisprVi Results</a:t>
            </a:r>
            <a:endParaRPr b="0" lang="en-US" sz="4400" spc="-1" strike="noStrike">
              <a:solidFill>
                <a:srgbClr val="000000"/>
              </a:solidFill>
              <a:latin typeface="Arial"/>
            </a:endParaRPr>
          </a:p>
        </p:txBody>
      </p:sp>
      <p:sp>
        <p:nvSpPr>
          <p:cNvPr id="3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Python package with GUI</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Flexible: allows user to choose CRISPR detection</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74160"/>
            <a:ext cx="9071640" cy="1250280"/>
          </a:xfrm>
          <a:prstGeom prst="rect">
            <a:avLst/>
          </a:prstGeom>
          <a:noFill/>
          <a:ln w="0">
            <a:noFill/>
          </a:ln>
        </p:spPr>
        <p:txBody>
          <a:bodyPr lIns="0" rIns="0" tIns="0" bIns="0" anchor="ctr">
            <a:noAutofit/>
          </a:bodyPr>
          <a:p>
            <a:pPr indent="0" algn="ctr">
              <a:spcBef>
                <a:spcPts val="1417"/>
              </a:spcBef>
              <a:buNone/>
            </a:pPr>
            <a:r>
              <a:rPr b="0" lang="en-US" sz="4400" spc="-1" strike="noStrike">
                <a:solidFill>
                  <a:srgbClr val="000000"/>
                </a:solidFill>
                <a:latin typeface="Arial"/>
              </a:rPr>
              <a:t>User can customize graphics for DRs/spacers</a:t>
            </a:r>
            <a:endParaRPr b="0" lang="en-US" sz="4400" spc="-1" strike="noStrike">
              <a:solidFill>
                <a:srgbClr val="000000"/>
              </a:solidFill>
              <a:latin typeface="Arial"/>
            </a:endParaRPr>
          </a:p>
        </p:txBody>
      </p:sp>
      <p:sp>
        <p:nvSpPr>
          <p:cNvPr id="3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pic>
        <p:nvPicPr>
          <p:cNvPr id="38" name="" descr=""/>
          <p:cNvPicPr/>
          <p:nvPr/>
        </p:nvPicPr>
        <p:blipFill>
          <a:blip r:embed="rId1"/>
          <a:stretch/>
        </p:blipFill>
        <p:spPr>
          <a:xfrm>
            <a:off x="177480" y="1326600"/>
            <a:ext cx="4395600" cy="2788200"/>
          </a:xfrm>
          <a:prstGeom prst="rect">
            <a:avLst/>
          </a:prstGeom>
          <a:ln w="0">
            <a:noFill/>
          </a:ln>
        </p:spPr>
      </p:pic>
      <p:pic>
        <p:nvPicPr>
          <p:cNvPr id="39" name="" descr=""/>
          <p:cNvPicPr/>
          <p:nvPr/>
        </p:nvPicPr>
        <p:blipFill>
          <a:blip r:embed="rId2"/>
          <a:stretch/>
        </p:blipFill>
        <p:spPr>
          <a:xfrm>
            <a:off x="4773240" y="1600200"/>
            <a:ext cx="5285160" cy="2286000"/>
          </a:xfrm>
          <a:prstGeom prst="rect">
            <a:avLst/>
          </a:prstGeom>
          <a:ln w="0">
            <a:noFill/>
          </a:ln>
        </p:spPr>
      </p:pic>
      <p:pic>
        <p:nvPicPr>
          <p:cNvPr id="40" name="" descr=""/>
          <p:cNvPicPr/>
          <p:nvPr/>
        </p:nvPicPr>
        <p:blipFill>
          <a:blip r:embed="rId3"/>
          <a:stretch/>
        </p:blipFill>
        <p:spPr>
          <a:xfrm>
            <a:off x="647280" y="1234440"/>
            <a:ext cx="8725320" cy="443556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199</TotalTime>
  <Application>LibreOffice/24.2.3.2$MacOSX_AARCH64 LibreOffice_project/433d9c2ded56988e8a90e6b2e771ee4e6a5ab2ba</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2024-06-02T14:29:43Z</dcterms:created>
  <dc:creator/>
  <dc:description/>
  <dc:language>en-US</dc:language>
  <cp:lastModifiedBy/>
  <dcterms:modified xsi:type="dcterms:W3CDTF">2024-06-02T18:36:24Z</dcterms:modified>
  <cp:revision>20</cp:revision>
  <dc:subject/>
  <dc:title/>
</cp:coreProperties>
</file>