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50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2CB"/>
    <a:srgbClr val="F5EAE7"/>
    <a:srgbClr val="C75806"/>
    <a:srgbClr val="65482B"/>
    <a:srgbClr val="000000"/>
    <a:srgbClr val="00499F"/>
    <a:srgbClr val="0CC1E0"/>
    <a:srgbClr val="1B00FE"/>
    <a:srgbClr val="0CA3D7"/>
    <a:srgbClr val="273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94648" autoAdjust="0"/>
  </p:normalViewPr>
  <p:slideViewPr>
    <p:cSldViewPr>
      <p:cViewPr varScale="1">
        <p:scale>
          <a:sx n="142" d="100"/>
          <a:sy n="142" d="100"/>
        </p:scale>
        <p:origin x="22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163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3E4BB97-EAEA-4D70-A3A8-884172BEF80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3613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BB97-EAEA-4D70-A3A8-884172BEF80C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861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BB97-EAEA-4D70-A3A8-884172BEF80C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68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1868488"/>
            <a:ext cx="5616575" cy="11350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3076575"/>
            <a:ext cx="5616575" cy="377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6C1B08"/>
                </a:solidFill>
              </a:defRPr>
            </a:lvl1pPr>
          </a:lstStyle>
          <a:p>
            <a:pPr lvl="0"/>
            <a:r>
              <a:rPr lang="ru-RU" alt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7EF17-995F-4B5E-946E-A424C96B24C6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19642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23825"/>
            <a:ext cx="2051050" cy="414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23825"/>
            <a:ext cx="6003925" cy="414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88751-56BA-4546-AA2F-A3BE236EB18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392540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DF6FD-B5FE-4CE1-ACB2-2DE204F35B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082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3A190-6B22-4869-92A4-33F4DC54B35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9709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1B9E4-897D-48AA-B0B5-AD47E4B31A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54277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D8D4D-52BC-42F7-833A-88303EA3A3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6073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8E963-6B38-4760-9927-9073740441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2396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7D645-FE11-4231-B189-B63A998B02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500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E9C94-3E0A-4EBF-9F00-A05108700F4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8811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E96AD-5C0F-4B32-90C5-A792EA03CDA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752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49CF5-CBD1-49E7-80D7-E91E624413D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786503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876DB-CC28-45D8-A3EA-A61758620A5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5501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28172-A9BC-4BFD-970F-394F08D2974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7692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196850"/>
            <a:ext cx="1838325" cy="4403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196850"/>
            <a:ext cx="5364162" cy="4403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A4ACA-0D5C-4E94-9AF2-7C7A9194C33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0705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61A45-4CDC-4F8E-8DBA-82F29CD07115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20173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347788"/>
            <a:ext cx="4027487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788"/>
            <a:ext cx="4027488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3C7E5-CA0A-4471-A826-BF71A892BAD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588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11875-FF49-4142-9B74-44FF259133A1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25074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DFCBF-5699-4160-8CFE-AD0AA5051D8C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66894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1F730-9BC4-452C-9460-9F3AB53B43F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8487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429B9-2E73-4CE2-978B-A9EFC6DBA366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4951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D99C4-5F0F-4F49-9F2F-6400CF014984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1966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3825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7788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879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879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7900"/>
            <a:ext cx="21224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EC2CAF56-5DCC-4490-A05D-C47331B755CE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13A7C035-B50B-4EA5-BD7C-B8837F92196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C1B08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339975" y="2068513"/>
            <a:ext cx="4464050" cy="1189037"/>
          </a:xfrm>
          <a:noFill/>
        </p:spPr>
        <p:txBody>
          <a:bodyPr/>
          <a:lstStyle/>
          <a:p>
            <a:br>
              <a:rPr lang="en-US" altLang="ru-RU" dirty="0"/>
            </a:br>
            <a:r>
              <a:rPr lang="en-US" altLang="ru-RU" dirty="0"/>
              <a:t>Case Study 1</a:t>
            </a:r>
            <a:br>
              <a:rPr lang="en-US" altLang="ru-RU" dirty="0"/>
            </a:br>
            <a:r>
              <a:rPr lang="en-US" altLang="ru-RU" sz="2400" dirty="0"/>
              <a:t>Morphine</a:t>
            </a:r>
            <a:br>
              <a:rPr lang="uk-UA" altLang="ru-RU" dirty="0"/>
            </a:br>
            <a:endParaRPr lang="en-US" altLang="ru-RU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339975" y="3363913"/>
            <a:ext cx="4464050" cy="377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rgbClr val="6C1B08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9pPr>
          </a:lstStyle>
          <a:p>
            <a:r>
              <a:rPr lang="en-US" altLang="ru-RU" b="0" dirty="0"/>
              <a:t>Emily Gentles, </a:t>
            </a:r>
            <a:r>
              <a:rPr lang="en-US" altLang="ru-RU" b="0" dirty="0" err="1"/>
              <a:t>Weiyi</a:t>
            </a:r>
            <a:r>
              <a:rPr lang="en-US" altLang="ru-RU" b="0" dirty="0"/>
              <a:t> Liu, </a:t>
            </a:r>
          </a:p>
          <a:p>
            <a:r>
              <a:rPr lang="en-US" altLang="ru-RU" b="0" dirty="0"/>
              <a:t>Jack McCarthy, </a:t>
            </a:r>
            <a:r>
              <a:rPr lang="en-US" altLang="ru-RU" b="0" dirty="0" err="1"/>
              <a:t>Qinzhe</a:t>
            </a:r>
            <a:r>
              <a:rPr lang="en-US" altLang="ru-RU" b="0" dirty="0"/>
              <a:t> Wang</a:t>
            </a:r>
            <a:endParaRPr lang="uk-UA" altLang="ru-RU" b="0" dirty="0"/>
          </a:p>
        </p:txBody>
      </p:sp>
      <p:pic>
        <p:nvPicPr>
          <p:cNvPr id="3" name="Picture 2" descr="A picture containing invertebrate, arthropod, spider&#10;&#10;Description automatically generated">
            <a:extLst>
              <a:ext uri="{FF2B5EF4-FFF2-40B4-BE49-F238E27FC236}">
                <a16:creationId xmlns:a16="http://schemas.microsoft.com/office/drawing/2014/main" id="{B0E1C6CD-4341-445C-8431-8F9BEF1102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0416"/>
            <a:ext cx="1826012" cy="7846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23825"/>
            <a:ext cx="8207375" cy="866775"/>
          </a:xfrm>
        </p:spPr>
        <p:txBody>
          <a:bodyPr wrap="square" anchor="ctr">
            <a:normAutofit/>
          </a:bodyPr>
          <a:lstStyle/>
          <a:p>
            <a:r>
              <a:rPr lang="en-US" altLang="ru-RU" dirty="0"/>
              <a:t>EDA</a:t>
            </a:r>
            <a:endParaRPr lang="uk-UA" altLang="ru-RU" dirty="0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70360B1-254A-4068-8A86-157FDC5E8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3" y="1208178"/>
            <a:ext cx="4266387" cy="3413110"/>
          </a:xfrm>
          <a:prstGeom prst="rect">
            <a:avLst/>
          </a:prstGeom>
          <a:noFill/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09209AA-4905-4DEE-A7C5-C085FE8C9E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4711973"/>
              </p:ext>
            </p:extLst>
          </p:nvPr>
        </p:nvGraphicFramePr>
        <p:xfrm>
          <a:off x="4760372" y="1208178"/>
          <a:ext cx="3954785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57">
                  <a:extLst>
                    <a:ext uri="{9D8B030D-6E8A-4147-A177-3AD203B41FA5}">
                      <a16:colId xmlns:a16="http://schemas.microsoft.com/office/drawing/2014/main" val="302146966"/>
                    </a:ext>
                  </a:extLst>
                </a:gridCol>
                <a:gridCol w="790957">
                  <a:extLst>
                    <a:ext uri="{9D8B030D-6E8A-4147-A177-3AD203B41FA5}">
                      <a16:colId xmlns:a16="http://schemas.microsoft.com/office/drawing/2014/main" val="1342235316"/>
                    </a:ext>
                  </a:extLst>
                </a:gridCol>
                <a:gridCol w="790957">
                  <a:extLst>
                    <a:ext uri="{9D8B030D-6E8A-4147-A177-3AD203B41FA5}">
                      <a16:colId xmlns:a16="http://schemas.microsoft.com/office/drawing/2014/main" val="462483116"/>
                    </a:ext>
                  </a:extLst>
                </a:gridCol>
                <a:gridCol w="790957">
                  <a:extLst>
                    <a:ext uri="{9D8B030D-6E8A-4147-A177-3AD203B41FA5}">
                      <a16:colId xmlns:a16="http://schemas.microsoft.com/office/drawing/2014/main" val="1085646157"/>
                    </a:ext>
                  </a:extLst>
                </a:gridCol>
                <a:gridCol w="790957">
                  <a:extLst>
                    <a:ext uri="{9D8B030D-6E8A-4147-A177-3AD203B41FA5}">
                      <a16:colId xmlns:a16="http://schemas.microsoft.com/office/drawing/2014/main" val="33691082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States with Smallest Sample Sizes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1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North Dakota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Wyoming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7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7031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87900"/>
            <a:ext cx="2122488" cy="2540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64F71E2E-9488-469D-9EB7-EC601DB754C9}" type="slidenum">
              <a:rPr lang="en-GB" altLang="ru-RU"/>
              <a:pPr>
                <a:spcAft>
                  <a:spcPts val="600"/>
                </a:spcAft>
              </a:pPr>
              <a:t>2</a:t>
            </a:fld>
            <a:endParaRPr lang="en-GB" altLang="ru-RU"/>
          </a:p>
        </p:txBody>
      </p:sp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11D294D5-B795-4CFA-A0A4-C8F23BDD6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84" y="2481592"/>
            <a:ext cx="3566160" cy="21396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EF02-1F24-4ABC-80E1-A30B7FBDC204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altLang="ru-RU" dirty="0"/>
              <a:t>EDA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B38D067-FAE6-48B3-BC6D-2B631B99F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951706"/>
            <a:ext cx="66675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A61A-CE32-4D07-89E1-964DE9DC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6A904-4779-43B9-BE4B-E08DC9ABB1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347788"/>
                <a:ext cx="8207375" cy="29178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𝑝𝑝𝑚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𝑠𝑡𝑟𝑒𝑛𝑔𝑡h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𝑏𝑢𝑙𝑘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𝑞𝑢𝑎𝑟𝑡𝑒𝑟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𝑟𝑒𝑎𝑠𝑜𝑛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=1…45</m:t>
                    </m:r>
                  </m:oMath>
                </a14:m>
                <a:r>
                  <a:rPr lang="en-US" dirty="0"/>
                  <a:t> states</a:t>
                </a:r>
              </a:p>
              <a:p>
                <a:r>
                  <a:rPr lang="en-US" dirty="0"/>
                  <a:t>strength = {low, medium, medium high, high} </a:t>
                </a:r>
              </a:p>
              <a:p>
                <a:pPr lvl="1"/>
                <a:r>
                  <a:rPr lang="en-US" dirty="0"/>
                  <a:t>Based on quantiles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6A904-4779-43B9-BE4B-E08DC9ABB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347788"/>
                <a:ext cx="8207375" cy="2917825"/>
              </a:xfrm>
              <a:blipFill>
                <a:blip r:embed="rId2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B46AF-ECDD-4C59-8043-2AF02538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9CF5-CBD1-49E7-80D7-E91E624413D2}" type="slidenum">
              <a:rPr lang="en-GB" altLang="ru-RU" smtClean="0"/>
              <a:pPr/>
              <a:t>4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39238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0968961-FAFE-4574-91E0-A587C715B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76704"/>
              </p:ext>
            </p:extLst>
          </p:nvPr>
        </p:nvGraphicFramePr>
        <p:xfrm>
          <a:off x="1331913" y="1204913"/>
          <a:ext cx="2951162" cy="339407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75581">
                  <a:extLst>
                    <a:ext uri="{9D8B030D-6E8A-4147-A177-3AD203B41FA5}">
                      <a16:colId xmlns:a16="http://schemas.microsoft.com/office/drawing/2014/main" val="2558270560"/>
                    </a:ext>
                  </a:extLst>
                </a:gridCol>
                <a:gridCol w="1475581">
                  <a:extLst>
                    <a:ext uri="{9D8B030D-6E8A-4147-A177-3AD203B41FA5}">
                      <a16:colId xmlns:a16="http://schemas.microsoft.com/office/drawing/2014/main" val="185771406"/>
                    </a:ext>
                  </a:extLst>
                </a:gridCol>
              </a:tblGrid>
              <a:tr h="899634">
                <a:tc>
                  <a:txBody>
                    <a:bodyPr/>
                    <a:lstStyle/>
                    <a:p>
                      <a:r>
                        <a:rPr lang="en-US" sz="17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Grouping</a:t>
                      </a:r>
                    </a:p>
                  </a:txBody>
                  <a:tcPr marL="98414" marR="98414" marT="49207" marB="49207">
                    <a:solidFill>
                      <a:srgbClr val="C7580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BIC</a:t>
                      </a:r>
                    </a:p>
                  </a:txBody>
                  <a:tcPr marL="98414" marR="98414" marT="49207" marB="49207">
                    <a:solidFill>
                      <a:srgbClr val="C75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766897"/>
                  </a:ext>
                </a:extLst>
              </a:tr>
              <a:tr h="831480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</a:txBody>
                  <a:tcPr marL="98414" marR="98414" marT="49207" marB="49207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5064.901</a:t>
                      </a:r>
                    </a:p>
                  </a:txBody>
                  <a:tcPr marL="98414" marR="98414" marT="49207" marB="49207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40280"/>
                  </a:ext>
                </a:extLst>
              </a:tr>
              <a:tr h="831480">
                <a:tc>
                  <a:txBody>
                    <a:bodyPr/>
                    <a:lstStyle/>
                    <a:p>
                      <a:r>
                        <a:rPr lang="en-US" sz="1700"/>
                        <a:t>City</a:t>
                      </a:r>
                    </a:p>
                  </a:txBody>
                  <a:tcPr marL="98414" marR="98414" marT="49207" marB="49207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5073.967</a:t>
                      </a:r>
                    </a:p>
                  </a:txBody>
                  <a:tcPr marL="98414" marR="98414" marT="49207" marB="49207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70746"/>
                  </a:ext>
                </a:extLst>
              </a:tr>
              <a:tr h="831480">
                <a:tc>
                  <a:txBody>
                    <a:bodyPr/>
                    <a:lstStyle/>
                    <a:p>
                      <a:r>
                        <a:rPr lang="en-US" sz="1700"/>
                        <a:t>Region</a:t>
                      </a:r>
                    </a:p>
                  </a:txBody>
                  <a:tcPr marL="98414" marR="98414" marT="49207" marB="49207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5072.387</a:t>
                      </a:r>
                    </a:p>
                  </a:txBody>
                  <a:tcPr marL="98414" marR="98414" marT="49207" marB="49207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60345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35715D9-E311-4209-A220-A7A0EA785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22789"/>
              </p:ext>
            </p:extLst>
          </p:nvPr>
        </p:nvGraphicFramePr>
        <p:xfrm>
          <a:off x="4349750" y="1204913"/>
          <a:ext cx="4335462" cy="33940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7775">
                  <a:extLst>
                    <a:ext uri="{9D8B030D-6E8A-4147-A177-3AD203B41FA5}">
                      <a16:colId xmlns:a16="http://schemas.microsoft.com/office/drawing/2014/main" val="2558270560"/>
                    </a:ext>
                  </a:extLst>
                </a:gridCol>
                <a:gridCol w="2217687">
                  <a:extLst>
                    <a:ext uri="{9D8B030D-6E8A-4147-A177-3AD203B41FA5}">
                      <a16:colId xmlns:a16="http://schemas.microsoft.com/office/drawing/2014/main" val="185771406"/>
                    </a:ext>
                  </a:extLst>
                </a:gridCol>
              </a:tblGrid>
              <a:tr h="518539">
                <a:tc>
                  <a:txBody>
                    <a:bodyPr/>
                    <a:lstStyle/>
                    <a:p>
                      <a:r>
                        <a:rPr lang="en-US" sz="21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marL="117850" marR="117850" marT="58925" marB="58925">
                    <a:solidFill>
                      <a:srgbClr val="C7580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P-Value</a:t>
                      </a:r>
                    </a:p>
                  </a:txBody>
                  <a:tcPr marL="117850" marR="117850" marT="58925" marB="58925">
                    <a:solidFill>
                      <a:srgbClr val="C75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766897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0.762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40280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/>
                        <a:t>City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0.515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570746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 b="1"/>
                        <a:t>Reason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/>
                        <a:t>0.086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60345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 b="1"/>
                        <a:t>Quarter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/>
                        <a:t>0.063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58564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 b="1"/>
                        <a:t>Strength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/>
                        <a:t>&lt;2e-16</a:t>
                      </a:r>
                    </a:p>
                  </a:txBody>
                  <a:tcPr marL="117850" marR="117850" marT="58925" marB="58925">
                    <a:solidFill>
                      <a:srgbClr val="EBD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763601"/>
                  </a:ext>
                </a:extLst>
              </a:tr>
              <a:tr h="479255">
                <a:tc>
                  <a:txBody>
                    <a:bodyPr/>
                    <a:lstStyle/>
                    <a:p>
                      <a:r>
                        <a:rPr lang="en-US" sz="2100" b="1"/>
                        <a:t>Bulk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/>
                        <a:t>0.042</a:t>
                      </a:r>
                    </a:p>
                  </a:txBody>
                  <a:tcPr marL="117850" marR="117850" marT="58925" marB="58925">
                    <a:solidFill>
                      <a:srgbClr val="F5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2334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E19A2ED-A72E-41BE-9A27-7BC54312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196850"/>
            <a:ext cx="7342187" cy="85725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FED7F-9F1A-496C-8DA1-35EE0DC9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841875"/>
            <a:ext cx="2133600" cy="2000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93A190-6B22-4869-92A4-33F4DC54B357}" type="slidenum">
              <a:rPr lang="ru-RU" altLang="ru-RU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ru-RU" altLang="ru-RU" sz="700"/>
          </a:p>
        </p:txBody>
      </p:sp>
    </p:spTree>
    <p:extLst>
      <p:ext uri="{BB962C8B-B14F-4D97-AF65-F5344CB8AC3E}">
        <p14:creationId xmlns:p14="http://schemas.microsoft.com/office/powerpoint/2010/main" val="327955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FA47-C5E4-4D39-A0B1-79F713F4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23825"/>
            <a:ext cx="8207375" cy="8667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Model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234A-E83F-4196-A857-5FAC3D404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347788"/>
            <a:ext cx="4027487" cy="291782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Independence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Unlikely to be fully met as a user of the website is likely to report multiple times within the same state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Constant Variance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Not met 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Multiple states with high sample sizes such as CA are highly influential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Even when removing these states, this condition does not improve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68E6B29-FDFA-44C3-8028-B47B1881B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03" y="1347788"/>
            <a:ext cx="3647281" cy="291782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34AE-D373-40E1-93C6-EEA42ED1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87900"/>
            <a:ext cx="2122488" cy="2540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30D49CF5-CBD1-49E7-80D7-E91E624413D2}" type="slidenum">
              <a:rPr lang="en-GB" altLang="ru-RU" smtClean="0"/>
              <a:pPr>
                <a:spcAft>
                  <a:spcPts val="600"/>
                </a:spcAft>
              </a:pPr>
              <a:t>6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3224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CF0E-1E76-40A9-8A9D-A462E374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DA04-8D6A-46F7-9FEB-FFF971356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4320207" cy="237574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Normality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Slightly met 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Heavy tails on both the left and right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Removed extreme outliers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Random effects seem to be relatively normal</a:t>
            </a:r>
          </a:p>
          <a:p>
            <a:endParaRPr lang="en-US" dirty="0"/>
          </a:p>
        </p:txBody>
      </p:sp>
      <p:pic>
        <p:nvPicPr>
          <p:cNvPr id="7" name="Content Placeholder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B7FDA0E-E320-497B-B1C8-8CF9DC7A49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57"/>
          <a:stretch/>
        </p:blipFill>
        <p:spPr>
          <a:xfrm>
            <a:off x="3923928" y="2248791"/>
            <a:ext cx="5122912" cy="266373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CD59-D3EA-4D1D-B8AF-8E390FB7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8D4D-52BC-42F7-833A-88303EA3A3C2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4401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76A2-299C-4ABB-B7F4-A23BB2C0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Results and Future Work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415E7E0-716A-43A1-A469-614B9BF9C1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Results</a:t>
            </a:r>
          </a:p>
          <a:p>
            <a:pPr lvl="1"/>
            <a:r>
              <a:rPr lang="en-US" sz="1400" dirty="0"/>
              <a:t>Tennessee has the largest estimated intercept</a:t>
            </a:r>
          </a:p>
          <a:p>
            <a:pPr lvl="2"/>
            <a:r>
              <a:rPr lang="en-US" sz="1000" dirty="0"/>
              <a:t>n = 57</a:t>
            </a:r>
          </a:p>
          <a:p>
            <a:pPr lvl="1"/>
            <a:r>
              <a:rPr lang="en-US" sz="1400" dirty="0"/>
              <a:t>California has the lowest estimated intercept</a:t>
            </a:r>
          </a:p>
          <a:p>
            <a:pPr lvl="2"/>
            <a:r>
              <a:rPr lang="en-US" sz="1000" dirty="0"/>
              <a:t>n = 259</a:t>
            </a:r>
            <a:endParaRPr lang="en-US" sz="1800" dirty="0"/>
          </a:p>
          <a:p>
            <a:r>
              <a:rPr lang="en-US" sz="1800" dirty="0"/>
              <a:t>Future work</a:t>
            </a:r>
          </a:p>
          <a:p>
            <a:pPr lvl="1"/>
            <a:r>
              <a:rPr lang="en-US" sz="1400" dirty="0"/>
              <a:t>Interactions</a:t>
            </a:r>
          </a:p>
          <a:p>
            <a:pPr lvl="1"/>
            <a:r>
              <a:rPr lang="en-US" sz="1400" dirty="0"/>
              <a:t>Attempt to address violated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DCFC6-B53C-4423-87DE-67A1B486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A93A190-6B22-4869-92A4-33F4DC54B357}" type="slidenum">
              <a:rPr lang="ru-RU" altLang="ru-RU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ru-RU" altLang="ru-RU" sz="70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F6E8048-84FE-40E0-A553-98BB4E139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63" y="876660"/>
            <a:ext cx="2958083" cy="4052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7774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</TotalTime>
  <Words>228</Words>
  <Application>Microsoft Office PowerPoint</Application>
  <PresentationFormat>Custom</PresentationFormat>
  <Paragraphs>77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Georgia</vt:lpstr>
      <vt:lpstr>template</vt:lpstr>
      <vt:lpstr>Custom Design</vt:lpstr>
      <vt:lpstr> Case Study 1 Morphine </vt:lpstr>
      <vt:lpstr>EDA</vt:lpstr>
      <vt:lpstr>EDA</vt:lpstr>
      <vt:lpstr>Model</vt:lpstr>
      <vt:lpstr>Model Selection</vt:lpstr>
      <vt:lpstr>Model Assumptions</vt:lpstr>
      <vt:lpstr>Model Assumptions</vt:lpstr>
      <vt:lpstr>Results and Future Work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Emily Gentles</cp:lastModifiedBy>
  <cp:revision>190</cp:revision>
  <dcterms:created xsi:type="dcterms:W3CDTF">2006-06-29T12:15:01Z</dcterms:created>
  <dcterms:modified xsi:type="dcterms:W3CDTF">2021-10-10T00:00:28Z</dcterms:modified>
</cp:coreProperties>
</file>