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9" r:id="rId5"/>
    <p:sldId id="260" r:id="rId6"/>
    <p:sldId id="261" r:id="rId7"/>
    <p:sldId id="262" r:id="rId8"/>
    <p:sldId id="264" r:id="rId9"/>
    <p:sldId id="263" r:id="rId10"/>
  </p:sldIdLst>
  <p:sldSz cx="9144000" cy="5145088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2CB"/>
    <a:srgbClr val="F5EAE7"/>
    <a:srgbClr val="C75806"/>
    <a:srgbClr val="65482B"/>
    <a:srgbClr val="000000"/>
    <a:srgbClr val="00499F"/>
    <a:srgbClr val="0CC1E0"/>
    <a:srgbClr val="1B00FE"/>
    <a:srgbClr val="0CA3D7"/>
    <a:srgbClr val="273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48" autoAdjust="0"/>
    <p:restoredTop sz="94648" autoAdjust="0"/>
  </p:normalViewPr>
  <p:slideViewPr>
    <p:cSldViewPr>
      <p:cViewPr varScale="1">
        <p:scale>
          <a:sx n="107" d="100"/>
          <a:sy n="107" d="100"/>
        </p:scale>
        <p:origin x="984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163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 alt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03E4BB97-EAEA-4D70-A3A8-884172BEF80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336139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4BB97-EAEA-4D70-A3A8-884172BEF80C}" type="slidenum">
              <a:rPr lang="ru-RU" altLang="ru-RU" smtClean="0"/>
              <a:pPr/>
              <a:t>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28614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4BB97-EAEA-4D70-A3A8-884172BEF80C}" type="slidenum">
              <a:rPr lang="ru-RU" altLang="ru-RU" smtClean="0"/>
              <a:pPr/>
              <a:t>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0682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3713" y="1868488"/>
            <a:ext cx="5616575" cy="11350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ru-RU" altLang="ru-RU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63713" y="3076575"/>
            <a:ext cx="5616575" cy="377825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6C1B08"/>
                </a:solidFill>
              </a:defRPr>
            </a:lvl1pPr>
          </a:lstStyle>
          <a:p>
            <a:pPr lvl="0"/>
            <a:r>
              <a:rPr lang="ru-RU" altLang="ru-RU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D7EF17-995F-4B5E-946E-A424C96B24C6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419642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23825"/>
            <a:ext cx="2051050" cy="41417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123825"/>
            <a:ext cx="6003925" cy="41417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488751-56BA-4546-AA2F-A3BE236EB18C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392540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0DF6FD-B5FE-4CE1-ACB2-2DE204F35BA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90825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93A190-6B22-4869-92A4-33F4DC54B35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79709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E1B9E4-897D-48AA-B0B5-AD47E4B31AF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54277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1913" y="1204913"/>
            <a:ext cx="3600450" cy="3395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4763" y="1204913"/>
            <a:ext cx="3602037" cy="3395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7D8D4D-52BC-42F7-833A-88303EA3A3C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36073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58E963-6B38-4760-9927-9073740441F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23960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C7D645-FE11-4231-B189-B63A998B024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15008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3E9C94-3E0A-4EBF-9F00-A05108700F4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18811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0E96AD-5C0F-4B32-90C5-A792EA03CDA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752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D49CF5-CBD1-49E7-80D7-E91E624413D2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7865032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C876DB-CC28-45D8-A3EA-A61758620A5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755016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F28172-A9BC-4BFD-970F-394F08D2974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176920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8475" y="196850"/>
            <a:ext cx="1838325" cy="4403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1913" y="196850"/>
            <a:ext cx="5364162" cy="4403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4A4ACA-0D5C-4E94-9AF2-7C7A9194C33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07056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61A45-4CDC-4F8E-8DBA-82F29CD07115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20173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347788"/>
            <a:ext cx="4027487" cy="2917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7788"/>
            <a:ext cx="4027488" cy="2917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D3C7E5-CA0A-4471-A826-BF71A892BAD8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65887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B11875-FF49-4142-9B74-44FF259133A1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250749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0DFCBF-5699-4160-8CFE-AD0AA5051D8C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66894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D1F730-9BC4-452C-9460-9F3AB53B43F8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8487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0429B9-2E73-4CE2-978B-A9EFC6DBA366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049518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D99C4-5F0F-4F49-9F2F-6400CF014984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19668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23825"/>
            <a:ext cx="820737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47788"/>
            <a:ext cx="8207375" cy="291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87900"/>
            <a:ext cx="21336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rgbClr val="1C1C1C"/>
                </a:solidFill>
                <a:latin typeface="+mn-lt"/>
              </a:defRPr>
            </a:lvl1pPr>
          </a:lstStyle>
          <a:p>
            <a:endParaRPr lang="en-GB" altLang="ru-RU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87900"/>
            <a:ext cx="28956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rgbClr val="1C1C1C"/>
                </a:solidFill>
                <a:latin typeface="+mn-lt"/>
              </a:defRPr>
            </a:lvl1pPr>
          </a:lstStyle>
          <a:p>
            <a:endParaRPr lang="en-GB" altLang="ru-RU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87900"/>
            <a:ext cx="212248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rgbClr val="1C1C1C"/>
                </a:solidFill>
                <a:latin typeface="+mn-lt"/>
              </a:defRPr>
            </a:lvl1pPr>
          </a:lstStyle>
          <a:p>
            <a:fld id="{EC2CAF56-5DCC-4490-A05D-C47331B755CE}" type="slidenum">
              <a:rPr lang="en-GB" altLang="ru-RU"/>
              <a:pPr/>
              <a:t>‹#›</a:t>
            </a:fld>
            <a:endParaRPr lang="en-GB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6C1B08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6C1B08"/>
          </a:solidFill>
          <a:latin typeface="Georg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6C1B08"/>
          </a:solidFill>
          <a:latin typeface="Georg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6C1B08"/>
          </a:solidFill>
          <a:latin typeface="Georg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6C1B08"/>
          </a:solidFill>
          <a:latin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6C1B08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6C1B08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6C1B08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6C1B08"/>
          </a:solidFill>
          <a:latin typeface="Georgia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1C1C1C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1C1C1C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1C1C1C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1C1C1C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196850"/>
            <a:ext cx="7342187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1913" y="1204913"/>
            <a:ext cx="7354887" cy="339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841875"/>
            <a:ext cx="21336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latin typeface="+mn-lt"/>
              </a:defRPr>
            </a:lvl1pPr>
          </a:lstStyle>
          <a:p>
            <a:endParaRPr lang="ru-RU" alt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841875"/>
            <a:ext cx="28956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rgbClr val="1C1C1C"/>
                </a:solidFill>
                <a:latin typeface="+mn-lt"/>
              </a:defRPr>
            </a:lvl1pPr>
          </a:lstStyle>
          <a:p>
            <a:endParaRPr lang="ru-RU" alt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841875"/>
            <a:ext cx="21336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rgbClr val="1C1C1C"/>
                </a:solidFill>
                <a:latin typeface="+mn-lt"/>
              </a:defRPr>
            </a:lvl1pPr>
          </a:lstStyle>
          <a:p>
            <a:fld id="{13A7C035-B50B-4EA5-BD7C-B8837F921963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6C1B08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6C1B08"/>
          </a:solidFill>
          <a:latin typeface="Georg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6C1B08"/>
          </a:solidFill>
          <a:latin typeface="Georg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6C1B08"/>
          </a:solidFill>
          <a:latin typeface="Georg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6C1B08"/>
          </a:solidFill>
          <a:latin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6C1B08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6C1B08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6C1B08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6C1B08"/>
          </a:solidFill>
          <a:latin typeface="Georgia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1C1C1C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1C1C1C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1C1C1C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1C1C1C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339975" y="2068513"/>
            <a:ext cx="4464050" cy="1189037"/>
          </a:xfrm>
          <a:noFill/>
        </p:spPr>
        <p:txBody>
          <a:bodyPr/>
          <a:lstStyle/>
          <a:p>
            <a:br>
              <a:rPr lang="en-US" altLang="ru-RU" dirty="0"/>
            </a:br>
            <a:r>
              <a:rPr lang="en-US" altLang="ru-RU" dirty="0"/>
              <a:t>Case Study 1</a:t>
            </a:r>
            <a:br>
              <a:rPr lang="en-US" altLang="ru-RU" dirty="0"/>
            </a:br>
            <a:r>
              <a:rPr lang="en-US" altLang="ru-RU" sz="2400" dirty="0"/>
              <a:t>Morphine</a:t>
            </a:r>
            <a:br>
              <a:rPr lang="uk-UA" altLang="ru-RU" dirty="0"/>
            </a:br>
            <a:endParaRPr lang="en-US" altLang="ru-RU" dirty="0"/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2339975" y="3363913"/>
            <a:ext cx="4464050" cy="3778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2000">
                <a:solidFill>
                  <a:srgbClr val="6C1B08"/>
                </a:solidFill>
                <a:latin typeface="Georgia" pitchFamily="18" charset="0"/>
              </a:defRPr>
            </a:lvl1pPr>
            <a:lvl2pPr algn="ctr">
              <a:spcBef>
                <a:spcPct val="20000"/>
              </a:spcBef>
              <a:defRPr sz="2000">
                <a:solidFill>
                  <a:srgbClr val="1C1C1C"/>
                </a:solidFill>
                <a:latin typeface="Georgia" pitchFamily="18" charset="0"/>
              </a:defRPr>
            </a:lvl2pPr>
            <a:lvl3pPr algn="ctr">
              <a:spcBef>
                <a:spcPct val="20000"/>
              </a:spcBef>
              <a:defRPr sz="2000">
                <a:solidFill>
                  <a:srgbClr val="1C1C1C"/>
                </a:solidFill>
                <a:latin typeface="Georgia" pitchFamily="18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rgbClr val="1C1C1C"/>
                </a:solidFill>
                <a:latin typeface="Georgia" pitchFamily="18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rgbClr val="1C1C1C"/>
                </a:solidFill>
                <a:latin typeface="Georgia" pitchFamily="18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1C1C1C"/>
                </a:solidFill>
                <a:latin typeface="Georgia" pitchFamily="18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1C1C1C"/>
                </a:solidFill>
                <a:latin typeface="Georgia" pitchFamily="18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1C1C1C"/>
                </a:solidFill>
                <a:latin typeface="Georgia" pitchFamily="18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1C1C1C"/>
                </a:solidFill>
                <a:latin typeface="Georgia" pitchFamily="18" charset="0"/>
              </a:defRPr>
            </a:lvl9pPr>
          </a:lstStyle>
          <a:p>
            <a:r>
              <a:rPr lang="en-US" altLang="ru-RU" b="0" dirty="0"/>
              <a:t>Emily Gentles, </a:t>
            </a:r>
            <a:r>
              <a:rPr lang="en-US" altLang="ru-RU" b="0" dirty="0" err="1"/>
              <a:t>Weiyi</a:t>
            </a:r>
            <a:r>
              <a:rPr lang="en-US" altLang="ru-RU" b="0" dirty="0"/>
              <a:t> Liu, </a:t>
            </a:r>
          </a:p>
          <a:p>
            <a:r>
              <a:rPr lang="en-US" altLang="ru-RU" b="0" dirty="0"/>
              <a:t>Jack McCarthy, </a:t>
            </a:r>
            <a:r>
              <a:rPr lang="en-US" altLang="ru-RU" b="0" dirty="0" err="1"/>
              <a:t>Qinzhe</a:t>
            </a:r>
            <a:r>
              <a:rPr lang="en-US" altLang="ru-RU" b="0" dirty="0"/>
              <a:t> Wang</a:t>
            </a:r>
            <a:endParaRPr lang="uk-UA" altLang="ru-RU" b="0" dirty="0"/>
          </a:p>
        </p:txBody>
      </p:sp>
      <p:pic>
        <p:nvPicPr>
          <p:cNvPr id="3" name="Picture 2" descr="A picture containing invertebrate, arthropod, spider&#10;&#10;Description automatically generated">
            <a:extLst>
              <a:ext uri="{FF2B5EF4-FFF2-40B4-BE49-F238E27FC236}">
                <a16:creationId xmlns:a16="http://schemas.microsoft.com/office/drawing/2014/main" id="{B0E1C6CD-4341-445C-8431-8F9BEF1102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0416"/>
            <a:ext cx="1826012" cy="7846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23825"/>
            <a:ext cx="8207375" cy="866775"/>
          </a:xfrm>
        </p:spPr>
        <p:txBody>
          <a:bodyPr wrap="square" anchor="ctr">
            <a:normAutofit/>
          </a:bodyPr>
          <a:lstStyle/>
          <a:p>
            <a:r>
              <a:rPr lang="en-US" altLang="ru-RU" dirty="0"/>
              <a:t>EDA</a:t>
            </a:r>
            <a:endParaRPr lang="uk-UA" altLang="ru-RU" dirty="0"/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270360B1-254A-4068-8A86-157FDC5E8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43" y="1208178"/>
            <a:ext cx="4266387" cy="3413110"/>
          </a:xfrm>
          <a:prstGeom prst="rect">
            <a:avLst/>
          </a:prstGeom>
          <a:noFill/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709209AA-4905-4DEE-A7C5-C085FE8C9EB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84711973"/>
              </p:ext>
            </p:extLst>
          </p:nvPr>
        </p:nvGraphicFramePr>
        <p:xfrm>
          <a:off x="4760372" y="1208178"/>
          <a:ext cx="3954785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957">
                  <a:extLst>
                    <a:ext uri="{9D8B030D-6E8A-4147-A177-3AD203B41FA5}">
                      <a16:colId xmlns:a16="http://schemas.microsoft.com/office/drawing/2014/main" val="302146966"/>
                    </a:ext>
                  </a:extLst>
                </a:gridCol>
                <a:gridCol w="790957">
                  <a:extLst>
                    <a:ext uri="{9D8B030D-6E8A-4147-A177-3AD203B41FA5}">
                      <a16:colId xmlns:a16="http://schemas.microsoft.com/office/drawing/2014/main" val="1342235316"/>
                    </a:ext>
                  </a:extLst>
                </a:gridCol>
                <a:gridCol w="790957">
                  <a:extLst>
                    <a:ext uri="{9D8B030D-6E8A-4147-A177-3AD203B41FA5}">
                      <a16:colId xmlns:a16="http://schemas.microsoft.com/office/drawing/2014/main" val="462483116"/>
                    </a:ext>
                  </a:extLst>
                </a:gridCol>
                <a:gridCol w="790957">
                  <a:extLst>
                    <a:ext uri="{9D8B030D-6E8A-4147-A177-3AD203B41FA5}">
                      <a16:colId xmlns:a16="http://schemas.microsoft.com/office/drawing/2014/main" val="1085646157"/>
                    </a:ext>
                  </a:extLst>
                </a:gridCol>
                <a:gridCol w="790957">
                  <a:extLst>
                    <a:ext uri="{9D8B030D-6E8A-4147-A177-3AD203B41FA5}">
                      <a16:colId xmlns:a16="http://schemas.microsoft.com/office/drawing/2014/main" val="336910824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States with Smallest Sample Sizes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416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North Dakota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Wyoming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Alaska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771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370311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87900"/>
            <a:ext cx="2122488" cy="2540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64F71E2E-9488-469D-9EB7-EC601DB754C9}" type="slidenum">
              <a:rPr lang="en-GB" altLang="ru-RU"/>
              <a:pPr>
                <a:spcAft>
                  <a:spcPts val="600"/>
                </a:spcAft>
              </a:pPr>
              <a:t>2</a:t>
            </a:fld>
            <a:endParaRPr lang="en-GB" altLang="ru-RU"/>
          </a:p>
        </p:txBody>
      </p: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AE2B4A8B-30F6-47D6-A1F2-A932CF1F8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684" y="2481592"/>
            <a:ext cx="3566160" cy="21396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75BB86FF-CD1A-4E6B-9837-C56073C72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054100"/>
            <a:ext cx="3853358" cy="2140336"/>
          </a:xfrm>
          <a:prstGeom prst="rect">
            <a:avLst/>
          </a:prstGeom>
        </p:spPr>
      </p:pic>
      <p:pic>
        <p:nvPicPr>
          <p:cNvPr id="15" name="Picture 14" descr="Chart, box and whisker chart&#10;&#10;Description automatically generated">
            <a:extLst>
              <a:ext uri="{FF2B5EF4-FFF2-40B4-BE49-F238E27FC236}">
                <a16:creationId xmlns:a16="http://schemas.microsoft.com/office/drawing/2014/main" id="{F6E884E7-A191-4640-A5D5-D07AE15CC4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94" y="3218222"/>
            <a:ext cx="1903298" cy="1823678"/>
          </a:xfrm>
          <a:prstGeom prst="rect">
            <a:avLst/>
          </a:prstGeom>
        </p:spPr>
      </p:pic>
      <p:pic>
        <p:nvPicPr>
          <p:cNvPr id="17" name="Picture 16" descr="Chart, box and whisker chart&#10;&#10;Description automatically generated">
            <a:extLst>
              <a:ext uri="{FF2B5EF4-FFF2-40B4-BE49-F238E27FC236}">
                <a16:creationId xmlns:a16="http://schemas.microsoft.com/office/drawing/2014/main" id="{4A2216A2-BC38-40D4-9C4A-3D3BC18B2E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708" y="3218222"/>
            <a:ext cx="1903298" cy="1823678"/>
          </a:xfrm>
          <a:prstGeom prst="rect">
            <a:avLst/>
          </a:prstGeom>
        </p:spPr>
      </p:pic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54E6E130-A051-4624-93B2-0CD09F70D1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163277"/>
            <a:ext cx="3154522" cy="302573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841875"/>
            <a:ext cx="2133600" cy="20002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4F8EF02-1F24-4ABC-80E1-A30B7FBDC204}" type="slidenum">
              <a:rPr lang="ru-RU" altLang="ru-RU" sz="70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ru-RU" altLang="ru-RU" sz="700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196850"/>
            <a:ext cx="7342187" cy="857250"/>
          </a:xfrm>
        </p:spPr>
        <p:txBody>
          <a:bodyPr wrap="square" anchor="ctr">
            <a:normAutofit/>
          </a:bodyPr>
          <a:lstStyle/>
          <a:p>
            <a:r>
              <a:rPr lang="en-US" altLang="ru-RU" dirty="0"/>
              <a:t>EDA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AA61A-CE32-4D07-89E1-964DE9DC3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66A904-4779-43B9-BE4B-E08DC9ABB1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313" y="1347788"/>
                <a:ext cx="8207375" cy="291782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𝑝𝑝𝑚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𝑠𝑡𝑟𝑒𝑛𝑔𝑡h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𝑏𝑢𝑙𝑘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𝑞𝑢𝑎𝑟𝑡𝑒𝑟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𝑟𝑒𝑎𝑠𝑜𝑛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=1…45</m:t>
                    </m:r>
                  </m:oMath>
                </a14:m>
                <a:r>
                  <a:rPr lang="en-US" dirty="0"/>
                  <a:t> states</a:t>
                </a:r>
              </a:p>
              <a:p>
                <a:r>
                  <a:rPr lang="en-US" dirty="0"/>
                  <a:t>strength = {low, medium, medium high, high} </a:t>
                </a:r>
              </a:p>
              <a:p>
                <a:pPr lvl="1"/>
                <a:r>
                  <a:rPr lang="en-US" dirty="0"/>
                  <a:t>Based on quantiles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66A904-4779-43B9-BE4B-E08DC9ABB1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347788"/>
                <a:ext cx="8207375" cy="2917825"/>
              </a:xfrm>
              <a:blipFill>
                <a:blip r:embed="rId2"/>
                <a:stretch>
                  <a:fillRect l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B46AF-ECDD-4C59-8043-2AF025387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9CF5-CBD1-49E7-80D7-E91E624413D2}" type="slidenum">
              <a:rPr lang="en-GB" altLang="ru-RU" smtClean="0"/>
              <a:pPr/>
              <a:t>4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392382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0968961-FAFE-4574-91E0-A587C715B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376704"/>
              </p:ext>
            </p:extLst>
          </p:nvPr>
        </p:nvGraphicFramePr>
        <p:xfrm>
          <a:off x="1331913" y="1204913"/>
          <a:ext cx="2951162" cy="339407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75581">
                  <a:extLst>
                    <a:ext uri="{9D8B030D-6E8A-4147-A177-3AD203B41FA5}">
                      <a16:colId xmlns:a16="http://schemas.microsoft.com/office/drawing/2014/main" val="2558270560"/>
                    </a:ext>
                  </a:extLst>
                </a:gridCol>
                <a:gridCol w="1475581">
                  <a:extLst>
                    <a:ext uri="{9D8B030D-6E8A-4147-A177-3AD203B41FA5}">
                      <a16:colId xmlns:a16="http://schemas.microsoft.com/office/drawing/2014/main" val="185771406"/>
                    </a:ext>
                  </a:extLst>
                </a:gridCol>
              </a:tblGrid>
              <a:tr h="899634">
                <a:tc>
                  <a:txBody>
                    <a:bodyPr/>
                    <a:lstStyle/>
                    <a:p>
                      <a:r>
                        <a:rPr lang="en-US" sz="17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Grouping</a:t>
                      </a:r>
                    </a:p>
                  </a:txBody>
                  <a:tcPr marL="98414" marR="98414" marT="49207" marB="49207">
                    <a:solidFill>
                      <a:srgbClr val="C7580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BIC</a:t>
                      </a:r>
                    </a:p>
                  </a:txBody>
                  <a:tcPr marL="98414" marR="98414" marT="49207" marB="49207">
                    <a:solidFill>
                      <a:srgbClr val="C758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766897"/>
                  </a:ext>
                </a:extLst>
              </a:tr>
              <a:tr h="831480"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 marL="98414" marR="98414" marT="49207" marB="49207">
                    <a:solidFill>
                      <a:srgbClr val="EBD2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5064.901</a:t>
                      </a:r>
                    </a:p>
                  </a:txBody>
                  <a:tcPr marL="98414" marR="98414" marT="49207" marB="49207">
                    <a:solidFill>
                      <a:srgbClr val="EBD2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640280"/>
                  </a:ext>
                </a:extLst>
              </a:tr>
              <a:tr h="831480">
                <a:tc>
                  <a:txBody>
                    <a:bodyPr/>
                    <a:lstStyle/>
                    <a:p>
                      <a:r>
                        <a:rPr lang="en-US" sz="1700"/>
                        <a:t>City</a:t>
                      </a:r>
                    </a:p>
                  </a:txBody>
                  <a:tcPr marL="98414" marR="98414" marT="49207" marB="49207">
                    <a:solidFill>
                      <a:srgbClr val="F5EA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5073.967</a:t>
                      </a:r>
                    </a:p>
                  </a:txBody>
                  <a:tcPr marL="98414" marR="98414" marT="49207" marB="49207">
                    <a:solidFill>
                      <a:srgbClr val="F5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570746"/>
                  </a:ext>
                </a:extLst>
              </a:tr>
              <a:tr h="831480">
                <a:tc>
                  <a:txBody>
                    <a:bodyPr/>
                    <a:lstStyle/>
                    <a:p>
                      <a:r>
                        <a:rPr lang="en-US" sz="1700"/>
                        <a:t>Region</a:t>
                      </a:r>
                    </a:p>
                  </a:txBody>
                  <a:tcPr marL="98414" marR="98414" marT="49207" marB="49207">
                    <a:solidFill>
                      <a:srgbClr val="EBD2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5072.387</a:t>
                      </a:r>
                    </a:p>
                  </a:txBody>
                  <a:tcPr marL="98414" marR="98414" marT="49207" marB="49207">
                    <a:solidFill>
                      <a:srgbClr val="EBD2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360345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535715D9-E311-4209-A220-A7A0EA785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222789"/>
              </p:ext>
            </p:extLst>
          </p:nvPr>
        </p:nvGraphicFramePr>
        <p:xfrm>
          <a:off x="4349750" y="1204913"/>
          <a:ext cx="4335462" cy="339406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17775">
                  <a:extLst>
                    <a:ext uri="{9D8B030D-6E8A-4147-A177-3AD203B41FA5}">
                      <a16:colId xmlns:a16="http://schemas.microsoft.com/office/drawing/2014/main" val="2558270560"/>
                    </a:ext>
                  </a:extLst>
                </a:gridCol>
                <a:gridCol w="2217687">
                  <a:extLst>
                    <a:ext uri="{9D8B030D-6E8A-4147-A177-3AD203B41FA5}">
                      <a16:colId xmlns:a16="http://schemas.microsoft.com/office/drawing/2014/main" val="185771406"/>
                    </a:ext>
                  </a:extLst>
                </a:gridCol>
              </a:tblGrid>
              <a:tr h="518539">
                <a:tc>
                  <a:txBody>
                    <a:bodyPr/>
                    <a:lstStyle/>
                    <a:p>
                      <a:r>
                        <a:rPr lang="en-US" sz="21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</a:p>
                  </a:txBody>
                  <a:tcPr marL="117850" marR="117850" marT="58925" marB="58925">
                    <a:solidFill>
                      <a:srgbClr val="C7580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P-Value</a:t>
                      </a:r>
                    </a:p>
                  </a:txBody>
                  <a:tcPr marL="117850" marR="117850" marT="58925" marB="58925">
                    <a:solidFill>
                      <a:srgbClr val="C758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766897"/>
                  </a:ext>
                </a:extLst>
              </a:tr>
              <a:tr h="479255"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chemeClr val="tx1"/>
                          </a:solidFill>
                        </a:rPr>
                        <a:t>Source</a:t>
                      </a:r>
                    </a:p>
                  </a:txBody>
                  <a:tcPr marL="117850" marR="117850" marT="58925" marB="58925">
                    <a:solidFill>
                      <a:srgbClr val="EBD2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0.762</a:t>
                      </a:r>
                    </a:p>
                  </a:txBody>
                  <a:tcPr marL="117850" marR="117850" marT="58925" marB="58925">
                    <a:solidFill>
                      <a:srgbClr val="EBD2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640280"/>
                  </a:ext>
                </a:extLst>
              </a:tr>
              <a:tr h="479255">
                <a:tc>
                  <a:txBody>
                    <a:bodyPr/>
                    <a:lstStyle/>
                    <a:p>
                      <a:r>
                        <a:rPr lang="en-US" sz="2100"/>
                        <a:t>City</a:t>
                      </a:r>
                    </a:p>
                  </a:txBody>
                  <a:tcPr marL="117850" marR="117850" marT="58925" marB="58925">
                    <a:solidFill>
                      <a:srgbClr val="F5EA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0.515</a:t>
                      </a:r>
                    </a:p>
                  </a:txBody>
                  <a:tcPr marL="117850" marR="117850" marT="58925" marB="58925">
                    <a:solidFill>
                      <a:srgbClr val="F5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570746"/>
                  </a:ext>
                </a:extLst>
              </a:tr>
              <a:tr h="479255">
                <a:tc>
                  <a:txBody>
                    <a:bodyPr/>
                    <a:lstStyle/>
                    <a:p>
                      <a:r>
                        <a:rPr lang="en-US" sz="2100" b="1"/>
                        <a:t>Reason</a:t>
                      </a:r>
                    </a:p>
                  </a:txBody>
                  <a:tcPr marL="117850" marR="117850" marT="58925" marB="58925">
                    <a:solidFill>
                      <a:srgbClr val="EBD2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1"/>
                        <a:t>0.086</a:t>
                      </a:r>
                    </a:p>
                  </a:txBody>
                  <a:tcPr marL="117850" marR="117850" marT="58925" marB="58925">
                    <a:solidFill>
                      <a:srgbClr val="EBD2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360345"/>
                  </a:ext>
                </a:extLst>
              </a:tr>
              <a:tr h="479255">
                <a:tc>
                  <a:txBody>
                    <a:bodyPr/>
                    <a:lstStyle/>
                    <a:p>
                      <a:r>
                        <a:rPr lang="en-US" sz="2100" b="1"/>
                        <a:t>Quarter</a:t>
                      </a:r>
                    </a:p>
                  </a:txBody>
                  <a:tcPr marL="117850" marR="117850" marT="58925" marB="58925">
                    <a:solidFill>
                      <a:srgbClr val="F5EA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1"/>
                        <a:t>0.063</a:t>
                      </a:r>
                    </a:p>
                  </a:txBody>
                  <a:tcPr marL="117850" marR="117850" marT="58925" marB="58925">
                    <a:solidFill>
                      <a:srgbClr val="F5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558564"/>
                  </a:ext>
                </a:extLst>
              </a:tr>
              <a:tr h="479255">
                <a:tc>
                  <a:txBody>
                    <a:bodyPr/>
                    <a:lstStyle/>
                    <a:p>
                      <a:r>
                        <a:rPr lang="en-US" sz="2100" b="1"/>
                        <a:t>Strength</a:t>
                      </a:r>
                    </a:p>
                  </a:txBody>
                  <a:tcPr marL="117850" marR="117850" marT="58925" marB="58925">
                    <a:solidFill>
                      <a:srgbClr val="EBD2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1"/>
                        <a:t>&lt;2e-16</a:t>
                      </a:r>
                    </a:p>
                  </a:txBody>
                  <a:tcPr marL="117850" marR="117850" marT="58925" marB="58925">
                    <a:solidFill>
                      <a:srgbClr val="EBD2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763601"/>
                  </a:ext>
                </a:extLst>
              </a:tr>
              <a:tr h="479255">
                <a:tc>
                  <a:txBody>
                    <a:bodyPr/>
                    <a:lstStyle/>
                    <a:p>
                      <a:r>
                        <a:rPr lang="en-US" sz="2100" b="1"/>
                        <a:t>Bulk</a:t>
                      </a:r>
                    </a:p>
                  </a:txBody>
                  <a:tcPr marL="117850" marR="117850" marT="58925" marB="58925">
                    <a:solidFill>
                      <a:srgbClr val="F5EA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1"/>
                        <a:t>0.042</a:t>
                      </a:r>
                    </a:p>
                  </a:txBody>
                  <a:tcPr marL="117850" marR="117850" marT="58925" marB="58925">
                    <a:solidFill>
                      <a:srgbClr val="F5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2334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E19A2ED-A72E-41BE-9A27-7BC543128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913" y="196850"/>
            <a:ext cx="7342187" cy="85725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Model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CFED7F-9F1A-496C-8DA1-35EE0DC9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841875"/>
            <a:ext cx="2133600" cy="20002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A93A190-6B22-4869-92A4-33F4DC54B357}" type="slidenum">
              <a:rPr lang="ru-RU" altLang="ru-RU" sz="700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ru-RU" altLang="ru-RU" sz="700"/>
          </a:p>
        </p:txBody>
      </p:sp>
    </p:spTree>
    <p:extLst>
      <p:ext uri="{BB962C8B-B14F-4D97-AF65-F5344CB8AC3E}">
        <p14:creationId xmlns:p14="http://schemas.microsoft.com/office/powerpoint/2010/main" val="3279557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FA47-C5E4-4D39-A0B1-79F713F49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123825"/>
            <a:ext cx="8207375" cy="866775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Model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A234A-E83F-4196-A857-5FAC3D404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3" y="1347788"/>
            <a:ext cx="4027487" cy="291782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Independence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Unlikely to be fully met as a user of the website is likely to report multiple times within the same state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Constant Variance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Not met 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Multiple states with high sample sizes such as CA are highly influential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Even when removing these states, this condition does not improve</a:t>
            </a:r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568E6B29-FDFA-44C3-8028-B47B1881B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303" y="1347788"/>
            <a:ext cx="3647281" cy="2917825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834AE-D373-40E1-93C6-EEA42ED1C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87900"/>
            <a:ext cx="2122488" cy="2540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30D49CF5-CBD1-49E7-80D7-E91E624413D2}" type="slidenum">
              <a:rPr lang="en-GB" altLang="ru-RU" smtClean="0"/>
              <a:pPr>
                <a:spcAft>
                  <a:spcPts val="600"/>
                </a:spcAft>
              </a:pPr>
              <a:t>6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032244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CF0E-1E76-40A9-8A9D-A462E374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3DA04-8D6A-46F7-9FEB-FFF971356B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1913" y="1204913"/>
            <a:ext cx="4320207" cy="237574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 dirty="0"/>
              <a:t>Normality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Slightly met 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Heavy tails on both the left and right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Removed extreme outliers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Random effects seem to be relatively normal</a:t>
            </a:r>
          </a:p>
          <a:p>
            <a:endParaRPr lang="en-US" dirty="0"/>
          </a:p>
        </p:txBody>
      </p:sp>
      <p:pic>
        <p:nvPicPr>
          <p:cNvPr id="7" name="Content Placeholder 6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9B7FDA0E-E320-497B-B1C8-8CF9DC7A49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57"/>
          <a:stretch/>
        </p:blipFill>
        <p:spPr>
          <a:xfrm>
            <a:off x="3923928" y="2248791"/>
            <a:ext cx="5122912" cy="266373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CD59-D3EA-4D1D-B8AF-8E390FB7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8D4D-52BC-42F7-833A-88303EA3A3C2}" type="slidenum">
              <a:rPr lang="ru-RU" altLang="ru-RU" smtClean="0"/>
              <a:pPr/>
              <a:t>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44011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B76A2-299C-4ABB-B7F4-A23BB2C09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dirty="0"/>
              <a:t>Results and Future Work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415E7E0-716A-43A1-A469-614B9BF9C1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/>
              <a:t>Results</a:t>
            </a:r>
          </a:p>
          <a:p>
            <a:pPr lvl="1"/>
            <a:r>
              <a:rPr lang="en-US" sz="1400" dirty="0"/>
              <a:t>Tennessee has the largest estimated intercept</a:t>
            </a:r>
          </a:p>
          <a:p>
            <a:pPr lvl="2"/>
            <a:r>
              <a:rPr lang="en-US" sz="1000" dirty="0"/>
              <a:t>n = 57</a:t>
            </a:r>
          </a:p>
          <a:p>
            <a:pPr lvl="1"/>
            <a:r>
              <a:rPr lang="en-US" sz="1400" dirty="0"/>
              <a:t>California has the lowest estimated intercept</a:t>
            </a:r>
          </a:p>
          <a:p>
            <a:pPr lvl="2"/>
            <a:r>
              <a:rPr lang="en-US" sz="1000" dirty="0"/>
              <a:t>n = 259</a:t>
            </a:r>
            <a:endParaRPr lang="en-US" sz="1800" dirty="0"/>
          </a:p>
          <a:p>
            <a:r>
              <a:rPr lang="en-US" sz="1800" dirty="0"/>
              <a:t>Future work</a:t>
            </a:r>
          </a:p>
          <a:p>
            <a:pPr lvl="1"/>
            <a:r>
              <a:rPr lang="en-US" sz="1400" dirty="0"/>
              <a:t>Interactions</a:t>
            </a:r>
          </a:p>
          <a:p>
            <a:pPr lvl="1"/>
            <a:r>
              <a:rPr lang="en-US" sz="1400" dirty="0"/>
              <a:t>Attempt to address violated assumptions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DCFC6-B53C-4423-87DE-67A1B4861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A93A190-6B22-4869-92A4-33F4DC54B357}" type="slidenum">
              <a:rPr lang="ru-RU" altLang="ru-RU" sz="700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ru-RU" altLang="ru-RU" sz="700"/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6F6E8048-84FE-40E0-A553-98BB4E139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363" y="876660"/>
            <a:ext cx="2958083" cy="40521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2777497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3656</TotalTime>
  <Words>228</Words>
  <Application>Microsoft Office PowerPoint</Application>
  <PresentationFormat>Custom</PresentationFormat>
  <Paragraphs>77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Georgia</vt:lpstr>
      <vt:lpstr>template</vt:lpstr>
      <vt:lpstr>Custom Design</vt:lpstr>
      <vt:lpstr> Case Study 1 Morphine </vt:lpstr>
      <vt:lpstr>EDA</vt:lpstr>
      <vt:lpstr>EDA</vt:lpstr>
      <vt:lpstr>Model</vt:lpstr>
      <vt:lpstr>Model Selection</vt:lpstr>
      <vt:lpstr>Model Assumptions</vt:lpstr>
      <vt:lpstr>Model Assumptions</vt:lpstr>
      <vt:lpstr>Results and Future Work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Emily Gentles</cp:lastModifiedBy>
  <cp:revision>191</cp:revision>
  <dcterms:created xsi:type="dcterms:W3CDTF">2006-06-29T12:15:01Z</dcterms:created>
  <dcterms:modified xsi:type="dcterms:W3CDTF">2021-10-10T22:30:57Z</dcterms:modified>
</cp:coreProperties>
</file>