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6" r:id="rId4"/>
    <p:sldId id="267" r:id="rId5"/>
    <p:sldId id="270" r:id="rId6"/>
    <p:sldId id="268" r:id="rId7"/>
    <p:sldId id="271" r:id="rId8"/>
    <p:sldId id="269" r:id="rId9"/>
    <p:sldId id="260" r:id="rId10"/>
    <p:sldId id="261" r:id="rId11"/>
    <p:sldId id="264" r:id="rId12"/>
    <p:sldId id="272" r:id="rId13"/>
    <p:sldId id="263" r:id="rId14"/>
    <p:sldId id="273" r:id="rId15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1A06"/>
    <a:srgbClr val="65482B"/>
    <a:srgbClr val="F5EAE7"/>
    <a:srgbClr val="EBD2CB"/>
    <a:srgbClr val="C75806"/>
    <a:srgbClr val="000000"/>
    <a:srgbClr val="00499F"/>
    <a:srgbClr val="0CC1E0"/>
    <a:srgbClr val="1B00FE"/>
    <a:srgbClr val="0CA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3" autoAdjust="0"/>
  </p:normalViewPr>
  <p:slideViewPr>
    <p:cSldViewPr>
      <p:cViewPr>
        <p:scale>
          <a:sx n="160" d="100"/>
          <a:sy n="160" d="100"/>
        </p:scale>
        <p:origin x="528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6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3E4BB97-EAEA-4D70-A3A8-884172BEF8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36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861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692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6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868488"/>
            <a:ext cx="5616575" cy="1135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3076575"/>
            <a:ext cx="5616575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C1B08"/>
                </a:solidFill>
              </a:defRPr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7EF17-995F-4B5E-946E-A424C96B24C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964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23825"/>
            <a:ext cx="2051050" cy="414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23825"/>
            <a:ext cx="6003925" cy="414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88751-56BA-4546-AA2F-A3BE236EB18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9254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DF6FD-B5FE-4CE1-ACB2-2DE204F35B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082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3A190-6B22-4869-92A4-33F4DC54B3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9709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1B9E4-897D-48AA-B0B5-AD47E4B31A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427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8D4D-52BC-42F7-833A-88303EA3A3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607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8E963-6B38-4760-9927-9073740441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396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7D645-FE11-4231-B189-B63A998B02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500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E9C94-3E0A-4EBF-9F00-A05108700F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881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E96AD-5C0F-4B32-90C5-A792EA03CD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5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49CF5-CBD1-49E7-80D7-E91E624413D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86503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876DB-CC28-45D8-A3EA-A61758620A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550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28172-A9BC-4BFD-970F-394F08D297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7692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A4ACA-0D5C-4E94-9AF2-7C7A9194C3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705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61A45-4CDC-4F8E-8DBA-82F29CD0711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017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C7E5-CA0A-4471-A826-BF71A892BAD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588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11875-FF49-4142-9B74-44FF259133A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507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CBF-5699-4160-8CFE-AD0AA5051D8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68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1F730-9BC4-452C-9460-9F3AB53B43F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4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429B9-2E73-4CE2-978B-A9EFC6DBA36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495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D99C4-5F0F-4F49-9F2F-6400CF01498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966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3825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79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79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79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EC2CAF56-5DCC-4490-A05D-C47331B755CE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13A7C035-B50B-4EA5-BD7C-B8837F92196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39975" y="2068513"/>
            <a:ext cx="4464050" cy="1189037"/>
          </a:xfrm>
          <a:noFill/>
        </p:spPr>
        <p:txBody>
          <a:bodyPr/>
          <a:lstStyle/>
          <a:p>
            <a:br>
              <a:rPr lang="en-US" altLang="ru-RU" dirty="0"/>
            </a:br>
            <a:r>
              <a:rPr lang="en-US" altLang="ru-RU" dirty="0"/>
              <a:t>Case Study 1</a:t>
            </a:r>
            <a:br>
              <a:rPr lang="en-US" altLang="ru-RU" dirty="0"/>
            </a:br>
            <a:r>
              <a:rPr lang="en-US" altLang="ru-RU" sz="2400" dirty="0"/>
              <a:t>Group3: Morphine</a:t>
            </a:r>
            <a:br>
              <a:rPr lang="uk-UA" altLang="ru-RU" dirty="0"/>
            </a:b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339975" y="3363913"/>
            <a:ext cx="4464050" cy="377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C1B08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/>
              <a:t>Emily Gentles, </a:t>
            </a:r>
            <a:r>
              <a:rPr lang="en-US" altLang="ru-RU" b="0" dirty="0" err="1"/>
              <a:t>Weiyi</a:t>
            </a:r>
            <a:r>
              <a:rPr lang="en-US" altLang="ru-RU" b="0" dirty="0"/>
              <a:t> Liu, </a:t>
            </a:r>
          </a:p>
          <a:p>
            <a:r>
              <a:rPr lang="en-US" altLang="ru-RU" b="0" dirty="0"/>
              <a:t>Jack McCarthy, </a:t>
            </a:r>
            <a:r>
              <a:rPr lang="en-US" altLang="ru-RU" b="0" dirty="0" err="1"/>
              <a:t>Qinzhe</a:t>
            </a:r>
            <a:r>
              <a:rPr lang="en-US" altLang="ru-RU" b="0" dirty="0"/>
              <a:t> Wang</a:t>
            </a:r>
            <a:endParaRPr lang="uk-UA" altLang="ru-RU" b="0" dirty="0"/>
          </a:p>
        </p:txBody>
      </p:sp>
      <p:pic>
        <p:nvPicPr>
          <p:cNvPr id="3" name="Picture 2" descr="A picture containing invertebrate, arthropod, spider&#10;&#10;Description automatically generated">
            <a:extLst>
              <a:ext uri="{FF2B5EF4-FFF2-40B4-BE49-F238E27FC236}">
                <a16:creationId xmlns:a16="http://schemas.microsoft.com/office/drawing/2014/main" id="{B0E1C6CD-4341-445C-8431-8F9BEF110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416"/>
            <a:ext cx="1826012" cy="7846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CF0E-1E76-40A9-8A9D-A462E37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DA04-8D6A-46F7-9FEB-FFF97135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4320207" cy="23757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Normality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Slightly met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Heavy tails on both the left and right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Removed extreme outliers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Random effects seem to be relatively normal</a:t>
            </a:r>
          </a:p>
          <a:p>
            <a:endParaRPr lang="en-US" dirty="0"/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B7FDA0E-E320-497B-B1C8-8CF9DC7A4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7"/>
          <a:stretch/>
        </p:blipFill>
        <p:spPr>
          <a:xfrm>
            <a:off x="3995936" y="2286233"/>
            <a:ext cx="5050904" cy="26262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CD59-D3EA-4D1D-B8AF-8E390FB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8D4D-52BC-42F7-833A-88303EA3A3C2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401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CF0E-1E76-40A9-8A9D-A462E37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DA04-8D6A-46F7-9FEB-FFF97135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312095" cy="23757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Independence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Unlikely to be fully met as a user of the website is likely to report multiple times within the same state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600" dirty="0"/>
              <a:t>Outliers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Multiple states with high sample sizes such as AZ are highly influential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Even when removing these states, the condition (normality) does not improve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CD59-D3EA-4D1D-B8AF-8E390FB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8D4D-52BC-42F7-833A-88303EA3A3C2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92A86-DB12-4749-91EC-5AFF5649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682023"/>
            <a:ext cx="4239317" cy="2531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443832-4327-C440-AD22-278C8AAEE8DB}"/>
              </a:ext>
            </a:extLst>
          </p:cNvPr>
          <p:cNvSpPr txBox="1"/>
          <p:nvPr/>
        </p:nvSpPr>
        <p:spPr>
          <a:xfrm>
            <a:off x="5208334" y="1374242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Cooks Distance</a:t>
            </a:r>
          </a:p>
        </p:txBody>
      </p:sp>
    </p:spTree>
    <p:extLst>
      <p:ext uri="{BB962C8B-B14F-4D97-AF65-F5344CB8AC3E}">
        <p14:creationId xmlns:p14="http://schemas.microsoft.com/office/powerpoint/2010/main" val="271957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DCFC6-B53C-4423-87DE-67A1B486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93A190-6B22-4869-92A4-33F4DC54B357}" type="slidenum">
              <a:rPr lang="ru-RU" altLang="ru-R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ru-RU" altLang="ru-RU" sz="7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B76A2-299C-4ABB-B7F4-A23BB2C099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1776" y="196280"/>
            <a:ext cx="6875462" cy="8667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Results and Future Work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15E7E0-716A-43A1-A469-614B9BF9C1F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60475" y="1457325"/>
            <a:ext cx="3311525" cy="2917825"/>
          </a:xfrm>
        </p:spPr>
        <p:txBody>
          <a:bodyPr/>
          <a:lstStyle/>
          <a:p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Tennessee has the largest estimated intercept</a:t>
            </a:r>
          </a:p>
          <a:p>
            <a:pPr lvl="2"/>
            <a:r>
              <a:rPr lang="en-US" sz="1000" dirty="0"/>
              <a:t>n = 57</a:t>
            </a:r>
          </a:p>
          <a:p>
            <a:pPr lvl="1"/>
            <a:r>
              <a:rPr lang="en-US" sz="1400" dirty="0"/>
              <a:t>California has the lowest estimated intercept</a:t>
            </a:r>
          </a:p>
          <a:p>
            <a:pPr lvl="2"/>
            <a:r>
              <a:rPr lang="en-US" sz="1000" dirty="0"/>
              <a:t>n = 259</a:t>
            </a:r>
            <a:endParaRPr lang="en-US" sz="1800" dirty="0"/>
          </a:p>
          <a:p>
            <a:r>
              <a:rPr lang="en-US" sz="1800" dirty="0"/>
              <a:t>Future work</a:t>
            </a:r>
          </a:p>
          <a:p>
            <a:pPr lvl="1"/>
            <a:r>
              <a:rPr lang="en-US" sz="1400" dirty="0"/>
              <a:t>Interactions</a:t>
            </a:r>
          </a:p>
          <a:p>
            <a:pPr lvl="1"/>
            <a:r>
              <a:rPr lang="en-US" sz="1400" dirty="0"/>
              <a:t>Attempt to address violated assumptions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9C31F-F812-A643-8621-571C7818A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07" y="981894"/>
            <a:ext cx="3958008" cy="38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7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774B-C366-8642-9306-BCD72968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446087"/>
            <a:ext cx="8207375" cy="866775"/>
          </a:xfrm>
        </p:spPr>
        <p:txBody>
          <a:bodyPr/>
          <a:lstStyle/>
          <a:p>
            <a:r>
              <a:rPr lang="en-US" b="1" dirty="0"/>
              <a:t>Q&amp;A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ED795-ECE8-6C48-A3E2-03930472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96480"/>
            <a:ext cx="8207375" cy="226913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400" b="1" dirty="0">
                <a:solidFill>
                  <a:srgbClr val="6C1B08"/>
                </a:solidFill>
                <a:latin typeface="+mj-lt"/>
                <a:ea typeface="+mj-ea"/>
                <a:cs typeface="+mj-cs"/>
              </a:rPr>
              <a:t>Thanks for listening!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BE80-2A26-4241-8635-6CEE41EB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1A45-4CDC-4F8E-8DBA-82F29CD07115}" type="slidenum">
              <a:rPr lang="en-GB" altLang="ru-RU" smtClean="0"/>
              <a:pPr/>
              <a:t>13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6828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DE46-56F8-AE4D-B66C-7C2DC029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F4AF-6FFA-4941-8AF7-BE5D93D6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40" y="1276400"/>
            <a:ext cx="8207375" cy="3511500"/>
          </a:xfrm>
        </p:spPr>
        <p:txBody>
          <a:bodyPr/>
          <a:lstStyle/>
          <a:p>
            <a:r>
              <a:rPr lang="en-US" sz="1800" dirty="0"/>
              <a:t>Our drug of interest is </a:t>
            </a:r>
            <a:r>
              <a:rPr lang="en-US" sz="1800" b="1" dirty="0"/>
              <a:t>Morphine</a:t>
            </a:r>
          </a:p>
          <a:p>
            <a:pPr lvl="1"/>
            <a:r>
              <a:rPr lang="en-US" sz="1800" dirty="0"/>
              <a:t>Used to relieve moderate to severe pain</a:t>
            </a:r>
          </a:p>
          <a:p>
            <a:pPr lvl="1"/>
            <a:r>
              <a:rPr lang="en-US" sz="1800" dirty="0"/>
              <a:t>May be habit</a:t>
            </a:r>
            <a:r>
              <a:rPr lang="en-US" altLang="zh-CN" sz="1800" dirty="0"/>
              <a:t>-</a:t>
            </a:r>
            <a:r>
              <a:rPr lang="en-US" sz="1800" dirty="0"/>
              <a:t>forming, especially with prolonged use (MedlinePlus)</a:t>
            </a:r>
          </a:p>
          <a:p>
            <a:endParaRPr lang="en-US" sz="1800" dirty="0"/>
          </a:p>
          <a:p>
            <a:r>
              <a:rPr lang="en-US" sz="1800" dirty="0"/>
              <a:t>Aim of this study is to explore the relationship between the sale price per milligram of the diverted pharmaceutical substance Morphine and other reported factors</a:t>
            </a:r>
          </a:p>
          <a:p>
            <a:pPr lvl="1"/>
            <a:r>
              <a:rPr lang="en-US" sz="1800" dirty="0"/>
              <a:t>Location, reason for purchasing, time of purchase,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1800" dirty="0"/>
              <a:t>Data source: </a:t>
            </a:r>
            <a:r>
              <a:rPr lang="en-US" sz="1800" dirty="0" err="1"/>
              <a:t>StreetRx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A3EB1-E476-274B-8BE5-BC900C44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CF5-CBD1-49E7-80D7-E91E624413D2}" type="slidenum">
              <a:rPr lang="en-GB" altLang="ru-RU" smtClean="0"/>
              <a:pPr/>
              <a:t>2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94331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4F8EF02-1F24-4ABC-80E1-A30B7FBDC204}" type="slidenum">
              <a:rPr lang="ru-RU" altLang="ru-RU" sz="7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ru-RU" altLang="ru-RU" sz="70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 - ppm &amp; </a:t>
            </a:r>
            <a:r>
              <a:rPr lang="en-US" altLang="ru-RU" dirty="0" err="1"/>
              <a:t>mgstr</a:t>
            </a:r>
            <a:endParaRPr lang="en-US" alt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6E50A-736D-594A-8C85-B89BFE667EFA}"/>
              </a:ext>
            </a:extLst>
          </p:cNvPr>
          <p:cNvSpPr txBox="1"/>
          <p:nvPr/>
        </p:nvSpPr>
        <p:spPr>
          <a:xfrm>
            <a:off x="1561174" y="1502285"/>
            <a:ext cx="3060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Distribution of ppm and log(ppm)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7565DD9-70B0-1347-8E7A-F49C6B80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40" y="1852464"/>
            <a:ext cx="3680900" cy="2699482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BE3F-98DB-CC49-B99C-E07F3AE61EEF}"/>
              </a:ext>
            </a:extLst>
          </p:cNvPr>
          <p:cNvSpPr txBox="1"/>
          <p:nvPr/>
        </p:nvSpPr>
        <p:spPr>
          <a:xfrm>
            <a:off x="2755600" y="10963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F0BA70-FAE8-E04A-9D1F-E8F36D6E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06" y="1929532"/>
            <a:ext cx="4048990" cy="2464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554AAF-5D60-4346-99A0-B0107A099DBF}"/>
              </a:ext>
            </a:extLst>
          </p:cNvPr>
          <p:cNvSpPr txBox="1"/>
          <p:nvPr/>
        </p:nvSpPr>
        <p:spPr>
          <a:xfrm>
            <a:off x="5796136" y="1499395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Boxplot of log(ppm) vs. strength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BDD98-8F3D-734F-93B8-F0CA2B97343A}"/>
              </a:ext>
            </a:extLst>
          </p:cNvPr>
          <p:cNvSpPr txBox="1"/>
          <p:nvPr/>
        </p:nvSpPr>
        <p:spPr>
          <a:xfrm>
            <a:off x="6614567" y="10963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mgstr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91E7C-08FC-3C4B-8812-F52A4165B967}"/>
              </a:ext>
            </a:extLst>
          </p:cNvPr>
          <p:cNvSpPr txBox="1"/>
          <p:nvPr/>
        </p:nvSpPr>
        <p:spPr>
          <a:xfrm>
            <a:off x="5508104" y="4402860"/>
            <a:ext cx="325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Recode the </a:t>
            </a:r>
            <a:r>
              <a:rPr lang="en-US" sz="1400" b="0" dirty="0" err="1"/>
              <a:t>mgstr</a:t>
            </a:r>
            <a:r>
              <a:rPr lang="en-US" sz="1400" b="0" dirty="0"/>
              <a:t> based on quantiles</a:t>
            </a:r>
          </a:p>
        </p:txBody>
      </p:sp>
    </p:spTree>
    <p:extLst>
      <p:ext uri="{BB962C8B-B14F-4D97-AF65-F5344CB8AC3E}">
        <p14:creationId xmlns:p14="http://schemas.microsoft.com/office/powerpoint/2010/main" val="229568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4F8EF02-1F24-4ABC-80E1-A30B7FBDC204}" type="slidenum">
              <a:rPr lang="ru-RU" altLang="ru-RU" sz="7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ru-RU" altLang="ru-RU" sz="70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 - state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FB3956C2-49E2-C04A-9314-4088887CE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607403"/>
              </p:ext>
            </p:extLst>
          </p:nvPr>
        </p:nvGraphicFramePr>
        <p:xfrm>
          <a:off x="1259632" y="1097669"/>
          <a:ext cx="2984115" cy="10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23">
                  <a:extLst>
                    <a:ext uri="{9D8B030D-6E8A-4147-A177-3AD203B41FA5}">
                      <a16:colId xmlns:a16="http://schemas.microsoft.com/office/drawing/2014/main" val="302146966"/>
                    </a:ext>
                  </a:extLst>
                </a:gridCol>
                <a:gridCol w="596823">
                  <a:extLst>
                    <a:ext uri="{9D8B030D-6E8A-4147-A177-3AD203B41FA5}">
                      <a16:colId xmlns:a16="http://schemas.microsoft.com/office/drawing/2014/main" val="1342235316"/>
                    </a:ext>
                  </a:extLst>
                </a:gridCol>
                <a:gridCol w="596823">
                  <a:extLst>
                    <a:ext uri="{9D8B030D-6E8A-4147-A177-3AD203B41FA5}">
                      <a16:colId xmlns:a16="http://schemas.microsoft.com/office/drawing/2014/main" val="462483116"/>
                    </a:ext>
                  </a:extLst>
                </a:gridCol>
                <a:gridCol w="596823">
                  <a:extLst>
                    <a:ext uri="{9D8B030D-6E8A-4147-A177-3AD203B41FA5}">
                      <a16:colId xmlns:a16="http://schemas.microsoft.com/office/drawing/2014/main" val="1085646157"/>
                    </a:ext>
                  </a:extLst>
                </a:gridCol>
                <a:gridCol w="596823">
                  <a:extLst>
                    <a:ext uri="{9D8B030D-6E8A-4147-A177-3AD203B41FA5}">
                      <a16:colId xmlns:a16="http://schemas.microsoft.com/office/drawing/2014/main" val="336910824"/>
                    </a:ext>
                  </a:extLst>
                </a:gridCol>
              </a:tblGrid>
              <a:tr h="34164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States with Smallest Sample Sizes</a:t>
                      </a:r>
                    </a:p>
                  </a:txBody>
                  <a:tcPr marL="89030" marR="89030" marT="44515" marB="44515">
                    <a:solidFill>
                      <a:srgbClr val="C7580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16839"/>
                  </a:ext>
                </a:extLst>
              </a:tr>
              <a:tr h="45552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North Dakota</a:t>
                      </a:r>
                    </a:p>
                  </a:txBody>
                  <a:tcPr marL="68243" marR="68243" marT="34123" marB="34123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Vermont</a:t>
                      </a:r>
                    </a:p>
                  </a:txBody>
                  <a:tcPr marL="68243" marR="68243" marT="34123" marB="34123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DC</a:t>
                      </a:r>
                    </a:p>
                  </a:txBody>
                  <a:tcPr marL="68243" marR="68243" marT="34123" marB="34123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Wyoming</a:t>
                      </a:r>
                    </a:p>
                  </a:txBody>
                  <a:tcPr marL="68243" marR="68243" marT="34123" marB="34123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Alaska</a:t>
                      </a:r>
                    </a:p>
                  </a:txBody>
                  <a:tcPr marL="68243" marR="68243" marT="34123" marB="34123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7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243" marR="68243" marT="34123" marB="34123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243" marR="68243" marT="34123" marB="34123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243" marR="68243" marT="34123" marB="34123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68243" marR="68243" marT="34123" marB="34123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68243" marR="68243" marT="34123" marB="34123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703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64E52EE-BB03-8146-A9B0-C7176F34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16560"/>
            <a:ext cx="3036980" cy="1874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69696-2DFA-0449-B280-A3557F0D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39402"/>
            <a:ext cx="4499074" cy="2790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A7A05-6A11-6A42-987B-2AA47D57D43B}"/>
              </a:ext>
            </a:extLst>
          </p:cNvPr>
          <p:cNvSpPr txBox="1"/>
          <p:nvPr/>
        </p:nvSpPr>
        <p:spPr>
          <a:xfrm>
            <a:off x="5219113" y="1097669"/>
            <a:ext cx="3060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Boxplot of log(ppm) vs.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93C94-A7D8-0D4B-8BDE-071BAFFF70EE}"/>
              </a:ext>
            </a:extLst>
          </p:cNvPr>
          <p:cNvSpPr txBox="1"/>
          <p:nvPr/>
        </p:nvSpPr>
        <p:spPr>
          <a:xfrm>
            <a:off x="1182915" y="2415560"/>
            <a:ext cx="3060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group mean vs. sample size</a:t>
            </a:r>
          </a:p>
        </p:txBody>
      </p:sp>
    </p:spTree>
    <p:extLst>
      <p:ext uri="{BB962C8B-B14F-4D97-AF65-F5344CB8AC3E}">
        <p14:creationId xmlns:p14="http://schemas.microsoft.com/office/powerpoint/2010/main" val="17432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4F8EF02-1F24-4ABC-80E1-A30B7FBDC204}" type="slidenum">
              <a:rPr lang="ru-RU" altLang="ru-RU" sz="7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ru-RU" altLang="ru-RU" sz="70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 - region &amp;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5F973-5DA5-BA46-BBF2-4D389BDD60F9}"/>
              </a:ext>
            </a:extLst>
          </p:cNvPr>
          <p:cNvSpPr txBox="1"/>
          <p:nvPr/>
        </p:nvSpPr>
        <p:spPr>
          <a:xfrm>
            <a:off x="5142102" y="1406595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Boxplot of log(ppm) vs.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E69AB-B317-C041-8E9C-E4C0A7344702}"/>
              </a:ext>
            </a:extLst>
          </p:cNvPr>
          <p:cNvSpPr txBox="1"/>
          <p:nvPr/>
        </p:nvSpPr>
        <p:spPr>
          <a:xfrm>
            <a:off x="1331913" y="1406594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Boxplot of log(ppm) vs. region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72485-EA77-DE4C-83A8-656BCF9C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9" y="1739379"/>
            <a:ext cx="3774962" cy="2343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3CB0C-34CC-FB46-B2BD-C9252738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38" y="1739379"/>
            <a:ext cx="3893845" cy="23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3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4F8EF02-1F24-4ABC-80E1-A30B7FBDC204}" type="slidenum">
              <a:rPr lang="ru-RU" altLang="ru-RU" sz="7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ru-RU" altLang="ru-RU" sz="70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 - year &amp; quarter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5F973-5DA5-BA46-BBF2-4D389BDD60F9}"/>
              </a:ext>
            </a:extLst>
          </p:cNvPr>
          <p:cNvSpPr txBox="1"/>
          <p:nvPr/>
        </p:nvSpPr>
        <p:spPr>
          <a:xfrm>
            <a:off x="5142102" y="1406595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Boxplot of log(ppm) vs. quarter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DCA6E-A5E9-A946-98F4-F26E225C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51530"/>
            <a:ext cx="3810462" cy="233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E83A3-7F7A-3240-82A8-A6ABB62E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2917"/>
            <a:ext cx="3744416" cy="2258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0E69AB-B317-C041-8E9C-E4C0A7344702}"/>
              </a:ext>
            </a:extLst>
          </p:cNvPr>
          <p:cNvSpPr txBox="1"/>
          <p:nvPr/>
        </p:nvSpPr>
        <p:spPr>
          <a:xfrm>
            <a:off x="1331913" y="1406594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Boxplot of log(ppm) vs. year</a:t>
            </a:r>
          </a:p>
        </p:txBody>
      </p:sp>
    </p:spTree>
    <p:extLst>
      <p:ext uri="{BB962C8B-B14F-4D97-AF65-F5344CB8AC3E}">
        <p14:creationId xmlns:p14="http://schemas.microsoft.com/office/powerpoint/2010/main" val="265365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4F8EF02-1F24-4ABC-80E1-A30B7FBDC204}" type="slidenum">
              <a:rPr lang="ru-RU" altLang="ru-RU" sz="7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ru-RU" altLang="ru-RU" sz="70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5647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 - year &amp; quarter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5F973-5DA5-BA46-BBF2-4D389BDD60F9}"/>
              </a:ext>
            </a:extLst>
          </p:cNvPr>
          <p:cNvSpPr txBox="1"/>
          <p:nvPr/>
        </p:nvSpPr>
        <p:spPr>
          <a:xfrm>
            <a:off x="5214193" y="1406594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Boxplot of log(ppm) vs. bulk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E69AB-B317-C041-8E9C-E4C0A7344702}"/>
              </a:ext>
            </a:extLst>
          </p:cNvPr>
          <p:cNvSpPr txBox="1"/>
          <p:nvPr/>
        </p:nvSpPr>
        <p:spPr>
          <a:xfrm>
            <a:off x="1331913" y="1406594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eorgia" panose="02040502050405020303" pitchFamily="18" charset="0"/>
              </a:rPr>
              <a:t>Boxplot of log(ppm) vs. primary reason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D6109-5CBF-9D46-BB09-0F98B65B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193" y="1772917"/>
            <a:ext cx="3744333" cy="2229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D5391D-28C9-5A4D-862F-539B63D7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15" y="1744372"/>
            <a:ext cx="3856322" cy="23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4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61A-CE32-4D07-89E1-964DE9DC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A904-4779-43B9-BE4B-E08DC9ABB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347788"/>
                <a:ext cx="8207375" cy="29178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𝑠𝑡𝑟𝑒𝑛𝑔𝑡h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𝑏𝑢𝑙𝑘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𝑞𝑢𝑎𝑟𝑡𝑒𝑟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𝑟𝑒𝑎𝑠𝑜𝑛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=1…45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r>
                  <a:rPr lang="en-US" dirty="0"/>
                  <a:t>strength = {low, medium, medium high, high} </a:t>
                </a:r>
              </a:p>
              <a:p>
                <a:pPr lvl="1"/>
                <a:r>
                  <a:rPr lang="en-US" dirty="0"/>
                  <a:t>Based on quantiles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A904-4779-43B9-BE4B-E08DC9ABB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347788"/>
                <a:ext cx="8207375" cy="2917825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46AF-ECDD-4C59-8043-2AF0253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CF5-CBD1-49E7-80D7-E91E624413D2}" type="slidenum">
              <a:rPr lang="en-GB" altLang="ru-RU" smtClean="0"/>
              <a:pPr/>
              <a:t>8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9238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968961-FAFE-4574-91E0-A587C715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8679"/>
              </p:ext>
            </p:extLst>
          </p:nvPr>
        </p:nvGraphicFramePr>
        <p:xfrm>
          <a:off x="1331913" y="1204913"/>
          <a:ext cx="2951162" cy="33940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5581">
                  <a:extLst>
                    <a:ext uri="{9D8B030D-6E8A-4147-A177-3AD203B41FA5}">
                      <a16:colId xmlns:a16="http://schemas.microsoft.com/office/drawing/2014/main" val="2558270560"/>
                    </a:ext>
                  </a:extLst>
                </a:gridCol>
                <a:gridCol w="1475581">
                  <a:extLst>
                    <a:ext uri="{9D8B030D-6E8A-4147-A177-3AD203B41FA5}">
                      <a16:colId xmlns:a16="http://schemas.microsoft.com/office/drawing/2014/main" val="185771406"/>
                    </a:ext>
                  </a:extLst>
                </a:gridCol>
              </a:tblGrid>
              <a:tr h="899634">
                <a:tc>
                  <a:txBody>
                    <a:bodyPr/>
                    <a:lstStyle/>
                    <a:p>
                      <a:r>
                        <a:rPr lang="en-US" sz="17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Grouping</a:t>
                      </a:r>
                    </a:p>
                  </a:txBody>
                  <a:tcPr marL="98414" marR="98414" marT="49207" marB="49207">
                    <a:solidFill>
                      <a:srgbClr val="C75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BIC</a:t>
                      </a:r>
                    </a:p>
                  </a:txBody>
                  <a:tcPr marL="98414" marR="98414" marT="49207" marB="49207">
                    <a:solidFill>
                      <a:srgbClr val="C75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6897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5064.901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40280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/>
                        <a:t>City</a:t>
                      </a:r>
                    </a:p>
                  </a:txBody>
                  <a:tcPr marL="98414" marR="98414" marT="49207" marB="49207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5073.967</a:t>
                      </a:r>
                    </a:p>
                  </a:txBody>
                  <a:tcPr marL="98414" marR="98414" marT="49207" marB="49207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0746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/>
                        <a:t>Region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5072.387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034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35715D9-E311-4209-A220-A7A0EA78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23328"/>
              </p:ext>
            </p:extLst>
          </p:nvPr>
        </p:nvGraphicFramePr>
        <p:xfrm>
          <a:off x="4860927" y="1617402"/>
          <a:ext cx="3753171" cy="29382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33339">
                  <a:extLst>
                    <a:ext uri="{9D8B030D-6E8A-4147-A177-3AD203B41FA5}">
                      <a16:colId xmlns:a16="http://schemas.microsoft.com/office/drawing/2014/main" val="2558270560"/>
                    </a:ext>
                  </a:extLst>
                </a:gridCol>
                <a:gridCol w="1919832">
                  <a:extLst>
                    <a:ext uri="{9D8B030D-6E8A-4147-A177-3AD203B41FA5}">
                      <a16:colId xmlns:a16="http://schemas.microsoft.com/office/drawing/2014/main" val="185771406"/>
                    </a:ext>
                  </a:extLst>
                </a:gridCol>
              </a:tblGrid>
              <a:tr h="44889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102021" marR="102021" marT="51011" marB="51011">
                    <a:solidFill>
                      <a:srgbClr val="C75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P-Value</a:t>
                      </a:r>
                    </a:p>
                  </a:txBody>
                  <a:tcPr marL="102021" marR="102021" marT="51011" marB="51011">
                    <a:solidFill>
                      <a:srgbClr val="C75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6897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 marL="102021" marR="102021" marT="51011" marB="51011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0.762</a:t>
                      </a:r>
                    </a:p>
                  </a:txBody>
                  <a:tcPr marL="102021" marR="102021" marT="51011" marB="51011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40280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</a:p>
                  </a:txBody>
                  <a:tcPr marL="102021" marR="102021" marT="51011" marB="51011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0.515</a:t>
                      </a:r>
                    </a:p>
                  </a:txBody>
                  <a:tcPr marL="102021" marR="102021" marT="51011" marB="51011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0746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r>
                        <a:rPr lang="en-US" sz="1800" b="1" dirty="0"/>
                        <a:t>Reason</a:t>
                      </a:r>
                    </a:p>
                  </a:txBody>
                  <a:tcPr marL="102021" marR="102021" marT="51011" marB="51011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0.086</a:t>
                      </a:r>
                    </a:p>
                  </a:txBody>
                  <a:tcPr marL="102021" marR="102021" marT="51011" marB="51011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034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r>
                        <a:rPr lang="en-US" sz="1800" b="1"/>
                        <a:t>Quarter</a:t>
                      </a:r>
                    </a:p>
                  </a:txBody>
                  <a:tcPr marL="102021" marR="102021" marT="51011" marB="51011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0.063</a:t>
                      </a:r>
                    </a:p>
                  </a:txBody>
                  <a:tcPr marL="102021" marR="102021" marT="51011" marB="51011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58564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r>
                        <a:rPr lang="en-US" sz="1800" b="1"/>
                        <a:t>Strength</a:t>
                      </a:r>
                    </a:p>
                  </a:txBody>
                  <a:tcPr marL="102021" marR="102021" marT="51011" marB="51011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&lt;2e-16</a:t>
                      </a:r>
                    </a:p>
                  </a:txBody>
                  <a:tcPr marL="102021" marR="102021" marT="51011" marB="51011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6360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r>
                        <a:rPr lang="en-US" sz="1800" b="1"/>
                        <a:t>Bulk</a:t>
                      </a:r>
                    </a:p>
                  </a:txBody>
                  <a:tcPr marL="102021" marR="102021" marT="51011" marB="51011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0.042</a:t>
                      </a:r>
                    </a:p>
                  </a:txBody>
                  <a:tcPr marL="102021" marR="102021" marT="51011" marB="51011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233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19A2ED-A72E-41BE-9A27-7BC54312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ED7F-9F1A-496C-8DA1-35EE0DC9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93A190-6B22-4869-92A4-33F4DC54B357}" type="slidenum">
              <a:rPr lang="ru-RU" altLang="ru-R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ru-RU" altLang="ru-RU" sz="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2A77-A114-0E41-BEBC-3813F313554E}"/>
              </a:ext>
            </a:extLst>
          </p:cNvPr>
          <p:cNvSpPr txBox="1"/>
          <p:nvPr/>
        </p:nvSpPr>
        <p:spPr>
          <a:xfrm>
            <a:off x="6236958" y="1146480"/>
            <a:ext cx="10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3279557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429</Words>
  <Application>Microsoft Macintosh PowerPoint</Application>
  <PresentationFormat>Custom</PresentationFormat>
  <Paragraphs>113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Georgia</vt:lpstr>
      <vt:lpstr>template</vt:lpstr>
      <vt:lpstr>Custom Design</vt:lpstr>
      <vt:lpstr> Case Study 1 Group3: Morphine </vt:lpstr>
      <vt:lpstr>Introduction</vt:lpstr>
      <vt:lpstr>EDA - ppm &amp; mgstr</vt:lpstr>
      <vt:lpstr>EDA - state</vt:lpstr>
      <vt:lpstr>EDA - region &amp; source</vt:lpstr>
      <vt:lpstr>EDA - year &amp; quarter</vt:lpstr>
      <vt:lpstr>EDA - year &amp; quarter</vt:lpstr>
      <vt:lpstr>Model</vt:lpstr>
      <vt:lpstr>Model Selection</vt:lpstr>
      <vt:lpstr>Model Diagnostics</vt:lpstr>
      <vt:lpstr>Model Diagnostics</vt:lpstr>
      <vt:lpstr>Results and Future Work</vt:lpstr>
      <vt:lpstr>Q&amp;A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Qinzhe Wang</cp:lastModifiedBy>
  <cp:revision>207</cp:revision>
  <dcterms:created xsi:type="dcterms:W3CDTF">2006-06-29T12:15:01Z</dcterms:created>
  <dcterms:modified xsi:type="dcterms:W3CDTF">2021-10-11T04:35:27Z</dcterms:modified>
</cp:coreProperties>
</file>