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10698475" cx="7589525"/>
  <p:notesSz cx="6858000" cy="9144000"/>
  <p:embeddedFontLst>
    <p:embeddedFont>
      <p:font typeface="Source Code Pro Light"/>
      <p:regular r:id="rId9"/>
      <p:bold r:id="rId10"/>
      <p:italic r:id="rId11"/>
      <p:boldItalic r:id="rId12"/>
    </p:embeddedFont>
    <p:embeddedFont>
      <p:font typeface="Lexend Deca Light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  <p:embeddedFont>
      <p:font typeface="Lexend Dec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70">
          <p15:clr>
            <a:srgbClr val="747775"/>
          </p15:clr>
        </p15:guide>
        <p15:guide id="2" pos="239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C2B9A1-09EE-4969-BD6D-4920F7BC67B1}">
  <a:tblStyle styleId="{69C2B9A1-09EE-4969-BD6D-4920F7BC67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70" orient="horz"/>
        <p:guide pos="239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Deca-bold.fntdata"/><Relationship Id="rId11" Type="http://schemas.openxmlformats.org/officeDocument/2006/relationships/font" Target="fonts/SourceCodeProLight-italic.fntdata"/><Relationship Id="rId10" Type="http://schemas.openxmlformats.org/officeDocument/2006/relationships/font" Target="fonts/SourceCodeProLight-bold.fntdata"/><Relationship Id="rId13" Type="http://schemas.openxmlformats.org/officeDocument/2006/relationships/font" Target="fonts/LexendDecaLight-regular.fntdata"/><Relationship Id="rId12" Type="http://schemas.openxmlformats.org/officeDocument/2006/relationships/font" Target="fonts/SourceCodePr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SourceCodeProLight-regular.fntdata"/><Relationship Id="rId15" Type="http://schemas.openxmlformats.org/officeDocument/2006/relationships/font" Target="fonts/SourceCodePro-regular.fntdata"/><Relationship Id="rId14" Type="http://schemas.openxmlformats.org/officeDocument/2006/relationships/font" Target="fonts/LexendDecaLight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exendDeca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3047" y="685800"/>
            <a:ext cx="2432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7ed64bdbcb_0_192:notes"/>
          <p:cNvSpPr/>
          <p:nvPr>
            <p:ph idx="2" type="sldImg"/>
          </p:nvPr>
        </p:nvSpPr>
        <p:spPr>
          <a:xfrm>
            <a:off x="2213047" y="685800"/>
            <a:ext cx="2432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7ed64bdbc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https://www.practical-mongodb-aggregations.com/appendices/cheatsheet.html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ed64bdbcb_0_246:notes"/>
          <p:cNvSpPr/>
          <p:nvPr>
            <p:ph idx="2" type="sldImg"/>
          </p:nvPr>
        </p:nvSpPr>
        <p:spPr>
          <a:xfrm>
            <a:off x="2213047" y="685800"/>
            <a:ext cx="2432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ed64bdbcb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https://www.practical-mongodb-aggregations.com/appendices/cheatsheet.html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8718" y="1548715"/>
            <a:ext cx="7072200" cy="42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8711" y="5894977"/>
            <a:ext cx="7072200" cy="16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-4577" l="0" r="26991" t="31456"/>
          <a:stretch/>
        </p:blipFill>
        <p:spPr>
          <a:xfrm rot="10800000">
            <a:off x="1" y="4775884"/>
            <a:ext cx="5913240" cy="5922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258711" y="2300739"/>
            <a:ext cx="7072200" cy="40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258711" y="6556625"/>
            <a:ext cx="7072200" cy="27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58711" y="4473766"/>
            <a:ext cx="7072200" cy="17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258711" y="925652"/>
            <a:ext cx="7072200" cy="1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58711" y="2397147"/>
            <a:ext cx="7072200" cy="71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258711" y="925652"/>
            <a:ext cx="7072200" cy="1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58711" y="2397147"/>
            <a:ext cx="3319800" cy="71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010895" y="2397147"/>
            <a:ext cx="3319800" cy="71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258711" y="925652"/>
            <a:ext cx="7072200" cy="1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258711" y="1155647"/>
            <a:ext cx="2330700" cy="15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258711" y="2890367"/>
            <a:ext cx="2330700" cy="6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06908" y="936312"/>
            <a:ext cx="5285100" cy="8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3794763" y="-260"/>
            <a:ext cx="3794700" cy="1069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20365" y="2565003"/>
            <a:ext cx="3357300" cy="30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20365" y="5830393"/>
            <a:ext cx="3357300" cy="25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099788" y="1506075"/>
            <a:ext cx="3184800" cy="76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258711" y="8799592"/>
            <a:ext cx="4979100" cy="12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8711" y="925652"/>
            <a:ext cx="70722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8711" y="2397147"/>
            <a:ext cx="7072200" cy="71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3511" y="401432"/>
            <a:ext cx="279027" cy="59990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73754" y="129437"/>
            <a:ext cx="64989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8. Aggregation Stages Cheat Sheet</a:t>
            </a:r>
            <a:endParaRPr sz="3000">
              <a:solidFill>
                <a:srgbClr val="000000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grpSp>
        <p:nvGrpSpPr>
          <p:cNvPr id="57" name="Google Shape;57;p13"/>
          <p:cNvGrpSpPr/>
          <p:nvPr/>
        </p:nvGrpSpPr>
        <p:grpSpPr>
          <a:xfrm>
            <a:off x="222715" y="1743725"/>
            <a:ext cx="6913703" cy="4638597"/>
            <a:chOff x="643650" y="1327027"/>
            <a:chExt cx="2782510" cy="3044298"/>
          </a:xfrm>
        </p:grpSpPr>
        <p:sp>
          <p:nvSpPr>
            <p:cNvPr id="58" name="Google Shape;58;p13"/>
            <p:cNvSpPr/>
            <p:nvPr/>
          </p:nvSpPr>
          <p:spPr>
            <a:xfrm>
              <a:off x="643660" y="1327027"/>
              <a:ext cx="2782500" cy="2942100"/>
            </a:xfrm>
            <a:prstGeom prst="rect">
              <a:avLst/>
            </a:prstGeom>
            <a:noFill/>
            <a:ln cap="flat" cmpd="sng" w="9525">
              <a:solidFill>
                <a:srgbClr val="0234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643650" y="4269025"/>
              <a:ext cx="2782500" cy="102300"/>
            </a:xfrm>
            <a:prstGeom prst="rect">
              <a:avLst/>
            </a:prstGeom>
            <a:solidFill>
              <a:srgbClr val="023430"/>
            </a:solidFill>
            <a:ln cap="flat" cmpd="sng" w="9525">
              <a:solidFill>
                <a:srgbClr val="0234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13"/>
          <p:cNvSpPr/>
          <p:nvPr/>
        </p:nvSpPr>
        <p:spPr>
          <a:xfrm>
            <a:off x="552717" y="1531742"/>
            <a:ext cx="1916400" cy="471600"/>
          </a:xfrm>
          <a:prstGeom prst="roundRect">
            <a:avLst>
              <a:gd fmla="val 50000" name="adj"/>
            </a:avLst>
          </a:prstGeom>
          <a:solidFill>
            <a:srgbClr val="E3FC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 Deca"/>
                <a:ea typeface="Lexend Deca"/>
                <a:cs typeface="Lexend Deca"/>
                <a:sym typeface="Lexend Deca"/>
              </a:rPr>
              <a:t>Query</a:t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430160" y="2264693"/>
            <a:ext cx="6498900" cy="1059900"/>
          </a:xfrm>
          <a:prstGeom prst="rect">
            <a:avLst/>
          </a:prstGeom>
          <a:solidFill>
            <a:srgbClr val="F9EBFF"/>
          </a:solidFill>
          <a:ln cap="flat" cmpd="sng" w="9525">
            <a:solidFill>
              <a:srgbClr val="001E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Lexend Deca Light"/>
                <a:ea typeface="Lexend Deca Light"/>
                <a:cs typeface="Lexend Deca Light"/>
                <a:sym typeface="Lexend Deca Light"/>
              </a:rPr>
              <a:t>      </a:t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grpSp>
        <p:nvGrpSpPr>
          <p:cNvPr id="62" name="Google Shape;62;p13"/>
          <p:cNvGrpSpPr/>
          <p:nvPr/>
        </p:nvGrpSpPr>
        <p:grpSpPr>
          <a:xfrm>
            <a:off x="842545" y="2132696"/>
            <a:ext cx="1352428" cy="322042"/>
            <a:chOff x="5208975" y="2050125"/>
            <a:chExt cx="1962600" cy="407700"/>
          </a:xfrm>
        </p:grpSpPr>
        <p:sp>
          <p:nvSpPr>
            <p:cNvPr id="63" name="Google Shape;63;p13"/>
            <p:cNvSpPr/>
            <p:nvPr/>
          </p:nvSpPr>
          <p:spPr>
            <a:xfrm>
              <a:off x="5208975" y="2085825"/>
              <a:ext cx="1962600" cy="372000"/>
            </a:xfrm>
            <a:prstGeom prst="roundRect">
              <a:avLst>
                <a:gd fmla="val 50000" name="adj"/>
              </a:avLst>
            </a:prstGeom>
            <a:solidFill>
              <a:srgbClr val="001E2B"/>
            </a:solidFill>
            <a:ln cap="flat" cmpd="sng" w="9525">
              <a:solidFill>
                <a:srgbClr val="001E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208975" y="2050125"/>
              <a:ext cx="1962600" cy="372000"/>
            </a:xfrm>
            <a:prstGeom prst="roundRect">
              <a:avLst>
                <a:gd fmla="val 50000" name="adj"/>
              </a:avLst>
            </a:prstGeom>
            <a:solidFill>
              <a:srgbClr val="FAFBFC"/>
            </a:solidFill>
            <a:ln cap="flat" cmpd="sng" w="9525">
              <a:solidFill>
                <a:srgbClr val="001E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exend Deca Light"/>
                  <a:ea typeface="Lexend Deca Light"/>
                  <a:cs typeface="Lexend Deca Light"/>
                  <a:sym typeface="Lexend Deca Light"/>
                </a:rPr>
                <a:t>$match</a:t>
              </a:r>
              <a:endParaRPr sz="10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</p:txBody>
        </p:sp>
      </p:grpSp>
      <p:graphicFrame>
        <p:nvGraphicFramePr>
          <p:cNvPr id="65" name="Google Shape;65;p13"/>
          <p:cNvGraphicFramePr/>
          <p:nvPr/>
        </p:nvGraphicFramePr>
        <p:xfrm>
          <a:off x="430160" y="24546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{69C2B9A1-09EE-4969-BD6D-4920F7BC67B1}</a:tableStyleId>
              </a:tblPr>
              <a:tblGrid>
                <a:gridCol w="2189325"/>
                <a:gridCol w="424050"/>
                <a:gridCol w="1220575"/>
                <a:gridCol w="424050"/>
                <a:gridCol w="2240925"/>
              </a:tblGrid>
              <a:tr h="75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1, x: "🔴", y: "🟧"},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2, x: "🟢", y: "🟦"},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3, x: "🔵", y: "🟦"},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4, x: "🔴", y: "🟩"},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5, x: "🔵", y: "🟧"}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➡️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$match: {y: "🟧"}  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➡️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1, x: "🔴", y: "🟧"},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5, x: "🔵", y: "🟧"}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" name="Google Shape;66;p13"/>
          <p:cNvSpPr/>
          <p:nvPr/>
        </p:nvSpPr>
        <p:spPr>
          <a:xfrm>
            <a:off x="430160" y="3613703"/>
            <a:ext cx="6498900" cy="1059900"/>
          </a:xfrm>
          <a:prstGeom prst="rect">
            <a:avLst/>
          </a:prstGeom>
          <a:solidFill>
            <a:srgbClr val="F9EBFF"/>
          </a:solidFill>
          <a:ln cap="flat" cmpd="sng" w="9525">
            <a:solidFill>
              <a:srgbClr val="001E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 Light"/>
                <a:ea typeface="Lexend Deca Light"/>
                <a:cs typeface="Lexend Deca Light"/>
                <a:sym typeface="Lexend Deca Light"/>
              </a:rPr>
              <a:t>      </a:t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42545" y="3481706"/>
            <a:ext cx="1352428" cy="322042"/>
            <a:chOff x="5208975" y="2050125"/>
            <a:chExt cx="1962600" cy="407700"/>
          </a:xfrm>
        </p:grpSpPr>
        <p:sp>
          <p:nvSpPr>
            <p:cNvPr id="68" name="Google Shape;68;p13"/>
            <p:cNvSpPr/>
            <p:nvPr/>
          </p:nvSpPr>
          <p:spPr>
            <a:xfrm>
              <a:off x="5208975" y="2085825"/>
              <a:ext cx="1962600" cy="372000"/>
            </a:xfrm>
            <a:prstGeom prst="roundRect">
              <a:avLst>
                <a:gd fmla="val 50000" name="adj"/>
              </a:avLst>
            </a:prstGeom>
            <a:solidFill>
              <a:srgbClr val="001E2B"/>
            </a:solidFill>
            <a:ln cap="flat" cmpd="sng" w="9525">
              <a:solidFill>
                <a:srgbClr val="001E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208975" y="2050125"/>
              <a:ext cx="1962600" cy="372000"/>
            </a:xfrm>
            <a:prstGeom prst="roundRect">
              <a:avLst>
                <a:gd fmla="val 50000" name="adj"/>
              </a:avLst>
            </a:prstGeom>
            <a:solidFill>
              <a:srgbClr val="FAFBFC"/>
            </a:solidFill>
            <a:ln cap="flat" cmpd="sng" w="9525">
              <a:solidFill>
                <a:srgbClr val="001E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exend Deca Light"/>
                  <a:ea typeface="Lexend Deca Light"/>
                  <a:cs typeface="Lexend Deca Light"/>
                  <a:sym typeface="Lexend Deca Light"/>
                </a:rPr>
                <a:t>$sort</a:t>
              </a:r>
              <a:endParaRPr sz="10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</p:txBody>
        </p:sp>
      </p:grpSp>
      <p:graphicFrame>
        <p:nvGraphicFramePr>
          <p:cNvPr id="70" name="Google Shape;70;p13"/>
          <p:cNvGraphicFramePr/>
          <p:nvPr/>
        </p:nvGraphicFramePr>
        <p:xfrm>
          <a:off x="430160" y="38036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{69C2B9A1-09EE-4969-BD6D-4920F7BC67B1}</a:tableStyleId>
              </a:tblPr>
              <a:tblGrid>
                <a:gridCol w="2189325"/>
                <a:gridCol w="424050"/>
                <a:gridCol w="1220575"/>
                <a:gridCol w="424050"/>
                <a:gridCol w="2240925"/>
              </a:tblGrid>
              <a:tr h="75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1, x: "🔴", y: "🟧"},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2, x: "🟢", y: "🟦"},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3, x: "🔵", y: "🟦"},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4, x: "🔴", y: "🟩"},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5, x: "🔵", y: "🟧"}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➡️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$sort: {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  x: 1, 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  y: 1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}  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➡️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4, x: "🔴", y: "🟩"},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1, x: "🔴", y: "🟧"},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3, x: "🔵", y: "🟦"},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5, x: "🔵", y: "🟧"},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2, x: "🟢", y: "🟦"}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" name="Google Shape;71;p13"/>
          <p:cNvSpPr/>
          <p:nvPr/>
        </p:nvSpPr>
        <p:spPr>
          <a:xfrm>
            <a:off x="430160" y="4962712"/>
            <a:ext cx="6498900" cy="1059900"/>
          </a:xfrm>
          <a:prstGeom prst="rect">
            <a:avLst/>
          </a:prstGeom>
          <a:solidFill>
            <a:srgbClr val="F9EBFF"/>
          </a:solidFill>
          <a:ln cap="flat" cmpd="sng" w="9525">
            <a:solidFill>
              <a:srgbClr val="001E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 Light"/>
                <a:ea typeface="Lexend Deca Light"/>
                <a:cs typeface="Lexend Deca Light"/>
                <a:sym typeface="Lexend Deca Light"/>
              </a:rPr>
              <a:t>      </a:t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grpSp>
        <p:nvGrpSpPr>
          <p:cNvPr id="72" name="Google Shape;72;p13"/>
          <p:cNvGrpSpPr/>
          <p:nvPr/>
        </p:nvGrpSpPr>
        <p:grpSpPr>
          <a:xfrm>
            <a:off x="842557" y="4830715"/>
            <a:ext cx="1352428" cy="322042"/>
            <a:chOff x="5208975" y="2050125"/>
            <a:chExt cx="1962600" cy="407700"/>
          </a:xfrm>
        </p:grpSpPr>
        <p:sp>
          <p:nvSpPr>
            <p:cNvPr id="73" name="Google Shape;73;p13"/>
            <p:cNvSpPr/>
            <p:nvPr/>
          </p:nvSpPr>
          <p:spPr>
            <a:xfrm>
              <a:off x="5208975" y="2085825"/>
              <a:ext cx="1962600" cy="372000"/>
            </a:xfrm>
            <a:prstGeom prst="roundRect">
              <a:avLst>
                <a:gd fmla="val 50000" name="adj"/>
              </a:avLst>
            </a:prstGeom>
            <a:solidFill>
              <a:srgbClr val="001E2B"/>
            </a:solidFill>
            <a:ln cap="flat" cmpd="sng" w="9525">
              <a:solidFill>
                <a:srgbClr val="001E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208975" y="2050125"/>
              <a:ext cx="1962600" cy="372000"/>
            </a:xfrm>
            <a:prstGeom prst="roundRect">
              <a:avLst>
                <a:gd fmla="val 50000" name="adj"/>
              </a:avLst>
            </a:prstGeom>
            <a:solidFill>
              <a:srgbClr val="FAFBFC"/>
            </a:solidFill>
            <a:ln cap="flat" cmpd="sng" w="9525">
              <a:solidFill>
                <a:srgbClr val="001E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exend Deca Light"/>
                  <a:ea typeface="Lexend Deca Light"/>
                  <a:cs typeface="Lexend Deca Light"/>
                  <a:sym typeface="Lexend Deca Light"/>
                </a:rPr>
                <a:t>$limit</a:t>
              </a:r>
              <a:endParaRPr sz="10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</p:txBody>
        </p:sp>
      </p:grpSp>
      <p:graphicFrame>
        <p:nvGraphicFramePr>
          <p:cNvPr id="75" name="Google Shape;75;p13"/>
          <p:cNvGraphicFramePr/>
          <p:nvPr/>
        </p:nvGraphicFramePr>
        <p:xfrm>
          <a:off x="430172" y="51526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{69C2B9A1-09EE-4969-BD6D-4920F7BC67B1}</a:tableStyleId>
              </a:tblPr>
              <a:tblGrid>
                <a:gridCol w="2189325"/>
                <a:gridCol w="424050"/>
                <a:gridCol w="1220575"/>
                <a:gridCol w="424050"/>
                <a:gridCol w="2240925"/>
              </a:tblGrid>
              <a:tr h="75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1, x: "🔴", y: "🟧"},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2, x: "🟢", y: "🟦"},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3, x: "🔵", y: "🟦"},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4, x: "🔴", y: "🟩"},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5, x: "🔵", y: "🟧"}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➡️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$limit: 2  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➡️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1, x: "🔴", y: "🟧"},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2, x: "🟢", y: "🟦"}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6" name="Google Shape;76;p13"/>
          <p:cNvSpPr/>
          <p:nvPr/>
        </p:nvSpPr>
        <p:spPr>
          <a:xfrm>
            <a:off x="222725" y="6843600"/>
            <a:ext cx="6913800" cy="3462600"/>
          </a:xfrm>
          <a:prstGeom prst="rect">
            <a:avLst/>
          </a:prstGeom>
          <a:noFill/>
          <a:ln cap="flat" cmpd="sng" w="9525">
            <a:solidFill>
              <a:srgbClr val="0234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222703" y="10259523"/>
            <a:ext cx="6913800" cy="156000"/>
          </a:xfrm>
          <a:prstGeom prst="rect">
            <a:avLst/>
          </a:prstGeom>
          <a:solidFill>
            <a:srgbClr val="023430"/>
          </a:solidFill>
          <a:ln cap="flat" cmpd="sng" w="9525">
            <a:solidFill>
              <a:srgbClr val="0234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552705" y="6631618"/>
            <a:ext cx="1916400" cy="471600"/>
          </a:xfrm>
          <a:prstGeom prst="roundRect">
            <a:avLst>
              <a:gd fmla="val 50000" name="adj"/>
            </a:avLst>
          </a:prstGeom>
          <a:solidFill>
            <a:srgbClr val="E3FC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 Deca"/>
                <a:ea typeface="Lexend Deca"/>
                <a:cs typeface="Lexend Deca"/>
                <a:sym typeface="Lexend Deca"/>
              </a:rPr>
              <a:t>Mutate</a:t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430148" y="7364569"/>
            <a:ext cx="6498900" cy="1059900"/>
          </a:xfrm>
          <a:prstGeom prst="rect">
            <a:avLst/>
          </a:prstGeom>
          <a:solidFill>
            <a:srgbClr val="F9EBFF"/>
          </a:solidFill>
          <a:ln cap="flat" cmpd="sng" w="9525">
            <a:solidFill>
              <a:srgbClr val="001E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 Light"/>
                <a:ea typeface="Lexend Deca Light"/>
                <a:cs typeface="Lexend Deca Light"/>
                <a:sym typeface="Lexend Deca Light"/>
              </a:rPr>
              <a:t>      </a:t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grpSp>
        <p:nvGrpSpPr>
          <p:cNvPr id="80" name="Google Shape;80;p13"/>
          <p:cNvGrpSpPr/>
          <p:nvPr/>
        </p:nvGrpSpPr>
        <p:grpSpPr>
          <a:xfrm>
            <a:off x="842533" y="7232572"/>
            <a:ext cx="1352428" cy="322042"/>
            <a:chOff x="5208975" y="2050125"/>
            <a:chExt cx="1962600" cy="407700"/>
          </a:xfrm>
        </p:grpSpPr>
        <p:sp>
          <p:nvSpPr>
            <p:cNvPr id="81" name="Google Shape;81;p13"/>
            <p:cNvSpPr/>
            <p:nvPr/>
          </p:nvSpPr>
          <p:spPr>
            <a:xfrm>
              <a:off x="5208975" y="2085825"/>
              <a:ext cx="1962600" cy="372000"/>
            </a:xfrm>
            <a:prstGeom prst="roundRect">
              <a:avLst>
                <a:gd fmla="val 50000" name="adj"/>
              </a:avLst>
            </a:prstGeom>
            <a:solidFill>
              <a:srgbClr val="001E2B"/>
            </a:solidFill>
            <a:ln cap="flat" cmpd="sng" w="9525">
              <a:solidFill>
                <a:srgbClr val="001E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208975" y="2050125"/>
              <a:ext cx="1962600" cy="372000"/>
            </a:xfrm>
            <a:prstGeom prst="roundRect">
              <a:avLst>
                <a:gd fmla="val 50000" name="adj"/>
              </a:avLst>
            </a:prstGeom>
            <a:solidFill>
              <a:srgbClr val="FAFBFC"/>
            </a:solidFill>
            <a:ln cap="flat" cmpd="sng" w="9525">
              <a:solidFill>
                <a:srgbClr val="001E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exend Deca Light"/>
                  <a:ea typeface="Lexend Deca Light"/>
                  <a:cs typeface="Lexend Deca Light"/>
                  <a:sym typeface="Lexend Deca Light"/>
                </a:rPr>
                <a:t>$addFields</a:t>
              </a:r>
              <a:endParaRPr sz="10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</p:txBody>
        </p:sp>
      </p:grpSp>
      <p:graphicFrame>
        <p:nvGraphicFramePr>
          <p:cNvPr id="83" name="Google Shape;83;p13"/>
          <p:cNvGraphicFramePr/>
          <p:nvPr/>
        </p:nvGraphicFramePr>
        <p:xfrm>
          <a:off x="430148" y="75545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{69C2B9A1-09EE-4969-BD6D-4920F7BC67B1}</a:tableStyleId>
              </a:tblPr>
              <a:tblGrid>
                <a:gridCol w="2189325"/>
                <a:gridCol w="424050"/>
                <a:gridCol w="1220575"/>
                <a:gridCol w="424050"/>
                <a:gridCol w="2240900"/>
              </a:tblGrid>
              <a:tr h="75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1, x: "🔴", y: "🟧"},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2, x: "🟢", y: "🟦"},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3, x: "🔵", y: "🟦"},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4, x: "🔴", y: "🟩"},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5, x: "🔵", y: "🟧"}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➡️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$addFields: {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  z: "🔺"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}  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➡️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1, x: "🔴", y: "🟧", z: "🔺"},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2, x: "🟢", y: "🟦", z: "🔺"},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3, x: "🔵", y: "🟦", z: "🔺"},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4, x: "🔴", y: "🟩", z: "🔺"},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5, x: "🔵", y: "🟧", z: "🔺"}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" name="Google Shape;84;p13"/>
          <p:cNvSpPr/>
          <p:nvPr/>
        </p:nvSpPr>
        <p:spPr>
          <a:xfrm>
            <a:off x="430148" y="8713579"/>
            <a:ext cx="6498900" cy="1059900"/>
          </a:xfrm>
          <a:prstGeom prst="rect">
            <a:avLst/>
          </a:prstGeom>
          <a:solidFill>
            <a:srgbClr val="F9EBFF"/>
          </a:solidFill>
          <a:ln cap="flat" cmpd="sng" w="9525">
            <a:solidFill>
              <a:srgbClr val="001E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 Light"/>
                <a:ea typeface="Lexend Deca Light"/>
                <a:cs typeface="Lexend Deca Light"/>
                <a:sym typeface="Lexend Deca Light"/>
              </a:rPr>
              <a:t>      </a:t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grpSp>
        <p:nvGrpSpPr>
          <p:cNvPr id="85" name="Google Shape;85;p13"/>
          <p:cNvGrpSpPr/>
          <p:nvPr/>
        </p:nvGrpSpPr>
        <p:grpSpPr>
          <a:xfrm>
            <a:off x="842533" y="8581581"/>
            <a:ext cx="1352428" cy="322042"/>
            <a:chOff x="5208975" y="2050125"/>
            <a:chExt cx="1962600" cy="407700"/>
          </a:xfrm>
        </p:grpSpPr>
        <p:sp>
          <p:nvSpPr>
            <p:cNvPr id="86" name="Google Shape;86;p13"/>
            <p:cNvSpPr/>
            <p:nvPr/>
          </p:nvSpPr>
          <p:spPr>
            <a:xfrm>
              <a:off x="5208975" y="2085825"/>
              <a:ext cx="1962600" cy="372000"/>
            </a:xfrm>
            <a:prstGeom prst="roundRect">
              <a:avLst>
                <a:gd fmla="val 50000" name="adj"/>
              </a:avLst>
            </a:prstGeom>
            <a:solidFill>
              <a:srgbClr val="001E2B"/>
            </a:solidFill>
            <a:ln cap="flat" cmpd="sng" w="9525">
              <a:solidFill>
                <a:srgbClr val="001E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208975" y="2050125"/>
              <a:ext cx="1962600" cy="372000"/>
            </a:xfrm>
            <a:prstGeom prst="roundRect">
              <a:avLst>
                <a:gd fmla="val 50000" name="adj"/>
              </a:avLst>
            </a:prstGeom>
            <a:solidFill>
              <a:srgbClr val="FAFBFC"/>
            </a:solidFill>
            <a:ln cap="flat" cmpd="sng" w="9525">
              <a:solidFill>
                <a:srgbClr val="001E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exend Deca Light"/>
                  <a:ea typeface="Lexend Deca Light"/>
                  <a:cs typeface="Lexend Deca Light"/>
                  <a:sym typeface="Lexend Deca Light"/>
                </a:rPr>
                <a:t>$project</a:t>
              </a:r>
              <a:endParaRPr sz="10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</p:txBody>
        </p:sp>
      </p:grpSp>
      <p:graphicFrame>
        <p:nvGraphicFramePr>
          <p:cNvPr id="88" name="Google Shape;88;p13"/>
          <p:cNvGraphicFramePr/>
          <p:nvPr/>
        </p:nvGraphicFramePr>
        <p:xfrm>
          <a:off x="430148" y="89035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{69C2B9A1-09EE-4969-BD6D-4920F7BC67B1}</a:tableStyleId>
              </a:tblPr>
              <a:tblGrid>
                <a:gridCol w="2189325"/>
                <a:gridCol w="424050"/>
                <a:gridCol w="1220575"/>
                <a:gridCol w="424050"/>
                <a:gridCol w="2240925"/>
              </a:tblGrid>
              <a:tr h="75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1, x: "🔴", y: "🟧"},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2, x: "🟢", y: "🟦"},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3, x: "🔵", y: "🟦"},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4, x: "🔴", y: "🟩"},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5, x: "🔵", y: "🟧"}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➡️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$project:</a:t>
                      </a: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 {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  _id: 0, 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  y: 1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}  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➡️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{y: "🟧"},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{y: "🟦"},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{y: "🟦"},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{y: "🟩"},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0000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{y: "🟧"}</a:t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000000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4"/>
          <p:cNvGrpSpPr/>
          <p:nvPr/>
        </p:nvGrpSpPr>
        <p:grpSpPr>
          <a:xfrm>
            <a:off x="116192" y="134375"/>
            <a:ext cx="7227570" cy="1465221"/>
            <a:chOff x="643650" y="1327027"/>
            <a:chExt cx="2782510" cy="3044298"/>
          </a:xfrm>
        </p:grpSpPr>
        <p:sp>
          <p:nvSpPr>
            <p:cNvPr id="94" name="Google Shape;94;p14"/>
            <p:cNvSpPr/>
            <p:nvPr/>
          </p:nvSpPr>
          <p:spPr>
            <a:xfrm>
              <a:off x="643660" y="1327027"/>
              <a:ext cx="2782500" cy="2942100"/>
            </a:xfrm>
            <a:prstGeom prst="rect">
              <a:avLst/>
            </a:prstGeom>
            <a:noFill/>
            <a:ln cap="flat" cmpd="sng" w="9525">
              <a:solidFill>
                <a:srgbClr val="0234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643650" y="4269025"/>
              <a:ext cx="2782500" cy="102300"/>
            </a:xfrm>
            <a:prstGeom prst="rect">
              <a:avLst/>
            </a:prstGeom>
            <a:solidFill>
              <a:srgbClr val="023430"/>
            </a:solidFill>
            <a:ln cap="flat" cmpd="sng" w="9525">
              <a:solidFill>
                <a:srgbClr val="0234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/>
          <p:nvPr/>
        </p:nvSpPr>
        <p:spPr>
          <a:xfrm>
            <a:off x="269201" y="374475"/>
            <a:ext cx="6913800" cy="1059900"/>
          </a:xfrm>
          <a:prstGeom prst="rect">
            <a:avLst/>
          </a:prstGeom>
          <a:solidFill>
            <a:srgbClr val="F9EBFF"/>
          </a:solidFill>
          <a:ln cap="flat" cmpd="sng" w="9525">
            <a:solidFill>
              <a:srgbClr val="001E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 Light"/>
                <a:ea typeface="Lexend Deca Light"/>
                <a:cs typeface="Lexend Deca Light"/>
                <a:sym typeface="Lexend Deca Light"/>
              </a:rPr>
              <a:t>      </a:t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grpSp>
        <p:nvGrpSpPr>
          <p:cNvPr id="97" name="Google Shape;97;p14"/>
          <p:cNvGrpSpPr/>
          <p:nvPr/>
        </p:nvGrpSpPr>
        <p:grpSpPr>
          <a:xfrm>
            <a:off x="842545" y="242471"/>
            <a:ext cx="1352428" cy="322042"/>
            <a:chOff x="5208975" y="2050125"/>
            <a:chExt cx="1962600" cy="407700"/>
          </a:xfrm>
        </p:grpSpPr>
        <p:sp>
          <p:nvSpPr>
            <p:cNvPr id="98" name="Google Shape;98;p14"/>
            <p:cNvSpPr/>
            <p:nvPr/>
          </p:nvSpPr>
          <p:spPr>
            <a:xfrm>
              <a:off x="5208975" y="2085825"/>
              <a:ext cx="1962600" cy="372000"/>
            </a:xfrm>
            <a:prstGeom prst="roundRect">
              <a:avLst>
                <a:gd fmla="val 50000" name="adj"/>
              </a:avLst>
            </a:prstGeom>
            <a:solidFill>
              <a:srgbClr val="001E2B"/>
            </a:solidFill>
            <a:ln cap="flat" cmpd="sng" w="9525">
              <a:solidFill>
                <a:srgbClr val="001E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5208975" y="2050125"/>
              <a:ext cx="1962600" cy="372000"/>
            </a:xfrm>
            <a:prstGeom prst="roundRect">
              <a:avLst>
                <a:gd fmla="val 50000" name="adj"/>
              </a:avLst>
            </a:prstGeom>
            <a:solidFill>
              <a:srgbClr val="FAFBFC"/>
            </a:solidFill>
            <a:ln cap="flat" cmpd="sng" w="9525">
              <a:solidFill>
                <a:srgbClr val="001E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exend Deca Light"/>
                  <a:ea typeface="Lexend Deca Light"/>
                  <a:cs typeface="Lexend Deca Light"/>
                  <a:sym typeface="Lexend Deca Light"/>
                </a:rPr>
                <a:t>$set</a:t>
              </a:r>
              <a:endParaRPr sz="10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</p:txBody>
        </p:sp>
      </p:grpSp>
      <p:graphicFrame>
        <p:nvGraphicFramePr>
          <p:cNvPr id="100" name="Google Shape;100;p14"/>
          <p:cNvGraphicFramePr/>
          <p:nvPr/>
        </p:nvGraphicFramePr>
        <p:xfrm>
          <a:off x="430160" y="5644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{69C2B9A1-09EE-4969-BD6D-4920F7BC67B1}</a:tableStyleId>
              </a:tblPr>
              <a:tblGrid>
                <a:gridCol w="2189325"/>
                <a:gridCol w="424050"/>
                <a:gridCol w="1220575"/>
                <a:gridCol w="424050"/>
                <a:gridCol w="2240925"/>
              </a:tblGrid>
              <a:tr h="75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1, x: "🔴", y: "🟧"},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2, x: "🟢", y: "🟦"},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3, x: "🔵", y: "🟦"},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4, x: "🔴", y: "🟩"},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5, x: "🔵", y: "🟧"}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➡️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$set: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 {x: "🔴"}  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➡️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1, x: "🔴", y: "🟧"},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2, x: "🔴", y: "🟦"},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3, x: "🔴", y: "🟦"},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4, x: "🔴", y: "🟩"},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5, x: "🔴", y: "🟧"}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01" name="Google Shape;101;p14"/>
          <p:cNvGrpSpPr/>
          <p:nvPr/>
        </p:nvGrpSpPr>
        <p:grpSpPr>
          <a:xfrm>
            <a:off x="116181" y="1909200"/>
            <a:ext cx="7227569" cy="6526889"/>
            <a:chOff x="643650" y="1327025"/>
            <a:chExt cx="2782510" cy="3044400"/>
          </a:xfrm>
        </p:grpSpPr>
        <p:sp>
          <p:nvSpPr>
            <p:cNvPr id="102" name="Google Shape;102;p14"/>
            <p:cNvSpPr/>
            <p:nvPr/>
          </p:nvSpPr>
          <p:spPr>
            <a:xfrm>
              <a:off x="643660" y="1327025"/>
              <a:ext cx="2782500" cy="3044400"/>
            </a:xfrm>
            <a:prstGeom prst="rect">
              <a:avLst/>
            </a:prstGeom>
            <a:noFill/>
            <a:ln cap="flat" cmpd="sng" w="9525">
              <a:solidFill>
                <a:srgbClr val="0234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43650" y="4340407"/>
              <a:ext cx="2782500" cy="30900"/>
            </a:xfrm>
            <a:prstGeom prst="rect">
              <a:avLst/>
            </a:prstGeom>
            <a:solidFill>
              <a:srgbClr val="023430"/>
            </a:solidFill>
            <a:ln cap="flat" cmpd="sng" w="9525">
              <a:solidFill>
                <a:srgbClr val="0234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4"/>
          <p:cNvSpPr/>
          <p:nvPr/>
        </p:nvSpPr>
        <p:spPr>
          <a:xfrm>
            <a:off x="552705" y="1697324"/>
            <a:ext cx="1916400" cy="471600"/>
          </a:xfrm>
          <a:prstGeom prst="roundRect">
            <a:avLst>
              <a:gd fmla="val 50000" name="adj"/>
            </a:avLst>
          </a:prstGeom>
          <a:solidFill>
            <a:srgbClr val="E3FC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 Deca"/>
                <a:ea typeface="Lexend Deca"/>
                <a:cs typeface="Lexend Deca"/>
                <a:sym typeface="Lexend Deca"/>
              </a:rPr>
              <a:t>Summarize/Itemize</a:t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269188" y="2430278"/>
            <a:ext cx="6913800" cy="1059900"/>
          </a:xfrm>
          <a:prstGeom prst="rect">
            <a:avLst/>
          </a:prstGeom>
          <a:solidFill>
            <a:srgbClr val="F9EBFF"/>
          </a:solidFill>
          <a:ln cap="flat" cmpd="sng" w="9525">
            <a:solidFill>
              <a:srgbClr val="001E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 Light"/>
                <a:ea typeface="Lexend Deca Light"/>
                <a:cs typeface="Lexend Deca Light"/>
                <a:sym typeface="Lexend Deca Light"/>
              </a:rPr>
              <a:t>      </a:t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grpSp>
        <p:nvGrpSpPr>
          <p:cNvPr id="106" name="Google Shape;106;p14"/>
          <p:cNvGrpSpPr/>
          <p:nvPr/>
        </p:nvGrpSpPr>
        <p:grpSpPr>
          <a:xfrm>
            <a:off x="842533" y="2298278"/>
            <a:ext cx="1352428" cy="322042"/>
            <a:chOff x="5208975" y="2050125"/>
            <a:chExt cx="1962600" cy="407700"/>
          </a:xfrm>
        </p:grpSpPr>
        <p:sp>
          <p:nvSpPr>
            <p:cNvPr id="107" name="Google Shape;107;p14"/>
            <p:cNvSpPr/>
            <p:nvPr/>
          </p:nvSpPr>
          <p:spPr>
            <a:xfrm>
              <a:off x="5208975" y="2085825"/>
              <a:ext cx="1962600" cy="372000"/>
            </a:xfrm>
            <a:prstGeom prst="roundRect">
              <a:avLst>
                <a:gd fmla="val 50000" name="adj"/>
              </a:avLst>
            </a:prstGeom>
            <a:solidFill>
              <a:srgbClr val="001E2B"/>
            </a:solidFill>
            <a:ln cap="flat" cmpd="sng" w="9525">
              <a:solidFill>
                <a:srgbClr val="001E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5208975" y="2050125"/>
              <a:ext cx="1962600" cy="372000"/>
            </a:xfrm>
            <a:prstGeom prst="roundRect">
              <a:avLst>
                <a:gd fmla="val 50000" name="adj"/>
              </a:avLst>
            </a:prstGeom>
            <a:solidFill>
              <a:srgbClr val="FAFBFC"/>
            </a:solidFill>
            <a:ln cap="flat" cmpd="sng" w="9525">
              <a:solidFill>
                <a:srgbClr val="001E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exend Deca Light"/>
                  <a:ea typeface="Lexend Deca Light"/>
                  <a:cs typeface="Lexend Deca Light"/>
                  <a:sym typeface="Lexend Deca Light"/>
                </a:rPr>
                <a:t>$count</a:t>
              </a:r>
              <a:endParaRPr sz="10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</p:txBody>
        </p:sp>
      </p:grpSp>
      <p:graphicFrame>
        <p:nvGraphicFramePr>
          <p:cNvPr id="109" name="Google Shape;109;p14"/>
          <p:cNvGraphicFramePr/>
          <p:nvPr/>
        </p:nvGraphicFramePr>
        <p:xfrm>
          <a:off x="430148" y="26202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{69C2B9A1-09EE-4969-BD6D-4920F7BC67B1}</a:tableStyleId>
              </a:tblPr>
              <a:tblGrid>
                <a:gridCol w="2189325"/>
                <a:gridCol w="424050"/>
                <a:gridCol w="1220575"/>
                <a:gridCol w="424050"/>
                <a:gridCol w="2240900"/>
              </a:tblGrid>
              <a:tr h="75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1, x: "🔴", y: "🟧"},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2, x: "🟢", y: "🟦"},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3, x: "🔵", y: "🟦"},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4, x: "🔴", y: "🟩"},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5, x: "🔵", y: "🟧"}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➡️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$count: "totalDocs"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➡️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{totalDocs: 5}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0" name="Google Shape;110;p14"/>
          <p:cNvSpPr/>
          <p:nvPr/>
        </p:nvSpPr>
        <p:spPr>
          <a:xfrm>
            <a:off x="269201" y="3779285"/>
            <a:ext cx="6913800" cy="1569900"/>
          </a:xfrm>
          <a:prstGeom prst="rect">
            <a:avLst/>
          </a:prstGeom>
          <a:solidFill>
            <a:srgbClr val="F9EBFF"/>
          </a:solidFill>
          <a:ln cap="flat" cmpd="sng" w="9525">
            <a:solidFill>
              <a:srgbClr val="001E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 Light"/>
                <a:ea typeface="Lexend Deca Light"/>
                <a:cs typeface="Lexend Deca Light"/>
                <a:sym typeface="Lexend Deca Light"/>
              </a:rPr>
              <a:t>      </a:t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grpSp>
        <p:nvGrpSpPr>
          <p:cNvPr id="111" name="Google Shape;111;p14"/>
          <p:cNvGrpSpPr/>
          <p:nvPr/>
        </p:nvGrpSpPr>
        <p:grpSpPr>
          <a:xfrm>
            <a:off x="842533" y="3647287"/>
            <a:ext cx="1352428" cy="322042"/>
            <a:chOff x="5208975" y="2050125"/>
            <a:chExt cx="1962600" cy="407700"/>
          </a:xfrm>
        </p:grpSpPr>
        <p:sp>
          <p:nvSpPr>
            <p:cNvPr id="112" name="Google Shape;112;p14"/>
            <p:cNvSpPr/>
            <p:nvPr/>
          </p:nvSpPr>
          <p:spPr>
            <a:xfrm>
              <a:off x="5208975" y="2085825"/>
              <a:ext cx="1962600" cy="372000"/>
            </a:xfrm>
            <a:prstGeom prst="roundRect">
              <a:avLst>
                <a:gd fmla="val 50000" name="adj"/>
              </a:avLst>
            </a:prstGeom>
            <a:solidFill>
              <a:srgbClr val="001E2B"/>
            </a:solidFill>
            <a:ln cap="flat" cmpd="sng" w="9525">
              <a:solidFill>
                <a:srgbClr val="001E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5208975" y="2050125"/>
              <a:ext cx="1962600" cy="372000"/>
            </a:xfrm>
            <a:prstGeom prst="roundRect">
              <a:avLst>
                <a:gd fmla="val 50000" name="adj"/>
              </a:avLst>
            </a:prstGeom>
            <a:solidFill>
              <a:srgbClr val="FAFBFC"/>
            </a:solidFill>
            <a:ln cap="flat" cmpd="sng" w="9525">
              <a:solidFill>
                <a:srgbClr val="001E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exend Deca Light"/>
                  <a:ea typeface="Lexend Deca Light"/>
                  <a:cs typeface="Lexend Deca Light"/>
                  <a:sym typeface="Lexend Deca Light"/>
                </a:rPr>
                <a:t>$facet</a:t>
              </a:r>
              <a:endParaRPr sz="10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</p:txBody>
        </p:sp>
      </p:grpSp>
      <p:graphicFrame>
        <p:nvGraphicFramePr>
          <p:cNvPr id="114" name="Google Shape;114;p14"/>
          <p:cNvGraphicFramePr/>
          <p:nvPr/>
        </p:nvGraphicFramePr>
        <p:xfrm>
          <a:off x="430148" y="39692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{69C2B9A1-09EE-4969-BD6D-4920F7BC67B1}</a:tableStyleId>
              </a:tblPr>
              <a:tblGrid>
                <a:gridCol w="2189325"/>
                <a:gridCol w="424050"/>
                <a:gridCol w="1220575"/>
                <a:gridCol w="424050"/>
                <a:gridCol w="2240925"/>
              </a:tblGrid>
              <a:tr h="75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1, x: "🔴", y: "🟧"},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2, x: "🟢", y: "🟦"},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3, x: "🔵", y: "🟦"},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4, x: "🔴", y: "🟩"},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5, x: "🔵", y: "🟧"}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➡️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$facet: {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  redCircles: [{</a:t>
                      </a:r>
                      <a:b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</a:b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    $match: {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      x: "🔴" 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  }}],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  firstTwo: [{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    $limit: 2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  }]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}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➡️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  redCircles: [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    {_id: 1, x: "🔴", y: "🟧"},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    {_id: 4, x: "🔴", y: "🟩"}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  ],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  firstTwo: [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    {_id: 1, x: "🔴", y: "🟧"},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    {_id: 2, x: "🟢", y: "🟦"}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  ]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}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5" name="Google Shape;115;p14"/>
          <p:cNvSpPr/>
          <p:nvPr/>
        </p:nvSpPr>
        <p:spPr>
          <a:xfrm>
            <a:off x="269188" y="5579565"/>
            <a:ext cx="6913800" cy="1059900"/>
          </a:xfrm>
          <a:prstGeom prst="rect">
            <a:avLst/>
          </a:prstGeom>
          <a:solidFill>
            <a:srgbClr val="F9EBFF"/>
          </a:solidFill>
          <a:ln cap="flat" cmpd="sng" w="9525">
            <a:solidFill>
              <a:srgbClr val="001E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 Light"/>
                <a:ea typeface="Lexend Deca Light"/>
                <a:cs typeface="Lexend Deca Light"/>
                <a:sym typeface="Lexend Deca Light"/>
              </a:rPr>
              <a:t>      </a:t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grpSp>
        <p:nvGrpSpPr>
          <p:cNvPr id="116" name="Google Shape;116;p14"/>
          <p:cNvGrpSpPr/>
          <p:nvPr/>
        </p:nvGrpSpPr>
        <p:grpSpPr>
          <a:xfrm>
            <a:off x="842533" y="5447571"/>
            <a:ext cx="1352428" cy="322042"/>
            <a:chOff x="5208975" y="2050125"/>
            <a:chExt cx="1962600" cy="407700"/>
          </a:xfrm>
        </p:grpSpPr>
        <p:sp>
          <p:nvSpPr>
            <p:cNvPr id="117" name="Google Shape;117;p14"/>
            <p:cNvSpPr/>
            <p:nvPr/>
          </p:nvSpPr>
          <p:spPr>
            <a:xfrm>
              <a:off x="5208975" y="2085825"/>
              <a:ext cx="1962600" cy="372000"/>
            </a:xfrm>
            <a:prstGeom prst="roundRect">
              <a:avLst>
                <a:gd fmla="val 50000" name="adj"/>
              </a:avLst>
            </a:prstGeom>
            <a:solidFill>
              <a:srgbClr val="001E2B"/>
            </a:solidFill>
            <a:ln cap="flat" cmpd="sng" w="9525">
              <a:solidFill>
                <a:srgbClr val="001E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5208975" y="2050125"/>
              <a:ext cx="1962600" cy="372000"/>
            </a:xfrm>
            <a:prstGeom prst="roundRect">
              <a:avLst>
                <a:gd fmla="val 50000" name="adj"/>
              </a:avLst>
            </a:prstGeom>
            <a:solidFill>
              <a:srgbClr val="FAFBFC"/>
            </a:solidFill>
            <a:ln cap="flat" cmpd="sng" w="9525">
              <a:solidFill>
                <a:srgbClr val="001E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exend Deca Light"/>
                  <a:ea typeface="Lexend Deca Light"/>
                  <a:cs typeface="Lexend Deca Light"/>
                  <a:sym typeface="Lexend Deca Light"/>
                </a:rPr>
                <a:t>$group</a:t>
              </a:r>
              <a:endParaRPr sz="10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</p:txBody>
        </p:sp>
      </p:grpSp>
      <p:graphicFrame>
        <p:nvGraphicFramePr>
          <p:cNvPr id="119" name="Google Shape;119;p14"/>
          <p:cNvGraphicFramePr/>
          <p:nvPr/>
        </p:nvGraphicFramePr>
        <p:xfrm>
          <a:off x="430148" y="5769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{69C2B9A1-09EE-4969-BD6D-4920F7BC67B1}</a:tableStyleId>
              </a:tblPr>
              <a:tblGrid>
                <a:gridCol w="2189325"/>
                <a:gridCol w="424050"/>
                <a:gridCol w="1220575"/>
                <a:gridCol w="424050"/>
                <a:gridCol w="2240900"/>
              </a:tblGrid>
              <a:tr h="75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1, x: "🔴", y: "🟧"},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2, x: "🟢", y: "🟦"},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3, x: "🔵", y: "🟦"},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4, x: "🔴", y: "🟩"},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5, x: "🔵", y: "🟧"}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➡️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$group: {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  _id: "$x",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  "count": {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    $sum: 1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  }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}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➡️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"🔴", count: 2},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"🟢", count: 1},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"🔵", count: 2}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0" name="Google Shape;120;p14"/>
          <p:cNvSpPr/>
          <p:nvPr/>
        </p:nvSpPr>
        <p:spPr>
          <a:xfrm>
            <a:off x="269201" y="7002016"/>
            <a:ext cx="6913800" cy="1178700"/>
          </a:xfrm>
          <a:prstGeom prst="rect">
            <a:avLst/>
          </a:prstGeom>
          <a:solidFill>
            <a:srgbClr val="F9EBFF"/>
          </a:solidFill>
          <a:ln cap="flat" cmpd="sng" w="9525">
            <a:solidFill>
              <a:srgbClr val="001E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 Light"/>
                <a:ea typeface="Lexend Deca Light"/>
                <a:cs typeface="Lexend Deca Light"/>
                <a:sym typeface="Lexend Deca Light"/>
              </a:rPr>
              <a:t>      </a:t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grpSp>
        <p:nvGrpSpPr>
          <p:cNvPr id="121" name="Google Shape;121;p14"/>
          <p:cNvGrpSpPr/>
          <p:nvPr/>
        </p:nvGrpSpPr>
        <p:grpSpPr>
          <a:xfrm>
            <a:off x="842545" y="6870024"/>
            <a:ext cx="1352428" cy="322042"/>
            <a:chOff x="5208975" y="2050125"/>
            <a:chExt cx="1962600" cy="407700"/>
          </a:xfrm>
        </p:grpSpPr>
        <p:sp>
          <p:nvSpPr>
            <p:cNvPr id="122" name="Google Shape;122;p14"/>
            <p:cNvSpPr/>
            <p:nvPr/>
          </p:nvSpPr>
          <p:spPr>
            <a:xfrm>
              <a:off x="5208975" y="2085825"/>
              <a:ext cx="1962600" cy="372000"/>
            </a:xfrm>
            <a:prstGeom prst="roundRect">
              <a:avLst>
                <a:gd fmla="val 50000" name="adj"/>
              </a:avLst>
            </a:prstGeom>
            <a:solidFill>
              <a:srgbClr val="001E2B"/>
            </a:solidFill>
            <a:ln cap="flat" cmpd="sng" w="9525">
              <a:solidFill>
                <a:srgbClr val="001E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5208975" y="2050125"/>
              <a:ext cx="1962600" cy="372000"/>
            </a:xfrm>
            <a:prstGeom prst="roundRect">
              <a:avLst>
                <a:gd fmla="val 50000" name="adj"/>
              </a:avLst>
            </a:prstGeom>
            <a:solidFill>
              <a:srgbClr val="FAFBFC"/>
            </a:solidFill>
            <a:ln cap="flat" cmpd="sng" w="9525">
              <a:solidFill>
                <a:srgbClr val="001E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exend Deca Light"/>
                  <a:ea typeface="Lexend Deca Light"/>
                  <a:cs typeface="Lexend Deca Light"/>
                  <a:sym typeface="Lexend Deca Light"/>
                </a:rPr>
                <a:t>$unwind</a:t>
              </a:r>
              <a:endParaRPr sz="10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</p:txBody>
        </p:sp>
      </p:grpSp>
      <p:graphicFrame>
        <p:nvGraphicFramePr>
          <p:cNvPr id="124" name="Google Shape;124;p14"/>
          <p:cNvGraphicFramePr/>
          <p:nvPr/>
        </p:nvGraphicFramePr>
        <p:xfrm>
          <a:off x="430160" y="7191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{69C2B9A1-09EE-4969-BD6D-4920F7BC67B1}</a:tableStyleId>
              </a:tblPr>
              <a:tblGrid>
                <a:gridCol w="2189325"/>
                <a:gridCol w="424050"/>
                <a:gridCol w="1220575"/>
                <a:gridCol w="424050"/>
                <a:gridCol w="2240900"/>
              </a:tblGrid>
              <a:tr h="75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1, x: ["🔴", "🟢"], y: "🟧"},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2, x: ["🔵", "🟢"], y: "🟦"},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3, x: ["🔴"], y: "🟦"},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4, x: ["🟢"], y: "🟩"},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5, x: ["🔵"], y: "🟧"}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➡️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$unwind: {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  path: "$x"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}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➡️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1, x: "🔴", y: "🟧"},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1, x: "🟢", y: "🟧"},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2, x: "🔵", y: "🟦"},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2, x: "🟢", y: "🟦"},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3, x: "🔴", y: "🟦"},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4, x: "🟢", y: "🟩"},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5, x: "🔵", y: "🟧"}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25" name="Google Shape;125;p14"/>
          <p:cNvGrpSpPr/>
          <p:nvPr/>
        </p:nvGrpSpPr>
        <p:grpSpPr>
          <a:xfrm>
            <a:off x="116180" y="8808612"/>
            <a:ext cx="7227569" cy="1745963"/>
            <a:chOff x="643650" y="1327025"/>
            <a:chExt cx="2782510" cy="3044400"/>
          </a:xfrm>
        </p:grpSpPr>
        <p:sp>
          <p:nvSpPr>
            <p:cNvPr id="126" name="Google Shape;126;p14"/>
            <p:cNvSpPr/>
            <p:nvPr/>
          </p:nvSpPr>
          <p:spPr>
            <a:xfrm>
              <a:off x="643660" y="1327025"/>
              <a:ext cx="2782500" cy="3044400"/>
            </a:xfrm>
            <a:prstGeom prst="rect">
              <a:avLst/>
            </a:prstGeom>
            <a:noFill/>
            <a:ln cap="flat" cmpd="sng" w="9525">
              <a:solidFill>
                <a:srgbClr val="0234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643650" y="4340407"/>
              <a:ext cx="2782500" cy="30900"/>
            </a:xfrm>
            <a:prstGeom prst="rect">
              <a:avLst/>
            </a:prstGeom>
            <a:solidFill>
              <a:srgbClr val="023430"/>
            </a:solidFill>
            <a:ln cap="flat" cmpd="sng" w="9525">
              <a:solidFill>
                <a:srgbClr val="0234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4"/>
          <p:cNvSpPr/>
          <p:nvPr/>
        </p:nvSpPr>
        <p:spPr>
          <a:xfrm>
            <a:off x="552705" y="8596784"/>
            <a:ext cx="1916400" cy="471600"/>
          </a:xfrm>
          <a:prstGeom prst="roundRect">
            <a:avLst>
              <a:gd fmla="val 50000" name="adj"/>
            </a:avLst>
          </a:prstGeom>
          <a:solidFill>
            <a:srgbClr val="E3FC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 Deca"/>
                <a:ea typeface="Lexend Deca"/>
                <a:cs typeface="Lexend Deca"/>
                <a:sym typeface="Lexend Deca"/>
              </a:rPr>
              <a:t>Join</a:t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269188" y="9329725"/>
            <a:ext cx="6913800" cy="1059900"/>
          </a:xfrm>
          <a:prstGeom prst="rect">
            <a:avLst/>
          </a:prstGeom>
          <a:solidFill>
            <a:srgbClr val="F9EBFF"/>
          </a:solidFill>
          <a:ln cap="flat" cmpd="sng" w="9525">
            <a:solidFill>
              <a:srgbClr val="001E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 Light"/>
                <a:ea typeface="Lexend Deca Light"/>
                <a:cs typeface="Lexend Deca Light"/>
                <a:sym typeface="Lexend Deca Light"/>
              </a:rPr>
              <a:t>      </a:t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grpSp>
        <p:nvGrpSpPr>
          <p:cNvPr id="130" name="Google Shape;130;p14"/>
          <p:cNvGrpSpPr/>
          <p:nvPr/>
        </p:nvGrpSpPr>
        <p:grpSpPr>
          <a:xfrm>
            <a:off x="842533" y="9197738"/>
            <a:ext cx="1352428" cy="322042"/>
            <a:chOff x="5208975" y="2050125"/>
            <a:chExt cx="1962600" cy="407700"/>
          </a:xfrm>
        </p:grpSpPr>
        <p:sp>
          <p:nvSpPr>
            <p:cNvPr id="131" name="Google Shape;131;p14"/>
            <p:cNvSpPr/>
            <p:nvPr/>
          </p:nvSpPr>
          <p:spPr>
            <a:xfrm>
              <a:off x="5208975" y="2085825"/>
              <a:ext cx="1962600" cy="372000"/>
            </a:xfrm>
            <a:prstGeom prst="roundRect">
              <a:avLst>
                <a:gd fmla="val 50000" name="adj"/>
              </a:avLst>
            </a:prstGeom>
            <a:solidFill>
              <a:srgbClr val="001E2B"/>
            </a:solidFill>
            <a:ln cap="flat" cmpd="sng" w="9525">
              <a:solidFill>
                <a:srgbClr val="001E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5208975" y="2050125"/>
              <a:ext cx="1962600" cy="372000"/>
            </a:xfrm>
            <a:prstGeom prst="roundRect">
              <a:avLst>
                <a:gd fmla="val 50000" name="adj"/>
              </a:avLst>
            </a:prstGeom>
            <a:solidFill>
              <a:srgbClr val="FAFBFC"/>
            </a:solidFill>
            <a:ln cap="flat" cmpd="sng" w="9525">
              <a:solidFill>
                <a:srgbClr val="001E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exend Deca Light"/>
                  <a:ea typeface="Lexend Deca Light"/>
                  <a:cs typeface="Lexend Deca Light"/>
                  <a:sym typeface="Lexend Deca Light"/>
                </a:rPr>
                <a:t>$lookup</a:t>
              </a:r>
              <a:endParaRPr sz="10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</p:txBody>
        </p:sp>
      </p:grpSp>
      <p:graphicFrame>
        <p:nvGraphicFramePr>
          <p:cNvPr id="133" name="Google Shape;133;p14"/>
          <p:cNvGraphicFramePr/>
          <p:nvPr/>
        </p:nvGraphicFramePr>
        <p:xfrm>
          <a:off x="430148" y="94844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{69C2B9A1-09EE-4969-BD6D-4920F7BC67B1}</a:tableStyleId>
              </a:tblPr>
              <a:tblGrid>
                <a:gridCol w="2249550"/>
                <a:gridCol w="435725"/>
                <a:gridCol w="1376150"/>
                <a:gridCol w="432400"/>
                <a:gridCol w="2419875"/>
              </a:tblGrid>
              <a:tr h="75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1, x: "🔴", y: "🟧", zId: 3},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2, x: "🟢", y: "🟦", zId: 5},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3, x: "🔵", y: "🟦"},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4, x: "🔴", y: "🟩"},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5, x: "🔵", y: "🟧", zId: 1}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➡️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$lookup: {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  from: "zCollection",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  localField: "zId",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  foreignField: "_id",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  as: "z”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}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➡️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1, x: "🔴", y: "🟧", z: [...]},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2, x: "🟢", y: "🟦", z: [...]},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3, x: "🔵", y: "🟦"},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4, x: "🔴", y: "🟩"},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Source Code Pro Light"/>
                          <a:ea typeface="Source Code Pro Light"/>
                          <a:cs typeface="Source Code Pro Light"/>
                          <a:sym typeface="Source Code Pro Light"/>
                        </a:rPr>
                        <a:t>{_id: 5, x: "🔵", y: "🟧", z: [...]}</a:t>
                      </a:r>
                      <a:endParaRPr sz="700">
                        <a:solidFill>
                          <a:schemeClr val="dk1"/>
                        </a:solidFill>
                        <a:latin typeface="Source Code Pro Light"/>
                        <a:ea typeface="Source Code Pro Light"/>
                        <a:cs typeface="Source Code Pro Light"/>
                        <a:sym typeface="Source Code Pro Light"/>
                      </a:endParaRPr>
                    </a:p>
                  </a:txBody>
                  <a:tcPr marT="97250" marB="97250" marR="89275" marL="8927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