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698475" cx="7589525"/>
  <p:notesSz cx="6858000" cy="9144000"/>
  <p:embeddedFontLst>
    <p:embeddedFont>
      <p:font typeface="Lexend Deca Light"/>
      <p:regular r:id="rId14"/>
      <p:bold r:id="rId15"/>
    </p:embeddedFont>
    <p:embeddedFont>
      <p:font typeface="Lexend Dec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70">
          <p15:clr>
            <a:srgbClr val="747775"/>
          </p15:clr>
        </p15:guide>
        <p15:guide id="2" pos="239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93355F-3971-4277-9184-E3753D59DC96}">
  <a:tblStyle styleId="{5C93355F-3971-4277-9184-E3753D59D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70" orient="horz"/>
        <p:guide pos="239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exendDecaLight-bold.fntdata"/><Relationship Id="rId14" Type="http://schemas.openxmlformats.org/officeDocument/2006/relationships/font" Target="fonts/LexendDecaLight-regular.fntdata"/><Relationship Id="rId17" Type="http://schemas.openxmlformats.org/officeDocument/2006/relationships/font" Target="fonts/LexendDeca-bold.fntdata"/><Relationship Id="rId16" Type="http://schemas.openxmlformats.org/officeDocument/2006/relationships/font" Target="fonts/LexendDe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ed64bdbcb_0_37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ed64bdb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e254d57e_0_172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e254d57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e254d57e_0_234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e254d57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e254d57e_0_58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ee254d57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e254d57e_0_116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e254d5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e254d57e_0_296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e254d57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e254d57e_0_312:notes"/>
          <p:cNvSpPr/>
          <p:nvPr>
            <p:ph idx="2" type="sldImg"/>
          </p:nvPr>
        </p:nvSpPr>
        <p:spPr>
          <a:xfrm>
            <a:off x="2213047" y="685800"/>
            <a:ext cx="243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e254d57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8718" y="1548715"/>
            <a:ext cx="7072200" cy="4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8711" y="5894977"/>
            <a:ext cx="70722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8711" y="2300739"/>
            <a:ext cx="7072200" cy="40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8711" y="6556625"/>
            <a:ext cx="7072200" cy="27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8711" y="4473766"/>
            <a:ext cx="7072200" cy="17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8711" y="2397147"/>
            <a:ext cx="3319800" cy="7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010895" y="2397147"/>
            <a:ext cx="3319800" cy="7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8711" y="1155647"/>
            <a:ext cx="2330700" cy="15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8711" y="2890367"/>
            <a:ext cx="2330700" cy="6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6908" y="936312"/>
            <a:ext cx="5285100" cy="8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94763" y="-260"/>
            <a:ext cx="3794700" cy="106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0365" y="2565003"/>
            <a:ext cx="3357300" cy="30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0365" y="5830393"/>
            <a:ext cx="3357300" cy="25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99788" y="1506075"/>
            <a:ext cx="3184800" cy="7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8711" y="8799592"/>
            <a:ext cx="4979100" cy="12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2648" l="0" r="65411" t="0"/>
          <a:stretch/>
        </p:blipFill>
        <p:spPr>
          <a:xfrm flipH="1" rot="-5400000">
            <a:off x="5183189" y="8277244"/>
            <a:ext cx="1450375" cy="336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4" l="0" r="28438" t="37793"/>
          <a:stretch/>
        </p:blipFill>
        <p:spPr>
          <a:xfrm rot="5400000">
            <a:off x="4883785" y="7992753"/>
            <a:ext cx="3010045" cy="240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3511" y="401432"/>
            <a:ext cx="279027" cy="599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273754" y="934843"/>
            <a:ext cx="6498900" cy="10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1.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Data Modeling Methodology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442953" y="2464757"/>
            <a:ext cx="2177204" cy="1036036"/>
            <a:chOff x="453613" y="2850790"/>
            <a:chExt cx="2229600" cy="974085"/>
          </a:xfrm>
        </p:grpSpPr>
        <p:sp>
          <p:nvSpPr>
            <p:cNvPr id="59" name="Google Shape;59;p13"/>
            <p:cNvSpPr/>
            <p:nvPr/>
          </p:nvSpPr>
          <p:spPr>
            <a:xfrm>
              <a:off x="453613" y="2974975"/>
              <a:ext cx="2229600" cy="849900"/>
            </a:xfrm>
            <a:prstGeom prst="rect">
              <a:avLst/>
            </a:prstGeom>
            <a:solidFill>
              <a:srgbClr val="F9EBFF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Identify the entities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Quantify the data size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grpSp>
          <p:nvGrpSpPr>
            <p:cNvPr id="60" name="Google Shape;60;p13"/>
            <p:cNvGrpSpPr/>
            <p:nvPr/>
          </p:nvGrpSpPr>
          <p:grpSpPr>
            <a:xfrm>
              <a:off x="875936" y="2850790"/>
              <a:ext cx="1385007" cy="302758"/>
              <a:chOff x="5208975" y="2050125"/>
              <a:chExt cx="1962600" cy="407700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5208975" y="20858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rgbClr val="001E2B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208975" y="20501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rgbClr val="FAFBFC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Lexend Deca Light"/>
                    <a:ea typeface="Lexend Deca Light"/>
                    <a:cs typeface="Lexend Deca Light"/>
                    <a:sym typeface="Lexend Deca Light"/>
                  </a:rPr>
                  <a:t>Entities</a:t>
                </a:r>
                <a:endParaRPr sz="11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</p:grpSp>
      </p:grpSp>
      <p:grpSp>
        <p:nvGrpSpPr>
          <p:cNvPr id="63" name="Google Shape;63;p13"/>
          <p:cNvGrpSpPr/>
          <p:nvPr/>
        </p:nvGrpSpPr>
        <p:grpSpPr>
          <a:xfrm>
            <a:off x="1830539" y="3933970"/>
            <a:ext cx="2177204" cy="1050927"/>
            <a:chOff x="1598800" y="4098640"/>
            <a:chExt cx="2229600" cy="988085"/>
          </a:xfrm>
        </p:grpSpPr>
        <p:sp>
          <p:nvSpPr>
            <p:cNvPr id="64" name="Google Shape;64;p13"/>
            <p:cNvSpPr/>
            <p:nvPr/>
          </p:nvSpPr>
          <p:spPr>
            <a:xfrm>
              <a:off x="1598800" y="4236825"/>
              <a:ext cx="2229600" cy="849900"/>
            </a:xfrm>
            <a:prstGeom prst="rect">
              <a:avLst/>
            </a:prstGeom>
            <a:solidFill>
              <a:srgbClr val="E3FCF7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Quantify the operations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Qualify the operations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grpSp>
          <p:nvGrpSpPr>
            <p:cNvPr id="65" name="Google Shape;65;p13"/>
            <p:cNvGrpSpPr/>
            <p:nvPr/>
          </p:nvGrpSpPr>
          <p:grpSpPr>
            <a:xfrm>
              <a:off x="2021111" y="4098640"/>
              <a:ext cx="1385007" cy="302758"/>
              <a:chOff x="5208975" y="2050125"/>
              <a:chExt cx="1962600" cy="4077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5208975" y="20858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rgbClr val="001E2B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5208975" y="20501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rgbClr val="FAFBFC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Lexend Deca Light"/>
                    <a:ea typeface="Lexend Deca Light"/>
                    <a:cs typeface="Lexend Deca Light"/>
                    <a:sym typeface="Lexend Deca Light"/>
                  </a:rPr>
                  <a:t>Workloads</a:t>
                </a:r>
                <a:endParaRPr sz="11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</p:grpSp>
      </p:grpSp>
      <p:grpSp>
        <p:nvGrpSpPr>
          <p:cNvPr id="68" name="Google Shape;68;p13"/>
          <p:cNvGrpSpPr/>
          <p:nvPr/>
        </p:nvGrpSpPr>
        <p:grpSpPr>
          <a:xfrm>
            <a:off x="3326048" y="5418069"/>
            <a:ext cx="2177204" cy="1036036"/>
            <a:chOff x="2683213" y="5498665"/>
            <a:chExt cx="2229600" cy="974085"/>
          </a:xfrm>
        </p:grpSpPr>
        <p:sp>
          <p:nvSpPr>
            <p:cNvPr id="69" name="Google Shape;69;p13"/>
            <p:cNvSpPr/>
            <p:nvPr/>
          </p:nvSpPr>
          <p:spPr>
            <a:xfrm>
              <a:off x="2683213" y="5622850"/>
              <a:ext cx="2229600" cy="849900"/>
            </a:xfrm>
            <a:prstGeom prst="rect">
              <a:avLst/>
            </a:prstGeom>
            <a:solidFill>
              <a:srgbClr val="F9EBFF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Identify the relationships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Quantify the relationships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Embed or reference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grpSp>
          <p:nvGrpSpPr>
            <p:cNvPr id="70" name="Google Shape;70;p13"/>
            <p:cNvGrpSpPr/>
            <p:nvPr/>
          </p:nvGrpSpPr>
          <p:grpSpPr>
            <a:xfrm>
              <a:off x="3105536" y="5498665"/>
              <a:ext cx="1385007" cy="302758"/>
              <a:chOff x="5208975" y="2050125"/>
              <a:chExt cx="1962600" cy="407700"/>
            </a:xfrm>
          </p:grpSpPr>
          <p:sp>
            <p:nvSpPr>
              <p:cNvPr id="71" name="Google Shape;71;p13"/>
              <p:cNvSpPr/>
              <p:nvPr/>
            </p:nvSpPr>
            <p:spPr>
              <a:xfrm>
                <a:off x="5208975" y="20858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rgbClr val="001E2B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5208975" y="20501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rgbClr val="FAFBFC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Lexend Deca Light"/>
                    <a:ea typeface="Lexend Deca Light"/>
                    <a:cs typeface="Lexend Deca Light"/>
                    <a:sym typeface="Lexend Deca Light"/>
                  </a:rPr>
                  <a:t>Relationships</a:t>
                </a:r>
                <a:endParaRPr sz="11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</p:grpSp>
      </p:grpSp>
      <p:grpSp>
        <p:nvGrpSpPr>
          <p:cNvPr id="73" name="Google Shape;73;p13"/>
          <p:cNvGrpSpPr/>
          <p:nvPr/>
        </p:nvGrpSpPr>
        <p:grpSpPr>
          <a:xfrm>
            <a:off x="4819911" y="6887272"/>
            <a:ext cx="2177204" cy="1050927"/>
            <a:chOff x="3828400" y="7008878"/>
            <a:chExt cx="2229600" cy="988085"/>
          </a:xfrm>
        </p:grpSpPr>
        <p:sp>
          <p:nvSpPr>
            <p:cNvPr id="74" name="Google Shape;74;p13"/>
            <p:cNvSpPr/>
            <p:nvPr/>
          </p:nvSpPr>
          <p:spPr>
            <a:xfrm>
              <a:off x="3828400" y="7147063"/>
              <a:ext cx="2229600" cy="849900"/>
            </a:xfrm>
            <a:prstGeom prst="rect">
              <a:avLst/>
            </a:prstGeom>
            <a:solidFill>
              <a:srgbClr val="E3FCF7"/>
            </a:solidFill>
            <a:ln cap="flat" cmpd="sng" w="9525">
              <a:solidFill>
                <a:srgbClr val="001E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Identify the patterns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exend Deca Light"/>
                  <a:ea typeface="Lexend Deca Light"/>
                  <a:cs typeface="Lexend Deca Light"/>
                  <a:sym typeface="Lexend Deca Light"/>
                </a:rPr>
                <a:t>Apply the patterns</a:t>
              </a:r>
              <a:endParaRPr sz="1100"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grpSp>
          <p:nvGrpSpPr>
            <p:cNvPr id="75" name="Google Shape;75;p13"/>
            <p:cNvGrpSpPr/>
            <p:nvPr/>
          </p:nvGrpSpPr>
          <p:grpSpPr>
            <a:xfrm>
              <a:off x="4250711" y="7008878"/>
              <a:ext cx="1385007" cy="302758"/>
              <a:chOff x="5208975" y="2050125"/>
              <a:chExt cx="1962600" cy="407700"/>
            </a:xfrm>
          </p:grpSpPr>
          <p:sp>
            <p:nvSpPr>
              <p:cNvPr id="76" name="Google Shape;76;p13"/>
              <p:cNvSpPr/>
              <p:nvPr/>
            </p:nvSpPr>
            <p:spPr>
              <a:xfrm>
                <a:off x="5208975" y="20858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208975" y="2050125"/>
                <a:ext cx="1962600" cy="3720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001E2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Lexend Deca Light"/>
                    <a:ea typeface="Lexend Deca Light"/>
                    <a:cs typeface="Lexend Deca Light"/>
                    <a:sym typeface="Lexend Deca Light"/>
                  </a:rPr>
                  <a:t>Patterns</a:t>
                </a:r>
                <a:endParaRPr sz="1100">
                  <a:latin typeface="Lexend Deca Light"/>
                  <a:ea typeface="Lexend Deca Light"/>
                  <a:cs typeface="Lexend Deca Light"/>
                  <a:sym typeface="Lexend Deca Light"/>
                </a:endParaRPr>
              </a:p>
            </p:txBody>
          </p:sp>
        </p:grpSp>
      </p:grpSp>
      <p:cxnSp>
        <p:nvCxnSpPr>
          <p:cNvPr id="78" name="Google Shape;78;p13"/>
          <p:cNvCxnSpPr>
            <a:stCxn id="59" idx="2"/>
            <a:endCxn id="67" idx="0"/>
          </p:cNvCxnSpPr>
          <p:nvPr/>
        </p:nvCxnSpPr>
        <p:spPr>
          <a:xfrm flipH="1" rot="-5400000">
            <a:off x="2008705" y="3023644"/>
            <a:ext cx="433200" cy="13875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9" name="Google Shape;79;p13"/>
          <p:cNvCxnSpPr>
            <a:stCxn id="64" idx="2"/>
            <a:endCxn id="72" idx="0"/>
          </p:cNvCxnSpPr>
          <p:nvPr/>
        </p:nvCxnSpPr>
        <p:spPr>
          <a:xfrm flipH="1" rot="-5400000">
            <a:off x="3450291" y="4453747"/>
            <a:ext cx="433200" cy="14955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" name="Google Shape;80;p13"/>
          <p:cNvCxnSpPr>
            <a:stCxn id="69" idx="2"/>
            <a:endCxn id="77" idx="0"/>
          </p:cNvCxnSpPr>
          <p:nvPr/>
        </p:nvCxnSpPr>
        <p:spPr>
          <a:xfrm flipH="1" rot="-5400000">
            <a:off x="4945050" y="5923705"/>
            <a:ext cx="433200" cy="14940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511" y="401432"/>
            <a:ext cx="279027" cy="59990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273754" y="249043"/>
            <a:ext cx="64989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2. Data Modeling Working Sheet: Entities and Workloads</a:t>
            </a:r>
            <a:endParaRPr sz="30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273760" y="1726664"/>
            <a:ext cx="6913703" cy="4221224"/>
            <a:chOff x="643650" y="1327027"/>
            <a:chExt cx="2782510" cy="3044298"/>
          </a:xfrm>
        </p:grpSpPr>
        <p:sp>
          <p:nvSpPr>
            <p:cNvPr id="88" name="Google Shape;88;p14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603787" y="1474970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Entities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54727" y="2047074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Which entities would be part of this application, and what are some of the properties? Can you identify a unique identifier?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354728" y="2657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1303250"/>
                <a:gridCol w="3903700"/>
                <a:gridCol w="1516025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Entity Name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Properties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Unique Identifier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Title, author, genre, cover image, …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ISBN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</a:tbl>
          </a:graphicData>
        </a:graphic>
      </p:graphicFrame>
      <p:grpSp>
        <p:nvGrpSpPr>
          <p:cNvPr id="93" name="Google Shape;93;p14"/>
          <p:cNvGrpSpPr/>
          <p:nvPr/>
        </p:nvGrpSpPr>
        <p:grpSpPr>
          <a:xfrm>
            <a:off x="259308" y="6315349"/>
            <a:ext cx="6913703" cy="4221224"/>
            <a:chOff x="643650" y="1327027"/>
            <a:chExt cx="2782510" cy="3044298"/>
          </a:xfrm>
        </p:grpSpPr>
        <p:sp>
          <p:nvSpPr>
            <p:cNvPr id="94" name="Google Shape;94;p14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589335" y="6063655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Workloads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40250" y="6591658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What are the workloads of your application?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98" name="Google Shape;98;p14"/>
          <p:cNvGraphicFramePr/>
          <p:nvPr/>
        </p:nvGraphicFramePr>
        <p:xfrm>
          <a:off x="340296" y="7003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504625"/>
                <a:gridCol w="1521375"/>
                <a:gridCol w="1824825"/>
                <a:gridCol w="1904300"/>
                <a:gridCol w="967800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Type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Operation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Library Data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Information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Frequency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Reserve a book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A,C,D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Book, availability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4.2K / day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Show book details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A,C,D,G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Find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same as above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Get reservations and borrowed books by user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⅓ of reservations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 a 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⅓ of reservations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Return a 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all borrowed books are returned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Review for a 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⅕ of borrowed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511" y="401432"/>
            <a:ext cx="279027" cy="599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5"/>
          <p:cNvGrpSpPr/>
          <p:nvPr/>
        </p:nvGrpSpPr>
        <p:grpSpPr>
          <a:xfrm>
            <a:off x="259320" y="1734841"/>
            <a:ext cx="6913703" cy="4221224"/>
            <a:chOff x="643650" y="1327027"/>
            <a:chExt cx="2782510" cy="3044298"/>
          </a:xfrm>
        </p:grpSpPr>
        <p:sp>
          <p:nvSpPr>
            <p:cNvPr id="105" name="Google Shape;105;p15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>
            <a:off x="603787" y="1474970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Relationships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54727" y="2047074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What are the relationships between the entities? Quantify them in terms of One-to-One,</a:t>
            </a:r>
            <a:r>
              <a:rPr lang="en" sz="1000">
                <a:solidFill>
                  <a:srgbClr val="000000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One-to-Few (low cardinality)</a:t>
            </a:r>
            <a:r>
              <a:rPr lang="en" sz="1000">
                <a:solidFill>
                  <a:srgbClr val="000000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</a:t>
            </a: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One-to-Zillions (high cardinality)</a:t>
            </a:r>
            <a:r>
              <a:rPr lang="en" sz="1000">
                <a:solidFill>
                  <a:srgbClr val="000000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</a:t>
            </a: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Many-to-Many.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259308" y="6315349"/>
            <a:ext cx="6913703" cy="4221224"/>
            <a:chOff x="643650" y="1327027"/>
            <a:chExt cx="2782510" cy="3044298"/>
          </a:xfrm>
        </p:grpSpPr>
        <p:sp>
          <p:nvSpPr>
            <p:cNvPr id="110" name="Google Shape;110;p15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589335" y="6063655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Patterns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40275" y="6635758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Can you identify some design patterns that can be applied?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340276" y="7246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1058600"/>
                <a:gridCol w="2625550"/>
                <a:gridCol w="2954600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Pattern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Entities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Reason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Inheritance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Borrowed books and reservations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They are similar in shape and retrieved together. We need both to calculate the book availability.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</a:tbl>
          </a:graphicData>
        </a:graphic>
      </p:graphicFrame>
      <p:sp>
        <p:nvSpPr>
          <p:cNvPr id="115" name="Google Shape;115;p15"/>
          <p:cNvSpPr txBox="1"/>
          <p:nvPr/>
        </p:nvSpPr>
        <p:spPr>
          <a:xfrm>
            <a:off x="273754" y="249043"/>
            <a:ext cx="64989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3. Data Modeling Working Sheet: Relationships and Patterns</a:t>
            </a:r>
            <a:endParaRPr sz="30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graphicFrame>
        <p:nvGraphicFramePr>
          <p:cNvPr id="116" name="Google Shape;116;p15"/>
          <p:cNvGraphicFramePr/>
          <p:nvPr/>
        </p:nvGraphicFramePr>
        <p:xfrm>
          <a:off x="382397" y="2598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2791225"/>
                <a:gridCol w="1212450"/>
                <a:gridCol w="1655125"/>
                <a:gridCol w="979950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Relationship</a:t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Type</a:t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Frequently accessed separately?</a:t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Embed or Reference</a:t>
                      </a:r>
                      <a:endParaRPr b="1" sz="11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 - Author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Few-to-Few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Reference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 - Borrowed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 - Reserved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 - Review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5"/>
          <p:cNvSpPr/>
          <p:nvPr/>
        </p:nvSpPr>
        <p:spPr>
          <a:xfrm>
            <a:off x="501513" y="4965745"/>
            <a:ext cx="6586500" cy="3870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There are other relationships in the system but let’s focus on these four.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122" y="896964"/>
            <a:ext cx="3794700" cy="3849000"/>
          </a:xfrm>
          <a:prstGeom prst="rect">
            <a:avLst/>
          </a:prstGeom>
          <a:solidFill>
            <a:srgbClr val="00684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0" y="5480969"/>
            <a:ext cx="3794700" cy="5217600"/>
          </a:xfrm>
          <a:prstGeom prst="rect">
            <a:avLst/>
          </a:prstGeom>
          <a:solidFill>
            <a:srgbClr val="00684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09038" y="996200"/>
            <a:ext cx="34515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system should allow </a:t>
            </a:r>
            <a:r>
              <a:rPr b="1"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readers </a:t>
            </a: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to:</a:t>
            </a:r>
            <a:b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Browse a catalogue of library books. </a:t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View the extended details of a book — including title, author, and synopsis — available physical copies, and reviews from other readers.</a:t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Make a book reservation if there are physical copies available. Book reservations expire after 12 hours.</a:t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their unexpired reservations.</a:t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all books they have borrowed from the library and their due dates.</a:t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 Deca Light"/>
              <a:buAutoNum type="arabicPeriod"/>
            </a:pPr>
            <a:r>
              <a:rPr lang="en" sz="12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View the details for an author, including all of the books they have published.</a:t>
            </a:r>
            <a:endParaRPr sz="10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029432" y="1115062"/>
            <a:ext cx="33219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system should allow </a:t>
            </a:r>
            <a:r>
              <a:rPr b="1" lang="en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librarians </a:t>
            </a: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to:</a:t>
            </a:r>
            <a:b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all book reservations, including their expiration time.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See a list of all borrowed books, including their due date.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Filter reservations and borrowed books by user.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Lend books to readers.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400"/>
              <a:buFont typeface="Lexend Deca Light"/>
              <a:buAutoNum type="arabicPeriod"/>
            </a:pPr>
            <a:r>
              <a:rPr lang="en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Mark books as returned.</a:t>
            </a:r>
            <a:endParaRPr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29947" y="249751"/>
            <a:ext cx="6637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4. Functional Requirements</a:t>
            </a:r>
            <a:endParaRPr sz="25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15808" y="5626208"/>
            <a:ext cx="29931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Library Data</a:t>
            </a:r>
            <a:endParaRPr sz="25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29531" y="6560958"/>
            <a:ext cx="33219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book details page that shows book availability and recent reviews should load 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300ms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should be able to reserve a book 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3 seconds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Librarians should be able to lend a book or mark a book as returned</a:t>
            </a:r>
            <a:b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3 seconds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300"/>
              <a:buFont typeface="Lexend Deca Light"/>
              <a:buAutoNum type="arabicPeriod"/>
            </a:pP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should be able to see the list with all of their reservations and borrowed books in less than </a:t>
            </a:r>
            <a:r>
              <a:rPr b="1" lang="en" sz="1300">
                <a:solidFill>
                  <a:srgbClr val="001E2B"/>
                </a:solidFill>
                <a:latin typeface="Lexend Deca"/>
                <a:ea typeface="Lexend Deca"/>
                <a:cs typeface="Lexend Deca"/>
                <a:sym typeface="Lexend Deca"/>
              </a:rPr>
              <a:t>500ms</a:t>
            </a:r>
            <a:r>
              <a:rPr lang="en" sz="13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5500" y="6108275"/>
            <a:ext cx="34737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library has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10k active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readers weekly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 library has about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250k books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will consult the library website on a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weekly basis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and borrow books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every week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Most readers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reserve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and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borrow</a:t>
            </a:r>
            <a:b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up to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books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every week. 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Reservations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can be made online,</a:t>
            </a:r>
            <a:b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but books can only be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borrowed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on-site.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rarely read more than</a:t>
            </a:r>
            <a:b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5 book reviews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browse about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25 books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before reserving.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Deca Light"/>
              <a:buAutoNum type="alphaUcPeriod"/>
            </a:pP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Readers leave </a:t>
            </a:r>
            <a:r>
              <a:rPr b="1" lang="en" sz="13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reviews for 1 in 5 books </a:t>
            </a:r>
            <a:r>
              <a:rPr lang="en" sz="1300">
                <a:solidFill>
                  <a:srgbClr val="FFFFFF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they read.</a:t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018222" y="5480969"/>
            <a:ext cx="2993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rgbClr val="001E2B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Performance Requirements</a:t>
            </a:r>
            <a:endParaRPr sz="2500">
              <a:solidFill>
                <a:srgbClr val="001E2B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rot="10800000">
            <a:off x="125" y="5365538"/>
            <a:ext cx="7589400" cy="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-4577" l="0" r="26991" t="31456"/>
          <a:stretch/>
        </p:blipFill>
        <p:spPr>
          <a:xfrm flipH="1" rot="10800000">
            <a:off x="4485078" y="7589122"/>
            <a:ext cx="3104445" cy="310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19" l="0" r="14170" t="19"/>
          <a:stretch/>
        </p:blipFill>
        <p:spPr>
          <a:xfrm rot="5400000">
            <a:off x="4816834" y="7925788"/>
            <a:ext cx="2679990" cy="28654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285075" y="5650"/>
            <a:ext cx="72915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5. Embedding vs Referencing</a:t>
            </a:r>
            <a:endParaRPr sz="38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49000" y="7589125"/>
            <a:ext cx="72915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Schema Design Anti-Patterns</a:t>
            </a:r>
            <a:endParaRPr sz="32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85075" y="8446338"/>
            <a:ext cx="70194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Massive arrays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Massive number of collections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Unnecessary indexes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Bloated documents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Separating data that is accessed together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Case-insensitive queries without case-insensitive indexes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41" name="Google Shape;141;p17"/>
          <p:cNvGraphicFramePr/>
          <p:nvPr/>
        </p:nvGraphicFramePr>
        <p:xfrm>
          <a:off x="191242" y="1373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1524650"/>
                <a:gridCol w="4117175"/>
                <a:gridCol w="708275"/>
                <a:gridCol w="856925"/>
              </a:tblGrid>
              <a:tr h="3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Guideline Name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8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Question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8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Embed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8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Reference</a:t>
                      </a:r>
                      <a:endParaRPr sz="120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84A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Simplicity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Would keeping the pieces of information together lead to a simpler data model and code?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Go Together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Do the pieces of information have a "has-a," "contains," or similar relationship?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Query Atomicity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Does the application query the pieces of information together?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Update Complexity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Are the pieces of information updated together?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Archival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Should the pieces of information be archived at the same time?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Cardinality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Is there a high cardinality (current or growing) in a "many" side of the relationship?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Data Duplication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Would data duplication be too complicated to manage and undesired?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Document Size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Would the combined size of the pieces of information take too much memory or transfer bandwidth for the application?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Document Growth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Would the embedded piece grow without bound?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No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Workload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Are the pieces of information written at different times in a write-heavy workload?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CF7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Individuality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For the children side of the relationship, can the pieces exist by themselves without a parent?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13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8625" marB="48625" marR="44650" marL="44650">
                    <a:lnL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2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337853" y="1639330"/>
            <a:ext cx="6913703" cy="4221224"/>
            <a:chOff x="643650" y="1327027"/>
            <a:chExt cx="2782510" cy="3044298"/>
          </a:xfrm>
        </p:grpSpPr>
        <p:sp>
          <p:nvSpPr>
            <p:cNvPr id="147" name="Google Shape;147;p18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667880" y="1387636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Entities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18820" y="1959739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Which entities would be part of this application, and what are some of the properties? Can you identify a unique identifier?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418846" y="23713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1079350"/>
                <a:gridCol w="3982925"/>
                <a:gridCol w="1660700"/>
              </a:tblGrid>
              <a:tr h="3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Entity Name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Properties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Unique Identifier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Title, author, genre, cover image …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ISBN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Name, address, role (reader or librarian)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Email/library card number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Author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Name, aliases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strike="sngStrike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Name?</a:t>
                      </a:r>
                      <a:b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</a:b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(not unique)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Reserved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Book, user, reservation date, expiration date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Borrowed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Book, user, borrowed date, due date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Review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Review text, rating, reviewer name, book</a:t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2" name="Google Shape;152;p18"/>
          <p:cNvGrpSpPr/>
          <p:nvPr/>
        </p:nvGrpSpPr>
        <p:grpSpPr>
          <a:xfrm>
            <a:off x="337853" y="6322286"/>
            <a:ext cx="6913703" cy="4221224"/>
            <a:chOff x="643650" y="1327027"/>
            <a:chExt cx="2782510" cy="3044298"/>
          </a:xfrm>
        </p:grpSpPr>
        <p:sp>
          <p:nvSpPr>
            <p:cNvPr id="153" name="Google Shape;153;p18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/>
          <p:nvPr/>
        </p:nvSpPr>
        <p:spPr>
          <a:xfrm>
            <a:off x="667880" y="6070591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Workloads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18820" y="6567320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What are the workloads of your application?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157" name="Google Shape;157;p18"/>
          <p:cNvGraphicFramePr/>
          <p:nvPr/>
        </p:nvGraphicFramePr>
        <p:xfrm>
          <a:off x="418871" y="6978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574325"/>
                <a:gridCol w="1591075"/>
                <a:gridCol w="1534400"/>
                <a:gridCol w="2055325"/>
                <a:gridCol w="967800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Type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Operation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Library Data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Information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Frequency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Reserve a book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A,C,D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Book, availability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4.2K / day</a:t>
                      </a:r>
                      <a:endParaRPr sz="900">
                        <a:solidFill>
                          <a:srgbClr val="000000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Show book details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A,C,D,G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 title, cover, author name, synopsis, availability, 5 reviews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100K / day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Find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same as above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 title, cover, author name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100K / day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Get reservations and borrowed books by user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⅓ of reservations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Reservations by user,</a:t>
                      </a:r>
                      <a:b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</a:b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Borrowed books by user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1.4k / day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 a 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⅓ of reservations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Borrowed book document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1.4k / day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Return a 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all borrowed books are returned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Borrowed book document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1.4k / day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Write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Review for a book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Assume ⅕ of borrowed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Review text, rating, reviewer name, book ID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280 / day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18"/>
          <p:cNvCxnSpPr/>
          <p:nvPr/>
        </p:nvCxnSpPr>
        <p:spPr>
          <a:xfrm rot="10800000">
            <a:off x="-14339" y="5882638"/>
            <a:ext cx="7589400" cy="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73754" y="249043"/>
            <a:ext cx="64989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6. Solutions: </a:t>
            </a:r>
            <a:r>
              <a:rPr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Entities and Workloads</a:t>
            </a:r>
            <a:endParaRPr sz="30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9"/>
          <p:cNvGrpSpPr/>
          <p:nvPr/>
        </p:nvGrpSpPr>
        <p:grpSpPr>
          <a:xfrm>
            <a:off x="337865" y="1528479"/>
            <a:ext cx="6913703" cy="4221224"/>
            <a:chOff x="643650" y="1327027"/>
            <a:chExt cx="2782510" cy="3044298"/>
          </a:xfrm>
        </p:grpSpPr>
        <p:sp>
          <p:nvSpPr>
            <p:cNvPr id="165" name="Google Shape;165;p19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682332" y="1268608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Relationships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433272" y="1840711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What are the relationships between the entities? Quantify them in terms of One-to-One, One-to-Few (low cardinality), One-to-Zillions (high cardinality), Many-to-Many.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169" name="Google Shape;169;p19"/>
          <p:cNvGraphicFramePr/>
          <p:nvPr/>
        </p:nvGraphicFramePr>
        <p:xfrm>
          <a:off x="433272" y="2374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1548175"/>
                <a:gridCol w="2483400"/>
                <a:gridCol w="1627225"/>
                <a:gridCol w="979950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Relationship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Type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Frequently accessed separately?</a:t>
                      </a:r>
                      <a:endParaRPr sz="1000"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Embed or Reference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 - Author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Few-to-Few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900"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Reference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 - Borrowed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Many-to-Many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Returned books are persisted as historical records</a:t>
                      </a:r>
                      <a:endParaRPr i="1"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900"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Reference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 - Reserved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Many-to-Few</a:t>
                      </a:r>
                      <a:b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</a:br>
                      <a:r>
                        <a:rPr i="1"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Most users reserve up to 3 books</a:t>
                      </a:r>
                      <a:br>
                        <a:rPr i="1"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</a:br>
                      <a:r>
                        <a:rPr i="1"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Past reservations aren’t persisted</a:t>
                      </a:r>
                      <a:endParaRPr i="1"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900"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Reference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 - Review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One-to-Many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yes</a:t>
                      </a:r>
                      <a:endParaRPr sz="900"/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Reference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0" name="Google Shape;170;p19"/>
          <p:cNvGrpSpPr/>
          <p:nvPr/>
        </p:nvGrpSpPr>
        <p:grpSpPr>
          <a:xfrm>
            <a:off x="337853" y="6332646"/>
            <a:ext cx="6913703" cy="4221224"/>
            <a:chOff x="643650" y="1327027"/>
            <a:chExt cx="2782510" cy="3044298"/>
          </a:xfrm>
        </p:grpSpPr>
        <p:sp>
          <p:nvSpPr>
            <p:cNvPr id="171" name="Google Shape;171;p19"/>
            <p:cNvSpPr/>
            <p:nvPr/>
          </p:nvSpPr>
          <p:spPr>
            <a:xfrm>
              <a:off x="643660" y="1327027"/>
              <a:ext cx="2782500" cy="2942100"/>
            </a:xfrm>
            <a:prstGeom prst="rect">
              <a:avLst/>
            </a:prstGeom>
            <a:noFill/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43650" y="4269025"/>
              <a:ext cx="2782500" cy="102300"/>
            </a:xfrm>
            <a:prstGeom prst="rect">
              <a:avLst/>
            </a:prstGeom>
            <a:solidFill>
              <a:srgbClr val="023430"/>
            </a:solidFill>
            <a:ln cap="flat" cmpd="sng" w="9525">
              <a:solidFill>
                <a:srgbClr val="0234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/>
          <p:nvPr/>
        </p:nvSpPr>
        <p:spPr>
          <a:xfrm>
            <a:off x="667880" y="6080952"/>
            <a:ext cx="1916400" cy="471600"/>
          </a:xfrm>
          <a:prstGeom prst="roundRect">
            <a:avLst>
              <a:gd fmla="val 50000" name="adj"/>
            </a:avLst>
          </a:prstGeom>
          <a:solidFill>
            <a:srgbClr val="E3F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Patterns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18820" y="6653056"/>
            <a:ext cx="6723000" cy="4116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Can you identify some design patterns that can be applied?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418821" y="726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{5C93355F-3971-4277-9184-E3753D59DC96}</a:tableStyleId>
              </a:tblPr>
              <a:tblGrid>
                <a:gridCol w="1058600"/>
                <a:gridCol w="2625550"/>
                <a:gridCol w="2954600"/>
              </a:tblGrid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Pattern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Entities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Reason</a:t>
                      </a:r>
                      <a:endParaRPr b="1"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Extended Reference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Authors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Copy some fields from the author document in the book document. Fetch all required book details with a single query.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Computed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Available 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Maintain the inventory as a computed field in the book document rather than computing on every request.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Subset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Reviews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Keep a subset of the latest reviews in the book document.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Inheritance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Borrowed books and reservations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They are similar in shape and retrieved together. We need both to </a:t>
                      </a: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calculate</a:t>
                      </a: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the book availability.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Attribute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Books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E2B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Reduce the indexing needs and account for rare and unpredictable fields.</a:t>
                      </a:r>
                      <a:endParaRPr sz="900">
                        <a:solidFill>
                          <a:srgbClr val="001E2B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7250" marB="97250" marR="89275" marL="89275"/>
                </a:tc>
              </a:tr>
            </a:tbl>
          </a:graphicData>
        </a:graphic>
      </p:graphicFrame>
      <p:cxnSp>
        <p:nvCxnSpPr>
          <p:cNvPr id="176" name="Google Shape;176;p19"/>
          <p:cNvCxnSpPr/>
          <p:nvPr/>
        </p:nvCxnSpPr>
        <p:spPr>
          <a:xfrm rot="10800000">
            <a:off x="137" y="5882638"/>
            <a:ext cx="7589400" cy="0"/>
          </a:xfrm>
          <a:prstGeom prst="straightConnector1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/>
          <p:nvPr/>
        </p:nvSpPr>
        <p:spPr>
          <a:xfrm>
            <a:off x="444950" y="4994125"/>
            <a:ext cx="6586500" cy="387000"/>
          </a:xfrm>
          <a:prstGeom prst="rect">
            <a:avLst/>
          </a:prstGeom>
          <a:solidFill>
            <a:srgbClr val="F9EBFF"/>
          </a:solidFill>
          <a:ln cap="flat" cmpd="sng" w="9525">
            <a:solidFill>
              <a:srgbClr val="001E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If there were no requirements to view author details, we would embed Author in Book.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73750" y="249050"/>
            <a:ext cx="69777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7. Solutions: </a:t>
            </a:r>
            <a:r>
              <a:rPr lang="en" sz="300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Relationships and Patterns</a:t>
            </a:r>
            <a:endParaRPr sz="3000">
              <a:solidFill>
                <a:srgbClr val="00000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