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47F"/>
    <a:srgbClr val="F5BE47"/>
    <a:srgbClr val="FCFECD"/>
    <a:srgbClr val="E768FF"/>
    <a:srgbClr val="429B33"/>
    <a:srgbClr val="7B9CC5"/>
    <a:srgbClr val="A75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1088" autoAdjust="0"/>
  </p:normalViewPr>
  <p:slideViewPr>
    <p:cSldViewPr snapToGrid="0">
      <p:cViewPr>
        <p:scale>
          <a:sx n="77" d="100"/>
          <a:sy n="77" d="100"/>
        </p:scale>
        <p:origin x="13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3768-BE00-4B17-A02F-E616004B164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DE7BA-3260-456E-8F73-DDB05E4B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4rai.com/blog/why-the-3-tesla-mri-is-the-best-scanner-for-diagnostic-imag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ncelearn.org.nz/images/1104-transverse-view-of-the-brai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/figure?id=10.1371/journal.pone.0106609.g00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</a:t>
            </a:r>
            <a:r>
              <a:rPr lang="en-US" baseline="0" dirty="0"/>
              <a:t> Self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Psychology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Under the guidance of Dr. Tara </a:t>
            </a:r>
            <a:r>
              <a:rPr lang="en-US" baseline="0" dirty="0" err="1"/>
              <a:t>Madhyastha</a:t>
            </a:r>
            <a:r>
              <a:rPr lang="en-US" baseline="0" dirty="0"/>
              <a:t> in the departments of Radiology and Psychology with the collaboration of Dr. Christine Mac Donald in the department of Neurological Surgery at Harbor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Segway into research title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 lot to unpack, so I will briefly go over what these different concepts are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!) thank you, this is work that I did with my honors thesis adviser using data that was provided by Christine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</a:t>
            </a:r>
            <a:r>
              <a:rPr lang="en-US" baseline="0" dirty="0"/>
              <a:t> what TBI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Common causes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Falls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Motor vehicle collisions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Sports injuries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In general physical blows to the head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Common symptoms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Confusion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Dizziness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Fatigue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Long term outcomes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Higher rates of depression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PTSD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Neurobehavioral issues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Possible increased risk of dementia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Three different severity levels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Severe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Mild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We’re most interested in mTBI. Which is the least severe and as such it can be difficult to detect and accurately diagnose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Lack of brain lesions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Nonspecific symptoms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May just look like sleep deprivation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Current methods of detection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Self-report and issues with confusion/memory loss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Segway into tools to try and detect mTBI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neuroimaging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Include cartoon of someone getting hurt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Many types of brain activity don’t show actual damage and yet there are long term symptoms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Our goal is to develop a method to detect whether or not someone is 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head: https://mhwcenter.org/crisis-hotline-approach-is-changing-the-way-we-deal-with-stress/mild-traumatic-brain-injury/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</a:t>
            </a:r>
            <a:r>
              <a:rPr lang="en-US" baseline="0" dirty="0"/>
              <a:t> MRI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Powerful electromagnet that uses magnetic fields to align and measure molecules in the body.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Can be done relatively quick with some MRI scans lasting only a few minutes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 benefits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High resolution imagery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Allows us to view both soft and hard tissue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What’s really great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Allows us to view brain activity by measuring iron concentrations found in blood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called fMRI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With fMRI we can look at different networks such as the DMN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Explain this in the conext of our study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Use animations and flow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MRI: https://4rai.com/blog/why-the-3-tesla-mri-is-the-best-scanner-for-diagnostic-imaging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Brain:</a:t>
            </a:r>
            <a:r>
              <a:rPr lang="en-US" baseline="0" dirty="0"/>
              <a:t> </a:t>
            </a:r>
            <a:r>
              <a:rPr lang="en-US" dirty="0">
                <a:hlinkClick r:id="rId4"/>
              </a:rPr>
              <a:t>https://www.sciencelearn.org.nz/images/1104-transverse-view-of-the-brain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</a:t>
            </a:r>
            <a:r>
              <a:rPr lang="en-US" baseline="0" dirty="0"/>
              <a:t> the DMN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brain is organized into networks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Is the brain network that is associated with intrinsic thought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Or a brain at rest (not sleeping)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the most active resting-state networks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Key hub is the PCC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Day dreaming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TBI were to disrupt brain activity this would be a major network that we can use to try and detect differences 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aseline="0" dirty="0"/>
              <a:t>DMN: https://reliawire.com/default-mode-network/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</a:t>
            </a:r>
            <a:r>
              <a:rPr lang="en-US" baseline="0" dirty="0"/>
              <a:t> study set out to look for disruptions in the DMN in an effort to detect mTBI in our sample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  <a:r>
              <a:rPr lang="en-US" baseline="0" dirty="0"/>
              <a:t> goal is driven by the need for a biomarker to aid in mTBI diagnosis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As mentioned before, the symptoms can often be vague and the lack of lesions in mTBI make sourcing a new biomarker important for arcuate and reliable diagnosis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Our</a:t>
            </a:r>
            <a:r>
              <a:rPr lang="en-US" baseline="0" dirty="0"/>
              <a:t> sample consisted 254 active U.S. military members that came from the combat theatre in the middle east between 2010 and 2013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question of our research is whether resting state fMRI can distinguish a difference in resting-state functional connectivity between blast TBI and non-blast control groups. We hypothesized that resting state functional connectivity will differ between the blast TBI and non-head-injured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this,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employed two different methods and broke our sample into four comparison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2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four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groups consisted of a variation of TBI, exposure to blast, and controls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Blast exposure is exposure to the shockwave associated with explosions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was a seed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region of the brain previously identified as a hub of the DMN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measured the correlations between this this specific area to the whole brain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gave us a connectivity map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connectivity maps were then compared amongst our four groups to see if there were any group differences in the DMN,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https://journals.plos.org/plosone/article/figure?id=10.1371/journal.pone.0106609.g001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</a:t>
            </a:r>
            <a:r>
              <a:rPr lang="en-US" baseline="0" dirty="0"/>
              <a:t> second study used the same four comparison groups with a Yeo parcellation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Yeo parcellation breaks brain activity up into 7 distinct networks and computes the correlation of each network pair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 we were most interested in looking for differences in correlation strengths between the DMN and the other 6 networks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reason we used this analysis was that it allowed us to compared the networks of our groups compared to the networks of a completely unrelated and healthy sample.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comparison to a standardized group is more akin to a clinical type diagnosis than our other method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seed analysis was the DMN but there are a bunch of other networks we wanted to look 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Reduce correlation table numbers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what it means for two networks to be highly correlated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Distraction because </a:t>
            </a:r>
            <a:r>
              <a:rPr lang="en-US" baseline="0" dirty="0" err="1"/>
              <a:t>dmn</a:t>
            </a:r>
            <a:r>
              <a:rPr lang="en-US" baseline="0" dirty="0"/>
              <a:t> and attentional networks are crossed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head: https://mhwcenter.org/crisis-hotline-approach-is-changing-the-way-we-deal-with-stress/mild-traumatic-brain-injury/</a:t>
            </a:r>
          </a:p>
          <a:p>
            <a:r>
              <a:rPr lang="en-US" baseline="0" dirty="0"/>
              <a:t>DMN: https://reliawire.com/default-mode-network/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  <a:r>
              <a:rPr lang="en-US" baseline="0" dirty="0"/>
              <a:t> the seed analysis and the Yeo parcellation yield no significant results for our primary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</a:t>
            </a:r>
            <a:r>
              <a:rPr lang="en-US" baseline="0" dirty="0"/>
              <a:t> conclusion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Resting-state fMRI may not be suitable for detection of mTBI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Other literature has found that there are disruptions when using other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Our lack of findings may come from the way we chose to identify networks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Or from the heterogeneity of our sample the and heterogeneity of mTBI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is not lost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work with the Yeo parcellation can be done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plausible that while no two networks we significantly different in their correlation strengths, the entire profile of correlation strengths may show a pattern.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/>
              <a:t>A Key in a lock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Thanks for listening to my 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Any questions?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1 ) for each slide have memorized a strong opening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use “so”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Memorize the words that I’m going to start with in order to avoid “so”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2) we were hoping to plop someone in a scanner and detect mTBI without any other symptoms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DE7BA-3260-456E-8F73-DDB05E4B5C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2CD4-36D6-485F-8B3A-2738A9F2FBDC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D1A6-EB56-4E43-BF59-859616B6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0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Using Resting-State Functional Connectivity to Detect Uncomplicated Mild Traumatic Brain Injury in U.S. Military Populations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268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Josh Wolfe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Psychology Undergraduate Honors Advisor: Tara Madhyastha</a:t>
            </a:r>
            <a:r>
              <a:rPr lang="en-US" baseline="30000" dirty="0"/>
              <a:t>1,2</a:t>
            </a:r>
            <a:endParaRPr lang="en-US" dirty="0"/>
          </a:p>
          <a:p>
            <a:r>
              <a:rPr lang="en-US" dirty="0"/>
              <a:t>EVOLVE Study PI: Christine Mac Donald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University of Washington</a:t>
            </a:r>
          </a:p>
          <a:p>
            <a:r>
              <a:rPr lang="en-US" baseline="30000" dirty="0"/>
              <a:t>1</a:t>
            </a:r>
            <a:r>
              <a:rPr lang="en-US" dirty="0"/>
              <a:t>Psychology, </a:t>
            </a:r>
            <a:r>
              <a:rPr lang="en-US" baseline="30000" dirty="0"/>
              <a:t>2</a:t>
            </a:r>
            <a:r>
              <a:rPr lang="en-US" dirty="0"/>
              <a:t>Radiology, </a:t>
            </a:r>
            <a:r>
              <a:rPr lang="en-US" baseline="30000" dirty="0"/>
              <a:t>3</a:t>
            </a:r>
            <a:r>
              <a:rPr lang="en-US" dirty="0"/>
              <a:t>Neurological Surgery</a:t>
            </a:r>
          </a:p>
          <a:p>
            <a:endParaRPr lang="en-US" dirty="0"/>
          </a:p>
        </p:txBody>
      </p:sp>
      <p:pic>
        <p:nvPicPr>
          <p:cNvPr id="4" name="Picture 3" descr="ibi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" y="193264"/>
            <a:ext cx="1365701" cy="1383475"/>
          </a:xfrm>
          <a:prstGeom prst="rect">
            <a:avLst/>
          </a:prstGeom>
        </p:spPr>
      </p:pic>
      <p:pic>
        <p:nvPicPr>
          <p:cNvPr id="5" name="Picture 4" descr="ohb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03929"/>
            <a:ext cx="1242912" cy="1172810"/>
          </a:xfrm>
          <a:prstGeom prst="rect">
            <a:avLst/>
          </a:prstGeom>
        </p:spPr>
      </p:pic>
      <p:pic>
        <p:nvPicPr>
          <p:cNvPr id="7" name="Picture 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t="8745" r="16203" b="15588"/>
          <a:stretch>
            <a:fillRect/>
          </a:stretch>
        </p:blipFill>
        <p:spPr bwMode="auto">
          <a:xfrm>
            <a:off x="9945432" y="5958444"/>
            <a:ext cx="2250526" cy="8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19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7257" y="1157323"/>
            <a:ext cx="4765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of Consciousness &lt;30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Alteration of Consciousness &lt;24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Traumatic Amnesia &lt;24 hours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7257" y="86193"/>
            <a:ext cx="49334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Concussion/Mild TBI (mTBI)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09" y="3031889"/>
            <a:ext cx="4564994" cy="2936919"/>
          </a:xfrm>
          <a:prstGeom prst="rect">
            <a:avLst/>
          </a:prstGeom>
        </p:spPr>
      </p:pic>
      <p:pic>
        <p:nvPicPr>
          <p:cNvPr id="1026" name="Picture 2" descr="TVTFIFO.png">
            <a:extLst>
              <a:ext uri="{FF2B5EF4-FFF2-40B4-BE49-F238E27FC236}">
                <a16:creationId xmlns:a16="http://schemas.microsoft.com/office/drawing/2014/main" id="{96997A44-338D-EA45-ABDE-65FD7F79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43" y="1757487"/>
            <a:ext cx="4064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0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Resonance Imaging (MRI) 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1CF588B8-1B32-2243-AD04-9ABC456A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658" y="2729458"/>
            <a:ext cx="1399083" cy="13990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012F65-B8CC-4C4D-AB5C-8B55E49FEB2B}"/>
              </a:ext>
            </a:extLst>
          </p:cNvPr>
          <p:cNvCxnSpPr>
            <a:cxnSpLocks/>
          </p:cNvCxnSpPr>
          <p:nvPr/>
        </p:nvCxnSpPr>
        <p:spPr>
          <a:xfrm>
            <a:off x="1805065" y="3428999"/>
            <a:ext cx="11929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33F5B-9ACE-CF45-A22E-58DC97185461}"/>
              </a:ext>
            </a:extLst>
          </p:cNvPr>
          <p:cNvCxnSpPr>
            <a:cxnSpLocks/>
          </p:cNvCxnSpPr>
          <p:nvPr/>
        </p:nvCxnSpPr>
        <p:spPr>
          <a:xfrm>
            <a:off x="6265889" y="3397768"/>
            <a:ext cx="102557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E1C29FFA-E2EE-DF4D-B305-ABA813B6174D}"/>
              </a:ext>
            </a:extLst>
          </p:cNvPr>
          <p:cNvSpPr/>
          <p:nvPr/>
        </p:nvSpPr>
        <p:spPr>
          <a:xfrm>
            <a:off x="6891727" y="2910588"/>
            <a:ext cx="914400" cy="97436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C9AE84-9EE6-8A4F-84A4-511AE89B0553}"/>
              </a:ext>
            </a:extLst>
          </p:cNvPr>
          <p:cNvCxnSpPr>
            <a:cxnSpLocks/>
          </p:cNvCxnSpPr>
          <p:nvPr/>
        </p:nvCxnSpPr>
        <p:spPr>
          <a:xfrm>
            <a:off x="7345179" y="5246557"/>
            <a:ext cx="17501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568FC4-3755-DB49-B000-F80B2117C3A9}"/>
              </a:ext>
            </a:extLst>
          </p:cNvPr>
          <p:cNvCxnSpPr>
            <a:cxnSpLocks/>
          </p:cNvCxnSpPr>
          <p:nvPr/>
        </p:nvCxnSpPr>
        <p:spPr>
          <a:xfrm>
            <a:off x="7348927" y="1690688"/>
            <a:ext cx="0" cy="162664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2F6D8C-DAE4-C24C-A4BA-9CF807C53EAB}"/>
              </a:ext>
            </a:extLst>
          </p:cNvPr>
          <p:cNvCxnSpPr>
            <a:cxnSpLocks/>
          </p:cNvCxnSpPr>
          <p:nvPr/>
        </p:nvCxnSpPr>
        <p:spPr>
          <a:xfrm flipV="1">
            <a:off x="7348927" y="3317331"/>
            <a:ext cx="0" cy="19292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E49E0C-A787-804A-B5EA-8569A7A76B81}"/>
              </a:ext>
            </a:extLst>
          </p:cNvPr>
          <p:cNvCxnSpPr>
            <a:cxnSpLocks/>
          </p:cNvCxnSpPr>
          <p:nvPr/>
        </p:nvCxnSpPr>
        <p:spPr>
          <a:xfrm>
            <a:off x="7348927" y="1690688"/>
            <a:ext cx="17501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4988AF-62DF-964D-B912-DEEAB6482E2F}"/>
              </a:ext>
            </a:extLst>
          </p:cNvPr>
          <p:cNvSpPr txBox="1"/>
          <p:nvPr/>
        </p:nvSpPr>
        <p:spPr>
          <a:xfrm>
            <a:off x="9150254" y="1393228"/>
            <a:ext cx="1469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mTBI Diagnosis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F9F5C-33F6-E041-869A-EDC706630C97}"/>
              </a:ext>
            </a:extLst>
          </p:cNvPr>
          <p:cNvSpPr txBox="1"/>
          <p:nvPr/>
        </p:nvSpPr>
        <p:spPr>
          <a:xfrm>
            <a:off x="9233942" y="5003107"/>
            <a:ext cx="1469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Clear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2B3C0A-8F56-FC41-99F5-CBC25558C522}"/>
              </a:ext>
            </a:extLst>
          </p:cNvPr>
          <p:cNvCxnSpPr>
            <a:cxnSpLocks/>
          </p:cNvCxnSpPr>
          <p:nvPr/>
        </p:nvCxnSpPr>
        <p:spPr>
          <a:xfrm>
            <a:off x="9719872" y="2250319"/>
            <a:ext cx="0" cy="6602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C831C4-B17C-D64E-A1C7-32D22E2A47E5}"/>
              </a:ext>
            </a:extLst>
          </p:cNvPr>
          <p:cNvSpPr txBox="1"/>
          <p:nvPr/>
        </p:nvSpPr>
        <p:spPr>
          <a:xfrm>
            <a:off x="8985356" y="3073778"/>
            <a:ext cx="1469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Treatment</a:t>
            </a:r>
          </a:p>
        </p:txBody>
      </p:sp>
      <p:pic>
        <p:nvPicPr>
          <p:cNvPr id="11" name="Graphic 10" descr="Question mark">
            <a:extLst>
              <a:ext uri="{FF2B5EF4-FFF2-40B4-BE49-F238E27FC236}">
                <a16:creationId xmlns:a16="http://schemas.microsoft.com/office/drawing/2014/main" id="{F1DE0FD4-00FF-B14F-9FA0-2510939D5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4036" y="2306330"/>
            <a:ext cx="2081134" cy="2081134"/>
          </a:xfrm>
          <a:prstGeom prst="rect">
            <a:avLst/>
          </a:prstGeom>
        </p:spPr>
      </p:pic>
      <p:pic>
        <p:nvPicPr>
          <p:cNvPr id="1026" name="Picture 2" descr="https://4rai.com/images/easyblog_articles/74/3T-MR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6245" y="2552968"/>
            <a:ext cx="2897249" cy="19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 Network (DMN)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31" y="2097977"/>
            <a:ext cx="4576499" cy="2490154"/>
          </a:xfrm>
          <a:prstGeom prst="rect">
            <a:avLst/>
          </a:prstGeom>
        </p:spPr>
      </p:pic>
      <p:pic>
        <p:nvPicPr>
          <p:cNvPr id="1026" name="Picture 2" descr="https://i2.wp.com/knowingneurons.com/wp-content/uploads/2016/01/image-png-5.jpeg?ss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0" y="2097977"/>
            <a:ext cx="6320266" cy="33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2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Study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What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316038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Use resting-state fMRI to detect mTBI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mTBI is notoriously difficult to detect</a:t>
            </a:r>
          </a:p>
          <a:p>
            <a:pPr lvl="1"/>
            <a:r>
              <a:rPr lang="en-US" dirty="0"/>
              <a:t>Nonspecific Symptoms</a:t>
            </a:r>
          </a:p>
          <a:p>
            <a:pPr lvl="1"/>
            <a:r>
              <a:rPr lang="en-US" dirty="0"/>
              <a:t>Lack of positive results on scan</a:t>
            </a:r>
          </a:p>
          <a:p>
            <a:pPr lvl="1"/>
            <a:endParaRPr lang="en-US" dirty="0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839787" y="393541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Who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839786" y="4749800"/>
            <a:ext cx="5157787" cy="1316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U.S. Military</a:t>
            </a:r>
          </a:p>
          <a:p>
            <a:pPr lvl="1"/>
            <a:r>
              <a:rPr lang="en-US" dirty="0"/>
              <a:t>254 members of the U.S. Military from combat theatres in the Middle East</a:t>
            </a:r>
          </a:p>
        </p:txBody>
      </p:sp>
    </p:spTree>
    <p:extLst>
      <p:ext uri="{BB962C8B-B14F-4D97-AF65-F5344CB8AC3E}">
        <p14:creationId xmlns:p14="http://schemas.microsoft.com/office/powerpoint/2010/main" val="306705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Seed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Blast TBI</a:t>
            </a:r>
          </a:p>
          <a:p>
            <a:pPr lvl="1"/>
            <a:r>
              <a:rPr lang="en-US" dirty="0"/>
              <a:t>TBI and blast exposure</a:t>
            </a:r>
          </a:p>
          <a:p>
            <a:r>
              <a:rPr lang="en-US" dirty="0"/>
              <a:t>Non-Blast TBI</a:t>
            </a:r>
          </a:p>
          <a:p>
            <a:pPr lvl="1"/>
            <a:r>
              <a:rPr lang="en-US" dirty="0"/>
              <a:t>TBI with no blast exposure</a:t>
            </a:r>
          </a:p>
          <a:p>
            <a:r>
              <a:rPr lang="en-US" dirty="0"/>
              <a:t>Blast Control</a:t>
            </a:r>
          </a:p>
          <a:p>
            <a:pPr lvl="1"/>
            <a:r>
              <a:rPr lang="en-US" dirty="0"/>
              <a:t>Blast exposure with no TBI</a:t>
            </a:r>
          </a:p>
          <a:p>
            <a:r>
              <a:rPr lang="en-US" dirty="0"/>
              <a:t>Non-Blast Control</a:t>
            </a:r>
          </a:p>
          <a:p>
            <a:pPr lvl="1"/>
            <a:r>
              <a:rPr lang="en-US" dirty="0"/>
              <a:t>Neither TBI nor blast exposure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78886" y="1959067"/>
            <a:ext cx="5183188" cy="823912"/>
          </a:xfrm>
        </p:spPr>
        <p:txBody>
          <a:bodyPr/>
          <a:lstStyle/>
          <a:p>
            <a:r>
              <a:rPr lang="en-US" dirty="0"/>
              <a:t>Posterior Cingulate Cortex Seed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7E164-1876-EF4A-90E7-8FBFCC17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23" y="2974526"/>
            <a:ext cx="2341250" cy="3427712"/>
          </a:xfrm>
          <a:prstGeom prst="rect">
            <a:avLst/>
          </a:prstGeom>
        </p:spPr>
      </p:pic>
      <p:pic>
        <p:nvPicPr>
          <p:cNvPr id="9" name="Picture 8" descr="A close up of an animal&#10;&#10;Description automatically generated">
            <a:extLst>
              <a:ext uri="{FF2B5EF4-FFF2-40B4-BE49-F238E27FC236}">
                <a16:creationId xmlns:a16="http://schemas.microsoft.com/office/drawing/2014/main" id="{25D198A4-CD45-994B-947D-33CBD27D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35" y="2957696"/>
            <a:ext cx="2471904" cy="3643650"/>
          </a:xfrm>
          <a:prstGeom prst="rect">
            <a:avLst/>
          </a:prstGeo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BF392BEE-B5F8-C441-8E30-F1B91573C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185" y="3383198"/>
            <a:ext cx="2167673" cy="31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8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Yeo Parcellation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Network Approach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"/>
          </p:nvPr>
        </p:nvSpPr>
        <p:spPr>
          <a:xfrm>
            <a:off x="6702238" y="1681163"/>
            <a:ext cx="5183188" cy="823912"/>
          </a:xfrm>
        </p:spPr>
        <p:txBody>
          <a:bodyPr/>
          <a:lstStyle/>
          <a:p>
            <a:r>
              <a:rPr lang="en-US" dirty="0"/>
              <a:t>Network Correlation tables</a:t>
            </a:r>
          </a:p>
        </p:txBody>
      </p:sp>
      <p:pic>
        <p:nvPicPr>
          <p:cNvPr id="3" name="Picture 2" descr="Yeo2011_JNeurophysiol_7networks_TightMask_axial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4" y="2522220"/>
            <a:ext cx="2138680" cy="259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662" y="2522220"/>
            <a:ext cx="2851225" cy="27830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D33798-DB04-C744-8907-497980651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28" y="2848144"/>
            <a:ext cx="6315598" cy="22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Seed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7 Network Yeo Parcellation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839788" y="2794473"/>
            <a:ext cx="3760149" cy="3119215"/>
          </a:xfrm>
          <a:prstGeom prst="noSmoking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7595239" y="2794473"/>
            <a:ext cx="3760149" cy="3119215"/>
          </a:xfrm>
          <a:prstGeom prst="noSmoking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6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Resting-state fMRI may not yet be suitable for early detection of mTBI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Continuing Questions</a:t>
            </a:r>
          </a:p>
          <a:p>
            <a:pPr lvl="1"/>
            <a:r>
              <a:rPr lang="en-US" dirty="0"/>
              <a:t>Could the pattern of the different network correlations be significant amongst groups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862013" y="486463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651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1247</Words>
  <Application>Microsoft Macintosh PowerPoint</Application>
  <PresentationFormat>Widescreen</PresentationFormat>
  <Paragraphs>180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Using Resting-State Functional Connectivity to Detect Uncomplicated Mild Traumatic Brain Injury in U.S. Military Populations</vt:lpstr>
      <vt:lpstr>PowerPoint Presentation</vt:lpstr>
      <vt:lpstr>Magnetic Resonance Imaging (MRI) </vt:lpstr>
      <vt:lpstr>Default Mode Network (DMN)</vt:lpstr>
      <vt:lpstr>Our Study</vt:lpstr>
      <vt:lpstr>Methods: Seed Analysis</vt:lpstr>
      <vt:lpstr>Methods: Yeo Parcellation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Resting-State Functional Connectivity To Detect Uncomplicated Mild Traumatic Brain Injury in U.S. Military Populations</dc:title>
  <dc:creator>Josh Wolfe</dc:creator>
  <cp:lastModifiedBy>Josh Wolfe</cp:lastModifiedBy>
  <cp:revision>42</cp:revision>
  <dcterms:created xsi:type="dcterms:W3CDTF">2019-04-30T01:06:12Z</dcterms:created>
  <dcterms:modified xsi:type="dcterms:W3CDTF">2019-05-01T23:38:41Z</dcterms:modified>
</cp:coreProperties>
</file>