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7" r:id="rId10"/>
    <p:sldId id="265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\Desktop\mldtc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\Desktop\mldtc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\Desktop\mldtc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Number and Types of Enron Emails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Email 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Ham</c:v>
                </c:pt>
                <c:pt idx="1">
                  <c:v>Spam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16545</c:v>
                </c:pt>
                <c:pt idx="1">
                  <c:v>17171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D-43E4-8C17-188847EC5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3303072"/>
        <c:axId val="673302240"/>
      </c:barChart>
      <c:catAx>
        <c:axId val="673303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Email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302240"/>
        <c:crosses val="autoZero"/>
        <c:auto val="1"/>
        <c:lblAlgn val="ctr"/>
        <c:lblOffset val="100"/>
        <c:noMultiLvlLbl val="0"/>
      </c:catAx>
      <c:valAx>
        <c:axId val="6733022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 of Emails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30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Sheet2!$A$2:$A$5</c:f>
              <c:strCache>
                <c:ptCount val="4"/>
                <c:pt idx="0">
                  <c:v>Multinomial Naïve Bayes</c:v>
                </c:pt>
                <c:pt idx="1">
                  <c:v>Bernoulli Naïve Bayes</c:v>
                </c:pt>
                <c:pt idx="2">
                  <c:v>SVC</c:v>
                </c:pt>
                <c:pt idx="3">
                  <c:v>Linear SVC</c:v>
                </c:pt>
              </c:strCache>
            </c:strRef>
          </c:cat>
          <c:val>
            <c:numRef>
              <c:f>Sheet2!$B$2:$B$5</c:f>
              <c:numCache>
                <c:formatCode>0.00%</c:formatCode>
                <c:ptCount val="4"/>
                <c:pt idx="0">
                  <c:v>0.98863000000000001</c:v>
                </c:pt>
                <c:pt idx="1">
                  <c:v>0.98468</c:v>
                </c:pt>
                <c:pt idx="2">
                  <c:v>0.98229999999999995</c:v>
                </c:pt>
                <c:pt idx="3">
                  <c:v>0.98407999999999995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E-4367-8398-3E121EEBC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3301824"/>
        <c:axId val="382278512"/>
      </c:barChart>
      <c:catAx>
        <c:axId val="673301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96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278512"/>
        <c:crosses val="autoZero"/>
        <c:auto val="1"/>
        <c:lblAlgn val="ctr"/>
        <c:lblOffset val="100"/>
        <c:noMultiLvlLbl val="0"/>
      </c:catAx>
      <c:valAx>
        <c:axId val="382278512"/>
        <c:scaling>
          <c:orientation val="minMax"/>
          <c:min val="0.9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30182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Sheet2!$A$2:$A$7</c:f>
              <c:strCache>
                <c:ptCount val="4"/>
                <c:pt idx="0">
                  <c:v>Multinomial Naïve Bayes</c:v>
                </c:pt>
                <c:pt idx="1">
                  <c:v>Bernoulli Naïve Bayes</c:v>
                </c:pt>
                <c:pt idx="2">
                  <c:v>SVC</c:v>
                </c:pt>
                <c:pt idx="3">
                  <c:v>Linear SVC</c:v>
                </c:pt>
              </c:strCache>
            </c:strRef>
          </c:cat>
          <c:val>
            <c:numRef>
              <c:f>Sheet2!$D$2:$D$7</c:f>
              <c:numCache>
                <c:formatCode>0.00%</c:formatCode>
                <c:ptCount val="6"/>
                <c:pt idx="0">
                  <c:v>0.96099999999999997</c:v>
                </c:pt>
                <c:pt idx="1">
                  <c:v>0.84789999999999999</c:v>
                </c:pt>
                <c:pt idx="2">
                  <c:v>0.90869999999999995</c:v>
                </c:pt>
                <c:pt idx="3">
                  <c:v>0.93669999999999998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A-47AF-B373-9A3C7C7D1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1899216"/>
        <c:axId val="601897136"/>
      </c:barChart>
      <c:catAx>
        <c:axId val="60189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138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897136"/>
        <c:crosses val="autoZero"/>
        <c:auto val="1"/>
        <c:lblAlgn val="ctr"/>
        <c:lblOffset val="100"/>
        <c:noMultiLvlLbl val="0"/>
      </c:catAx>
      <c:valAx>
        <c:axId val="601897136"/>
        <c:scaling>
          <c:orientation val="minMax"/>
          <c:max val="1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89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Sheet2!$A$2:$A$7</c:f>
              <c:strCache>
                <c:ptCount val="4"/>
                <c:pt idx="0">
                  <c:v>Multinomial Naïve Bayes</c:v>
                </c:pt>
                <c:pt idx="1">
                  <c:v>Bernoulli Naïve Bayes</c:v>
                </c:pt>
                <c:pt idx="2">
                  <c:v>SVC</c:v>
                </c:pt>
                <c:pt idx="3">
                  <c:v>Linear SVC</c:v>
                </c:pt>
              </c:strCache>
            </c:strRef>
          </c:cat>
          <c:val>
            <c:numRef>
              <c:f>Sheet2!$C$2:$C$7</c:f>
              <c:numCache>
                <c:formatCode>0.00%</c:formatCode>
                <c:ptCount val="6"/>
                <c:pt idx="0">
                  <c:v>0.98299000000000003</c:v>
                </c:pt>
                <c:pt idx="1">
                  <c:v>0.97448999999999997</c:v>
                </c:pt>
                <c:pt idx="2">
                  <c:v>0.96</c:v>
                </c:pt>
                <c:pt idx="3">
                  <c:v>0.97099999999999997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7-47B7-8EA4-E8B796017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5570240"/>
        <c:axId val="675572736"/>
      </c:barChart>
      <c:catAx>
        <c:axId val="675570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15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72736"/>
        <c:crosses val="autoZero"/>
        <c:auto val="1"/>
        <c:lblAlgn val="ctr"/>
        <c:lblOffset val="100"/>
        <c:noMultiLvlLbl val="0"/>
      </c:catAx>
      <c:valAx>
        <c:axId val="675572736"/>
        <c:scaling>
          <c:orientation val="minMax"/>
          <c:min val="0.9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70240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0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6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4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3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6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9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0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153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4B323-933D-457A-AE7B-C40811999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6454" y="863695"/>
            <a:ext cx="3996796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Naïve Bayes and Support Vector Machine Email Spam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A8382-EA5C-49F5-B5E9-A946EFD04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 Machine Learning Classification Approach using the Enron Email Database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B9D5A6-CE9B-4D67-8F66-C05EF57FD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71" r="-1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0251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177F-1BFA-4773-AB8F-6394F6AC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88E1A-1FF9-4F72-ADCB-9650BEC25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6867" y="1717990"/>
            <a:ext cx="5194769" cy="557784"/>
          </a:xfrm>
        </p:spPr>
        <p:txBody>
          <a:bodyPr/>
          <a:lstStyle/>
          <a:p>
            <a:pPr algn="ctr"/>
            <a:r>
              <a:rPr lang="en-US" dirty="0"/>
              <a:t>70% Training with 30% Testing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7064922-78D2-4A40-8B96-B6F400B9E2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5715017"/>
              </p:ext>
            </p:extLst>
          </p:nvPr>
        </p:nvGraphicFramePr>
        <p:xfrm>
          <a:off x="3426701" y="2392862"/>
          <a:ext cx="5194300" cy="293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852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400E-A26B-4B55-83E5-960FFF8A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5450-64A5-4147-9FA9-188F7ED36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10% Training 90%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5608F-CEC4-4DF8-AE6D-6D3715DAC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1% Training 99% Testing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E9FAE48-A696-42CD-B7DE-60605D797DCF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416675" y="2925763"/>
          <a:ext cx="5194300" cy="293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A7BDEF7-5233-4722-9D05-DD0F18C53C0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81025" y="2925763"/>
          <a:ext cx="5194300" cy="293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129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1908-9221-4BA2-95A6-1FF06CD8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AF14-648C-4560-93C7-D8FE1D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Multinomial Naïve Bayes Classification is had the greatest accuracy across the board</a:t>
            </a:r>
          </a:p>
          <a:p>
            <a:r>
              <a:rPr lang="en-US" dirty="0"/>
              <a:t>SVC models did </a:t>
            </a:r>
            <a:r>
              <a:rPr lang="en-US"/>
              <a:t>better than the Bernoulli </a:t>
            </a:r>
            <a:r>
              <a:rPr lang="en-US" dirty="0"/>
              <a:t>Naïve </a:t>
            </a:r>
            <a:r>
              <a:rPr lang="en-US"/>
              <a:t>Bayes model </a:t>
            </a:r>
            <a:r>
              <a:rPr lang="en-US" dirty="0"/>
              <a:t>in limited training data scenarios</a:t>
            </a:r>
          </a:p>
          <a:p>
            <a:r>
              <a:rPr lang="en-US" dirty="0"/>
              <a:t>Multinomial seems effective for spam filtering and other possible semantic classification purposes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Social media sentiment analysis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Further analysis of model metrics</a:t>
            </a:r>
          </a:p>
        </p:txBody>
      </p:sp>
    </p:spTree>
    <p:extLst>
      <p:ext uri="{BB962C8B-B14F-4D97-AF65-F5344CB8AC3E}">
        <p14:creationId xmlns:p14="http://schemas.microsoft.com/office/powerpoint/2010/main" val="41433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7659-4B39-4D22-9558-BEA8440F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ADA0-3966-4E41-883E-2178A566D9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Ham</a:t>
            </a:r>
          </a:p>
          <a:p>
            <a:pPr lvl="1"/>
            <a:r>
              <a:rPr lang="en-US" dirty="0"/>
              <a:t>Typical User to User or Solicited Email</a:t>
            </a:r>
          </a:p>
          <a:p>
            <a:pPr lvl="1"/>
            <a:r>
              <a:rPr lang="en-US" dirty="0"/>
              <a:t>Not Spam</a:t>
            </a:r>
          </a:p>
          <a:p>
            <a:r>
              <a:rPr lang="en-US" dirty="0"/>
              <a:t>Spam</a:t>
            </a:r>
          </a:p>
          <a:p>
            <a:pPr lvl="1"/>
            <a:r>
              <a:rPr lang="en-US" dirty="0"/>
              <a:t>Unsolicited Communication</a:t>
            </a:r>
          </a:p>
          <a:p>
            <a:pPr lvl="1"/>
            <a:r>
              <a:rPr lang="en-US" dirty="0"/>
              <a:t>Junk mail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DE48FB-3F5F-4393-A7FB-6D7232009A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507" y="2901660"/>
            <a:ext cx="5194300" cy="105468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40B2B9-83F5-4EE8-AB3B-20BEF78B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2" y="4382151"/>
            <a:ext cx="470600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5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30B4-858A-4429-A5AA-5F860415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78A9-1C3C-45E8-A2BA-F5C2FAD3DE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Enron Dataset</a:t>
            </a:r>
          </a:p>
          <a:p>
            <a:pPr lvl="1"/>
            <a:r>
              <a:rPr lang="en-US" dirty="0"/>
              <a:t>Email Server from Enron released after an investigation by the U.S. Federal Government</a:t>
            </a:r>
          </a:p>
          <a:p>
            <a:pPr lvl="1"/>
            <a:r>
              <a:rPr lang="en-US" dirty="0"/>
              <a:t>Contains ~600,000 emails written to and by the employees of Enron</a:t>
            </a:r>
          </a:p>
          <a:p>
            <a:pPr lvl="1"/>
            <a:r>
              <a:rPr lang="en-US" dirty="0"/>
              <a:t>This dataset has been previously broken up into ham and spam for academic purposes</a:t>
            </a:r>
          </a:p>
          <a:p>
            <a:pPr lvl="2"/>
            <a:r>
              <a:rPr lang="en-US" dirty="0"/>
              <a:t>http://www2.aueb.gr/users/ion/data/enron-spam/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EE2ACE-EC0B-45FD-A42A-A69DA24BF7A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16675" y="2227263"/>
          <a:ext cx="51943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222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97C3-1DD4-418D-9A56-5AD46420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752C-B7D4-4EAA-B8AA-8C059C1211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Apply and compare multiple Machine Learning Techniques to detect spam using Python</a:t>
            </a:r>
          </a:p>
          <a:p>
            <a:r>
              <a:rPr lang="en-US" dirty="0"/>
              <a:t>To classify spam from ham</a:t>
            </a:r>
          </a:p>
          <a:p>
            <a:pPr lvl="1"/>
            <a:r>
              <a:rPr lang="en-US" dirty="0"/>
              <a:t>Spam is an ever increasing and evolving problem</a:t>
            </a:r>
          </a:p>
          <a:p>
            <a:r>
              <a:rPr lang="en-US" dirty="0"/>
              <a:t>Compare and contrast Naïve Bayes and SVM classification performance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7DF8E4-1C7C-4D1F-A089-8E2C2C1D5C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042" y="2336910"/>
            <a:ext cx="5194300" cy="858768"/>
          </a:xfrm>
          <a:prstGeom prst="rect">
            <a:avLst/>
          </a:prstGeom>
          <a:ln w="127000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4B515-697D-444B-B286-312F711C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2" y="4044526"/>
            <a:ext cx="4972744" cy="1590897"/>
          </a:xfrm>
          <a:prstGeom prst="ellipse">
            <a:avLst/>
          </a:prstGeom>
          <a:ln w="635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C63FBE-1CF6-457D-BAA5-F4A9E6F5C8AC}"/>
              </a:ext>
            </a:extLst>
          </p:cNvPr>
          <p:cNvSpPr/>
          <p:nvPr/>
        </p:nvSpPr>
        <p:spPr>
          <a:xfrm rot="18796572">
            <a:off x="8976628" y="3743146"/>
            <a:ext cx="119647" cy="21936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8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ED8E-876C-40F0-B02E-4E55C434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9EF4-499A-4139-A9B2-98C69968B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2C027-DCAE-43BD-9CB2-7BAA809D2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Multinomial</a:t>
            </a:r>
          </a:p>
          <a:p>
            <a:pPr lvl="1"/>
            <a:r>
              <a:rPr lang="en-US" dirty="0"/>
              <a:t>Popular for semantic classification</a:t>
            </a:r>
          </a:p>
          <a:p>
            <a:pPr lvl="1"/>
            <a:r>
              <a:rPr lang="en-US" dirty="0"/>
              <a:t>Uses term frequency</a:t>
            </a:r>
          </a:p>
          <a:p>
            <a:r>
              <a:rPr lang="en-US" dirty="0"/>
              <a:t>Bernoulli</a:t>
            </a:r>
          </a:p>
          <a:p>
            <a:pPr lvl="1"/>
            <a:r>
              <a:rPr lang="en-US" dirty="0"/>
              <a:t>Popular for semantic classification</a:t>
            </a:r>
          </a:p>
          <a:p>
            <a:pPr lvl="1"/>
            <a:r>
              <a:rPr lang="en-US" dirty="0"/>
              <a:t>Uses term occurrence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47587-47E6-4DB3-98AB-7894186C2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0C9FF-F1F2-4310-926A-F6EA9F7812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Support Vector</a:t>
            </a:r>
          </a:p>
          <a:p>
            <a:pPr lvl="1"/>
            <a:r>
              <a:rPr lang="en-US" dirty="0"/>
              <a:t>Non-linear classification</a:t>
            </a:r>
          </a:p>
          <a:p>
            <a:r>
              <a:rPr lang="en-US" dirty="0"/>
              <a:t>Linear Support Vector</a:t>
            </a:r>
          </a:p>
          <a:p>
            <a:pPr lvl="1"/>
            <a:r>
              <a:rPr lang="en-US" dirty="0"/>
              <a:t>Linear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2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45C6-C9D4-4D02-8AB0-72570763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F1046-B119-4A01-AB20-B46D5F1E7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Format and Integration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5BDB0-9643-4A90-9027-8ACA88526A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Individual emails in text file</a:t>
            </a:r>
          </a:p>
          <a:p>
            <a:pPr lvl="1"/>
            <a:r>
              <a:rPr lang="en-US" dirty="0"/>
              <a:t>Emails previously labeled and sorted into spam and ham directories</a:t>
            </a:r>
          </a:p>
          <a:p>
            <a:r>
              <a:rPr lang="en-US" dirty="0"/>
              <a:t>Use Python to read in each file into separate ham and spam datasets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12284-1DEF-440A-A612-65F8A4BCE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B9C3C02-2EB2-4203-9471-58CE0BCF26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675" y="3284511"/>
            <a:ext cx="5194300" cy="2217790"/>
          </a:xfrm>
        </p:spPr>
      </p:pic>
    </p:spTree>
    <p:extLst>
      <p:ext uri="{BB962C8B-B14F-4D97-AF65-F5344CB8AC3E}">
        <p14:creationId xmlns:p14="http://schemas.microsoft.com/office/powerpoint/2010/main" val="96717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3E49-7A8C-4D5D-8957-7AE7BFE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A664-F5A9-4031-AE63-91DC8493C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into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029C7-7840-4A42-A677-E42048D2B2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Each word is “tokenized”</a:t>
            </a:r>
          </a:p>
          <a:p>
            <a:r>
              <a:rPr lang="en-US" dirty="0"/>
              <a:t>Words are organized into dictionaries</a:t>
            </a:r>
          </a:p>
          <a:p>
            <a:pPr lvl="1"/>
            <a:r>
              <a:rPr lang="en-US" dirty="0"/>
              <a:t>Removes duplicate words</a:t>
            </a:r>
          </a:p>
          <a:p>
            <a:r>
              <a:rPr lang="en-US" dirty="0"/>
              <a:t>Resulting in ham and spam dictionaries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E5386-A526-4585-9960-A18F0031C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EBED4E-3490-4202-8118-890C7949C2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6039" y="3259918"/>
            <a:ext cx="5058481" cy="113363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703CE2-D844-42D4-BF99-05733955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25308"/>
            <a:ext cx="5827329" cy="4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3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518-0706-487C-B06F-59844E2E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A8425-12F9-492B-8DC1-56C4D6269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organization and 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859B9-B7EF-40B3-94D7-FB22505D9F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Ham and spam datasets merged and shuffled</a:t>
            </a:r>
          </a:p>
          <a:p>
            <a:pPr lvl="1"/>
            <a:r>
              <a:rPr lang="en-US" dirty="0"/>
              <a:t>Allows for extraction of good ham/spam assortment for training and testing</a:t>
            </a:r>
          </a:p>
          <a:p>
            <a:r>
              <a:rPr lang="en-US" dirty="0"/>
              <a:t>Utilize Scikit-learn and </a:t>
            </a:r>
            <a:r>
              <a:rPr lang="en-US" dirty="0" err="1"/>
              <a:t>nltk</a:t>
            </a:r>
            <a:r>
              <a:rPr lang="en-US" dirty="0"/>
              <a:t> packages to train, test, and analyze models</a:t>
            </a:r>
          </a:p>
          <a:p>
            <a:pPr lvl="1"/>
            <a:r>
              <a:rPr lang="en-US" dirty="0" err="1"/>
              <a:t>MultinomialNB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BernoulliNB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DA448-F110-409B-8171-A5C5354AE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3BD3871-83CF-40AA-B61E-C170B17394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04392" y="2926052"/>
            <a:ext cx="6154273" cy="2813736"/>
          </a:xfrm>
        </p:spPr>
      </p:pic>
    </p:spTree>
    <p:extLst>
      <p:ext uri="{BB962C8B-B14F-4D97-AF65-F5344CB8AC3E}">
        <p14:creationId xmlns:p14="http://schemas.microsoft.com/office/powerpoint/2010/main" val="319601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FCE9-ED7D-41BE-BD38-9B02EBB0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C4552-06C7-417A-8050-2AA319015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8758CB-3E60-474D-BDC3-46F324CE97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839" y="3064871"/>
            <a:ext cx="5194300" cy="98445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5CEA0-1859-4AF5-ADDB-A999A213D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02DD515-C4B7-47B4-B975-FB131ADAAF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82069" y="3064871"/>
            <a:ext cx="5862710" cy="891620"/>
          </a:xfrm>
        </p:spPr>
      </p:pic>
    </p:spTree>
    <p:extLst>
      <p:ext uri="{BB962C8B-B14F-4D97-AF65-F5344CB8AC3E}">
        <p14:creationId xmlns:p14="http://schemas.microsoft.com/office/powerpoint/2010/main" val="24823007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379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DividendVTI</vt:lpstr>
      <vt:lpstr>Naïve Bayes and Support Vector Machine Email Spam Filter</vt:lpstr>
      <vt:lpstr>What is spam?</vt:lpstr>
      <vt:lpstr>The Data</vt:lpstr>
      <vt:lpstr>The goal</vt:lpstr>
      <vt:lpstr>Primary Algorithms</vt:lpstr>
      <vt:lpstr>The Approach</vt:lpstr>
      <vt:lpstr>Breaking down the data</vt:lpstr>
      <vt:lpstr>Training the models</vt:lpstr>
      <vt:lpstr>Example</vt:lpstr>
      <vt:lpstr>Results</vt:lpstr>
      <vt:lpstr>Results cont.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and Support Vector Email Spam Filter</dc:title>
  <dc:creator>Josh Wolfe</dc:creator>
  <cp:lastModifiedBy>Josh Wolfe</cp:lastModifiedBy>
  <cp:revision>26</cp:revision>
  <dcterms:created xsi:type="dcterms:W3CDTF">2021-05-19T18:06:46Z</dcterms:created>
  <dcterms:modified xsi:type="dcterms:W3CDTF">2021-05-21T00:30:43Z</dcterms:modified>
</cp:coreProperties>
</file>