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67" r:id="rId3"/>
    <p:sldId id="264" r:id="rId4"/>
    <p:sldId id="265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FAF7"/>
    <a:srgbClr val="BAFAF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6" autoAdjust="0"/>
    <p:restoredTop sz="94673" autoAdjust="0"/>
  </p:normalViewPr>
  <p:slideViewPr>
    <p:cSldViewPr>
      <p:cViewPr varScale="1">
        <p:scale>
          <a:sx n="79" d="100"/>
          <a:sy n="79" d="100"/>
        </p:scale>
        <p:origin x="-1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E5496-0088-4465-AA31-4C592C5CF27D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DF5D9-2D42-4916-A76A-3222C628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rights to these notes waived under Creative Commons Zero Waiver</a:t>
            </a:r>
            <a:r>
              <a:rPr lang="en-US" baseline="0" dirty="0" smtClean="0"/>
              <a:t> (http://creativecommons.org/publicdomain/zero/1.0/)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talking say something about contributors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DF5D9-2D42-4916-A76A-3222C628A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based on slide from Summer 2011 DARPA talk. Authors unknown, not released under CC0.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DF5D9-2D42-4916-A76A-3222C628A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DF5D9-2D42-4916-A76A-3222C628AB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3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2F68-9492-4B90-9B0B-39DF80993F54}" type="datetimeFigureOut">
              <a:rPr lang="en-US" smtClean="0"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56D5-606E-4989-B12C-F5AE7C2E9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aibkamil/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SEJITS: a </a:t>
            </a:r>
            <a:r>
              <a:rPr lang="en-US" dirty="0" smtClean="0"/>
              <a:t>basic </a:t>
            </a:r>
            <a:r>
              <a:rPr lang="en-US" dirty="0" smtClean="0"/>
              <a:t>walkthrough for </a:t>
            </a:r>
            <a:r>
              <a:rPr lang="en-US" smtClean="0"/>
              <a:t>specializer writers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transformation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we will make it so that whenever the Python programmer invokes “two()”, the constant 2 will be substituted</a:t>
            </a:r>
          </a:p>
          <a:p>
            <a:r>
              <a:rPr lang="en-US" dirty="0" smtClean="0"/>
              <a:t>But what does the function call “two()” look like in the Python AST?</a:t>
            </a:r>
          </a:p>
          <a:p>
            <a:r>
              <a:rPr lang="en-US" dirty="0" smtClean="0"/>
              <a:t>At command line enter: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from </a:t>
            </a:r>
            <a:r>
              <a:rPr lang="en-US" dirty="0" err="1" smtClean="0"/>
              <a:t>asp.codegen.python_ast</a:t>
            </a:r>
            <a:r>
              <a:rPr lang="en-US" dirty="0" smtClean="0"/>
              <a:t> import *</a:t>
            </a:r>
          </a:p>
          <a:p>
            <a:pPr lvl="1"/>
            <a:r>
              <a:rPr lang="en-US" dirty="0" smtClean="0"/>
              <a:t>dump(parse(“two()”))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transformation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Call(</a:t>
            </a:r>
            <a:r>
              <a:rPr lang="en-US" dirty="0" err="1"/>
              <a:t>func</a:t>
            </a:r>
            <a:r>
              <a:rPr lang="en-US" dirty="0"/>
              <a:t>=Name(id='two', </a:t>
            </a:r>
            <a:r>
              <a:rPr lang="en-US" dirty="0" err="1"/>
              <a:t>ctx</a:t>
            </a:r>
            <a:r>
              <a:rPr lang="en-US" dirty="0"/>
              <a:t>=Load()), </a:t>
            </a:r>
            <a:r>
              <a:rPr lang="en-US" dirty="0" err="1"/>
              <a:t>args</a:t>
            </a:r>
            <a:r>
              <a:rPr lang="en-US" dirty="0"/>
              <a:t>=[], keywords=[], </a:t>
            </a:r>
            <a:r>
              <a:rPr lang="en-US" dirty="0" err="1"/>
              <a:t>starargs</a:t>
            </a:r>
            <a:r>
              <a:rPr lang="en-US" dirty="0"/>
              <a:t>=None, </a:t>
            </a:r>
            <a:r>
              <a:rPr lang="en-US" dirty="0" err="1"/>
              <a:t>kwargs</a:t>
            </a:r>
            <a:r>
              <a:rPr lang="en-US" dirty="0"/>
              <a:t>=None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visit_Call</a:t>
            </a:r>
            <a:r>
              <a:rPr lang="en-US" dirty="0" smtClean="0"/>
              <a:t> to </a:t>
            </a:r>
            <a:r>
              <a:rPr lang="en-US" dirty="0" err="1" smtClean="0"/>
              <a:t>ConvertAST</a:t>
            </a:r>
            <a:endParaRPr lang="en-US" dirty="0" smtClean="0"/>
          </a:p>
          <a:p>
            <a:pPr lvl="1"/>
            <a:r>
              <a:rPr lang="en-US" dirty="0" smtClean="0"/>
              <a:t>Add “if” to check that function name is “two”</a:t>
            </a:r>
          </a:p>
          <a:p>
            <a:pPr lvl="1"/>
            <a:r>
              <a:rPr lang="en-US" dirty="0" smtClean="0"/>
              <a:t>Look at </a:t>
            </a:r>
            <a:r>
              <a:rPr lang="en-US" dirty="0" err="1" smtClean="0"/>
              <a:t>visit_Num</a:t>
            </a:r>
            <a:r>
              <a:rPr lang="en-US" dirty="0" smtClean="0"/>
              <a:t> to see how to create “2” node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MyKernel</a:t>
            </a:r>
            <a:r>
              <a:rPr lang="en-US" dirty="0" smtClean="0"/>
              <a:t>().kernel() to call two()</a:t>
            </a:r>
          </a:p>
          <a:p>
            <a:r>
              <a:rPr lang="en-US" dirty="0" smtClean="0"/>
              <a:t>Run “python calc.py”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6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/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SEJITS at:</a:t>
            </a:r>
          </a:p>
          <a:p>
            <a:pPr lvl="1"/>
            <a:r>
              <a:rPr lang="en-US" dirty="0" smtClean="0">
                <a:hlinkClick r:id="rId2"/>
              </a:rPr>
              <a:t>https://github.com/shoaibkamil/asp</a:t>
            </a:r>
            <a:endParaRPr lang="en-US" dirty="0" smtClean="0"/>
          </a:p>
          <a:p>
            <a:pPr lvl="1"/>
            <a:r>
              <a:rPr lang="en-US" dirty="0" smtClean="0"/>
              <a:t>Or just Google “SEJITS”</a:t>
            </a:r>
          </a:p>
          <a:p>
            <a:r>
              <a:rPr lang="en-US" dirty="0" smtClean="0"/>
              <a:t>Contact </a:t>
            </a:r>
            <a:r>
              <a:rPr lang="en-US" dirty="0" err="1" smtClean="0"/>
              <a:t>parlab-sejits@lists.eecs</a:t>
            </a:r>
            <a:r>
              <a:rPr lang="en-US" dirty="0" smtClean="0"/>
              <a:t> for support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323"/>
          <p:cNvGrpSpPr>
            <a:grpSpLocks/>
          </p:cNvGrpSpPr>
          <p:nvPr/>
        </p:nvGrpSpPr>
        <p:grpSpPr bwMode="auto">
          <a:xfrm>
            <a:off x="5601351" y="2494456"/>
            <a:ext cx="922337" cy="3298179"/>
            <a:chOff x="4796612" y="2582532"/>
            <a:chExt cx="921891" cy="3297147"/>
          </a:xfrm>
        </p:grpSpPr>
        <p:sp>
          <p:nvSpPr>
            <p:cNvPr id="23" name="Card 12"/>
            <p:cNvSpPr/>
            <p:nvPr/>
          </p:nvSpPr>
          <p:spPr>
            <a:xfrm>
              <a:off x="4861668" y="5244878"/>
              <a:ext cx="791780" cy="634801"/>
            </a:xfrm>
            <a:prstGeom prst="flowChartPunchedCard">
              <a:avLst/>
            </a:prstGeom>
            <a:solidFill>
              <a:srgbClr val="FFFF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chemeClr val="tx1"/>
                  </a:solidFill>
                </a:rPr>
                <a:t>.so</a:t>
              </a:r>
            </a:p>
          </p:txBody>
        </p:sp>
        <p:cxnSp>
          <p:nvCxnSpPr>
            <p:cNvPr id="24" name="Elbow Connector 23"/>
            <p:cNvCxnSpPr>
              <a:stCxn id="17" idx="2"/>
              <a:endCxn id="23" idx="0"/>
            </p:cNvCxnSpPr>
            <p:nvPr/>
          </p:nvCxnSpPr>
          <p:spPr>
            <a:xfrm rot="16200000" flipH="1">
              <a:off x="3926384" y="3913704"/>
              <a:ext cx="2662346" cy="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796612" y="3113533"/>
              <a:ext cx="921891" cy="484035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chemeClr val="accent2"/>
                  </a:solidFill>
                </a:rPr>
                <a:t>cc/ld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SEJITS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8126" y="5835500"/>
            <a:ext cx="195262" cy="1936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7088" y="5835500"/>
            <a:ext cx="195263" cy="1936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ard 284"/>
          <p:cNvSpPr/>
          <p:nvPr/>
        </p:nvSpPr>
        <p:spPr>
          <a:xfrm>
            <a:off x="2427938" y="4113062"/>
            <a:ext cx="2606675" cy="1679575"/>
          </a:xfrm>
          <a:prstGeom prst="flowChartPunchedCard">
            <a:avLst/>
          </a:prstGeom>
          <a:solidFill>
            <a:srgbClr val="FFFF66"/>
          </a:solidFill>
          <a:ln w="3810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ard 2"/>
          <p:cNvSpPr/>
          <p:nvPr/>
        </p:nvSpPr>
        <p:spPr>
          <a:xfrm>
            <a:off x="2166001" y="1476225"/>
            <a:ext cx="3043237" cy="1839912"/>
          </a:xfrm>
          <a:prstGeom prst="flowChartPunchedCard">
            <a:avLst/>
          </a:prstGeom>
          <a:solidFill>
            <a:srgbClr val="8DFAF7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dirty="0" err="1">
                <a:solidFill>
                  <a:schemeClr val="tx1"/>
                </a:solidFill>
              </a:rPr>
              <a:t>py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2362851" y="5806925"/>
            <a:ext cx="4386262" cy="646112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1F497D"/>
                </a:solidFill>
              </a:rPr>
              <a:t>OS/HW</a:t>
            </a:r>
          </a:p>
        </p:txBody>
      </p:sp>
      <p:grpSp>
        <p:nvGrpSpPr>
          <p:cNvPr id="9" name="Group 319"/>
          <p:cNvGrpSpPr>
            <a:grpSpLocks/>
          </p:cNvGrpSpPr>
          <p:nvPr/>
        </p:nvGrpSpPr>
        <p:grpSpPr bwMode="auto">
          <a:xfrm>
            <a:off x="2362851" y="2444600"/>
            <a:ext cx="790575" cy="3217863"/>
            <a:chOff x="1557565" y="2532466"/>
            <a:chExt cx="790193" cy="3217252"/>
          </a:xfrm>
        </p:grpSpPr>
        <p:sp>
          <p:nvSpPr>
            <p:cNvPr id="10" name="Rectangle 9"/>
            <p:cNvSpPr/>
            <p:nvPr/>
          </p:nvSpPr>
          <p:spPr>
            <a:xfrm>
              <a:off x="1557565" y="2532466"/>
              <a:ext cx="790193" cy="668210"/>
            </a:xfrm>
            <a:prstGeom prst="rect">
              <a:avLst/>
            </a:prstGeom>
            <a:solidFill>
              <a:srgbClr val="BAFAF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f()</a:t>
              </a:r>
            </a:p>
          </p:txBody>
        </p:sp>
        <p:cxnSp>
          <p:nvCxnSpPr>
            <p:cNvPr id="11" name="Shape 21"/>
            <p:cNvCxnSpPr>
              <a:stCxn id="10" idx="2"/>
            </p:cNvCxnSpPr>
            <p:nvPr/>
          </p:nvCxnSpPr>
          <p:spPr>
            <a:xfrm rot="16200000" flipH="1">
              <a:off x="678141" y="4475196"/>
              <a:ext cx="2549043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321"/>
          <p:cNvGrpSpPr>
            <a:grpSpLocks/>
          </p:cNvGrpSpPr>
          <p:nvPr/>
        </p:nvGrpSpPr>
        <p:grpSpPr bwMode="auto">
          <a:xfrm>
            <a:off x="3375676" y="2444600"/>
            <a:ext cx="1417637" cy="3217862"/>
            <a:chOff x="2570135" y="2532466"/>
            <a:chExt cx="1417666" cy="3218060"/>
          </a:xfrm>
        </p:grpSpPr>
        <p:sp>
          <p:nvSpPr>
            <p:cNvPr id="13" name="Rectangle 12"/>
            <p:cNvSpPr/>
            <p:nvPr/>
          </p:nvSpPr>
          <p:spPr>
            <a:xfrm>
              <a:off x="2857478" y="2532466"/>
              <a:ext cx="836630" cy="668378"/>
            </a:xfrm>
            <a:prstGeom prst="rect">
              <a:avLst/>
            </a:prstGeom>
            <a:solidFill>
              <a:srgbClr val="BAFAF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h()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70135" y="5363152"/>
              <a:ext cx="1417666" cy="387374"/>
            </a:xfrm>
            <a:prstGeom prst="roundRect">
              <a:avLst/>
            </a:prstGeom>
            <a:solidFill>
              <a:srgbClr val="BAFAF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Specializer</a:t>
              </a:r>
            </a:p>
          </p:txBody>
        </p:sp>
        <p:cxnSp>
          <p:nvCxnSpPr>
            <p:cNvPr id="15" name="Shape 25"/>
            <p:cNvCxnSpPr>
              <a:stCxn id="13" idx="2"/>
              <a:endCxn id="14" idx="0"/>
            </p:cNvCxnSpPr>
            <p:nvPr/>
          </p:nvCxnSpPr>
          <p:spPr>
            <a:xfrm rot="16200000" flipH="1">
              <a:off x="2197020" y="4280411"/>
              <a:ext cx="2162308" cy="31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22"/>
          <p:cNvGrpSpPr>
            <a:grpSpLocks/>
          </p:cNvGrpSpPr>
          <p:nvPr/>
        </p:nvGrpSpPr>
        <p:grpSpPr bwMode="auto">
          <a:xfrm>
            <a:off x="4793312" y="1931837"/>
            <a:ext cx="1730376" cy="3347094"/>
            <a:chOff x="3987800" y="2019300"/>
            <a:chExt cx="1730704" cy="3347612"/>
          </a:xfrm>
        </p:grpSpPr>
        <p:sp>
          <p:nvSpPr>
            <p:cNvPr id="17" name="Card 11"/>
            <p:cNvSpPr/>
            <p:nvPr/>
          </p:nvSpPr>
          <p:spPr>
            <a:xfrm>
              <a:off x="4795992" y="2019300"/>
              <a:ext cx="922512" cy="752591"/>
            </a:xfrm>
            <a:prstGeom prst="flowChartPunchedCard">
              <a:avLst/>
            </a:prstGeom>
            <a:solidFill>
              <a:srgbClr val="FFFF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>
                  <a:solidFill>
                    <a:schemeClr val="tx1"/>
                  </a:solidFill>
                </a:rPr>
                <a:t>.c</a:t>
              </a:r>
            </a:p>
          </p:txBody>
        </p:sp>
        <p:cxnSp>
          <p:nvCxnSpPr>
            <p:cNvPr id="18" name="Elbow Connector 17"/>
            <p:cNvCxnSpPr>
              <a:stCxn id="14" idx="3"/>
              <a:endCxn id="17" idx="1"/>
            </p:cNvCxnSpPr>
            <p:nvPr/>
          </p:nvCxnSpPr>
          <p:spPr>
            <a:xfrm flipV="1">
              <a:off x="3987800" y="2395595"/>
              <a:ext cx="808192" cy="2971317"/>
            </a:xfrm>
            <a:prstGeom prst="bentConnector3">
              <a:avLst>
                <a:gd name="adj1" fmla="val 63093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948513" y="4184632"/>
            <a:ext cx="461665" cy="1671505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US">
                <a:latin typeface="Arial" pitchFamily="-109" charset="0"/>
                <a:ea typeface="ＭＳ Ｐゴシック" pitchFamily="-111" charset="-128"/>
                <a:cs typeface="ＭＳ Ｐゴシック" pitchFamily="-111" charset="-128"/>
              </a:rPr>
              <a:t>PLL Interp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83526" y="1055537"/>
            <a:ext cx="2649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-109" charset="0"/>
                <a:ea typeface="ＭＳ Ｐゴシック" pitchFamily="-111" charset="-128"/>
                <a:cs typeface="ＭＳ Ｐゴシック" pitchFamily="-111" charset="-128"/>
              </a:rPr>
              <a:t>Productivity app</a:t>
            </a:r>
          </a:p>
        </p:txBody>
      </p:sp>
      <p:cxnSp>
        <p:nvCxnSpPr>
          <p:cNvPr id="21" name="Elbow Connector 20"/>
          <p:cNvCxnSpPr>
            <a:stCxn id="14" idx="3"/>
            <a:endCxn id="23" idx="1"/>
          </p:cNvCxnSpPr>
          <p:nvPr/>
        </p:nvCxnSpPr>
        <p:spPr>
          <a:xfrm>
            <a:off x="4793313" y="5468787"/>
            <a:ext cx="873125" cy="634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Magnetic Disk 73"/>
          <p:cNvSpPr/>
          <p:nvPr/>
        </p:nvSpPr>
        <p:spPr>
          <a:xfrm>
            <a:off x="5614051" y="3682850"/>
            <a:ext cx="898525" cy="677862"/>
          </a:xfrm>
          <a:prstGeom prst="flowChartMagneticDisk">
            <a:avLst/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$</a:t>
            </a: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3320113" y="4484537"/>
            <a:ext cx="1600200" cy="457200"/>
          </a:xfrm>
          <a:prstGeom prst="rect">
            <a:avLst/>
          </a:prstGeom>
          <a:solidFill>
            <a:srgbClr val="BAFAF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/>
              <a:t>ASP.py</a:t>
            </a:r>
          </a:p>
        </p:txBody>
      </p:sp>
    </p:spTree>
    <p:extLst>
      <p:ext uri="{BB962C8B-B14F-4D97-AF65-F5344CB8AC3E}">
        <p14:creationId xmlns:p14="http://schemas.microsoft.com/office/powerpoint/2010/main" val="27531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Static C/C++ code with “holes” filled in at runtime</a:t>
            </a:r>
          </a:p>
          <a:p>
            <a:pPr marL="857250" lvl="2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b="1" dirty="0" smtClean="0"/>
              <a:t>${</a:t>
            </a:r>
            <a:r>
              <a:rPr lang="en-US" b="1" dirty="0" err="1" smtClean="0"/>
              <a:t>num_items</a:t>
            </a:r>
            <a:r>
              <a:rPr lang="en-US" b="1" dirty="0" smtClean="0"/>
              <a:t>}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85725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*= 2.0;</a:t>
            </a:r>
          </a:p>
          <a:p>
            <a:pPr marL="857250" lvl="2" indent="0">
              <a:buNone/>
            </a:pP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Facilitates compiler optimizations</a:t>
            </a:r>
          </a:p>
          <a:p>
            <a:pPr lvl="1"/>
            <a:r>
              <a:rPr lang="en-US" dirty="0" smtClean="0"/>
              <a:t>Allows adapting to machine parameters</a:t>
            </a:r>
          </a:p>
          <a:p>
            <a:pPr lvl="1"/>
            <a:r>
              <a:rPr lang="en-US" dirty="0" smtClean="0"/>
              <a:t>Allows choosing among implementations based 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639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transformations</a:t>
            </a:r>
          </a:p>
          <a:p>
            <a:pPr lvl="1"/>
            <a:r>
              <a:rPr lang="en-US" dirty="0" smtClean="0"/>
              <a:t>Input/output code expressed as abstract syntax tree</a:t>
            </a:r>
          </a:p>
          <a:p>
            <a:pPr lvl="1"/>
            <a:r>
              <a:rPr lang="en-US" dirty="0" smtClean="0"/>
              <a:t>Specializer walks over tree and translates nodes</a:t>
            </a:r>
          </a:p>
          <a:p>
            <a:pPr lvl="1"/>
            <a:r>
              <a:rPr lang="en-US" dirty="0" smtClean="0"/>
              <a:t>Facilitates complex transformations and optimizations</a:t>
            </a:r>
          </a:p>
          <a:p>
            <a:pPr lvl="1"/>
            <a:r>
              <a:rPr lang="en-US" dirty="0" smtClean="0"/>
              <a:t>Can be used together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SSH to: moonflare.com</a:t>
            </a:r>
          </a:p>
          <a:p>
            <a:r>
              <a:rPr lang="en-US" dirty="0" smtClean="0"/>
              <a:t>Log in as username </a:t>
            </a:r>
            <a:r>
              <a:rPr lang="en-US" dirty="0" smtClean="0"/>
              <a:t>“par-lab-all”, </a:t>
            </a:r>
            <a:r>
              <a:rPr lang="en-US" dirty="0" smtClean="0"/>
              <a:t>password “2xyb3pex”</a:t>
            </a:r>
          </a:p>
          <a:p>
            <a:r>
              <a:rPr lang="en-US" dirty="0" smtClean="0"/>
              <a:t>Do: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i="1" dirty="0" err="1" smtClean="0"/>
              <a:t>yourname</a:t>
            </a:r>
            <a:endParaRPr lang="en-US" i="1" dirty="0" smtClean="0"/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*.</a:t>
            </a:r>
            <a:r>
              <a:rPr lang="en-US" dirty="0" err="1" smtClean="0"/>
              <a:t>py</a:t>
            </a:r>
            <a:r>
              <a:rPr lang="en-US" dirty="0" smtClean="0"/>
              <a:t> *.</a:t>
            </a:r>
            <a:r>
              <a:rPr lang="en-US" dirty="0" err="1" smtClean="0"/>
              <a:t>mako</a:t>
            </a:r>
            <a:r>
              <a:rPr lang="en-US" dirty="0" smtClean="0"/>
              <a:t> </a:t>
            </a:r>
            <a:r>
              <a:rPr lang="en-US" i="1" dirty="0" err="1" smtClean="0"/>
              <a:t>yourname</a:t>
            </a:r>
            <a:endParaRPr lang="en-US" i="1" dirty="0" smtClean="0"/>
          </a:p>
          <a:p>
            <a:pPr lvl="1"/>
            <a:r>
              <a:rPr lang="en-US" dirty="0" smtClean="0"/>
              <a:t>cd </a:t>
            </a:r>
            <a:r>
              <a:rPr lang="en-US" i="1" dirty="0" err="1" smtClean="0"/>
              <a:t>yourname</a:t>
            </a:r>
            <a:endParaRPr lang="en-US" dirty="0" smtClean="0"/>
          </a:p>
          <a:p>
            <a:r>
              <a:rPr lang="en-US" dirty="0" smtClean="0"/>
              <a:t>Run with: python double.py</a:t>
            </a:r>
          </a:p>
          <a:p>
            <a:r>
              <a:rPr lang="en-US" dirty="0" smtClean="0"/>
              <a:t>View generated C++ in “cache” subdirectory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double_template.mako</a:t>
            </a:r>
            <a:endParaRPr lang="en-US" dirty="0" smtClean="0"/>
          </a:p>
          <a:p>
            <a:pPr lvl="1"/>
            <a:r>
              <a:rPr lang="en-US" dirty="0" smtClean="0"/>
              <a:t>Use your favorite editor or “</a:t>
            </a:r>
            <a:r>
              <a:rPr lang="en-US" dirty="0" err="1" smtClean="0"/>
              <a:t>nano</a:t>
            </a:r>
            <a:r>
              <a:rPr lang="en-US" dirty="0" smtClean="0"/>
              <a:t>” if you don’t have one</a:t>
            </a:r>
          </a:p>
          <a:p>
            <a:r>
              <a:rPr lang="en-US" dirty="0" smtClean="0"/>
              <a:t>Try changing it to multiply the vector by 3.0 instead of 2.0</a:t>
            </a:r>
          </a:p>
          <a:p>
            <a:pPr lvl="1"/>
            <a:r>
              <a:rPr lang="en-US" dirty="0" smtClean="0"/>
              <a:t>Then run “python double.py” </a:t>
            </a:r>
            <a:r>
              <a:rPr lang="en-US" dirty="0" smtClean="0"/>
              <a:t>again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1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Next we’ll make it so you can multiply by any scalar you want</a:t>
            </a:r>
          </a:p>
          <a:p>
            <a:r>
              <a:rPr lang="en-US" dirty="0" smtClean="0"/>
              <a:t>Replace constant in </a:t>
            </a:r>
            <a:r>
              <a:rPr lang="en-US" dirty="0" err="1" smtClean="0"/>
              <a:t>double_template.mako</a:t>
            </a:r>
            <a:r>
              <a:rPr lang="en-US" dirty="0" smtClean="0"/>
              <a:t> with a placeholder ${scalar}</a:t>
            </a:r>
          </a:p>
          <a:p>
            <a:r>
              <a:rPr lang="en-US" dirty="0" smtClean="0"/>
              <a:t>Edit double.py</a:t>
            </a:r>
          </a:p>
          <a:p>
            <a:pPr lvl="1"/>
            <a:r>
              <a:rPr lang="en-US" dirty="0" smtClean="0"/>
              <a:t>Add a parameter to </a:t>
            </a:r>
            <a:r>
              <a:rPr lang="en-US" dirty="0" err="1" smtClean="0"/>
              <a:t>double_using_template</a:t>
            </a:r>
            <a:r>
              <a:rPr lang="en-US" dirty="0" smtClean="0"/>
              <a:t> for the scalar multiple</a:t>
            </a:r>
          </a:p>
          <a:p>
            <a:pPr lvl="1"/>
            <a:r>
              <a:rPr lang="en-US" dirty="0" smtClean="0"/>
              <a:t>Pass it to </a:t>
            </a:r>
            <a:r>
              <a:rPr lang="en-US" dirty="0" err="1" smtClean="0"/>
              <a:t>mytemplate.render</a:t>
            </a:r>
            <a:endParaRPr lang="en-US" dirty="0"/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test_generated</a:t>
            </a:r>
            <a:r>
              <a:rPr lang="en-US" dirty="0" smtClean="0"/>
              <a:t> to add the argument</a:t>
            </a:r>
          </a:p>
          <a:p>
            <a:r>
              <a:rPr lang="en-US" dirty="0" smtClean="0"/>
              <a:t>Then run “python double.py” again</a:t>
            </a:r>
          </a:p>
        </p:txBody>
      </p:sp>
    </p:spTree>
    <p:extLst>
      <p:ext uri="{BB962C8B-B14F-4D97-AF65-F5344CB8AC3E}">
        <p14:creationId xmlns:p14="http://schemas.microsoft.com/office/powerpoint/2010/main" val="33317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transformation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Run: python calc.py</a:t>
            </a:r>
          </a:p>
          <a:p>
            <a:pPr lvl="1"/>
            <a:r>
              <a:rPr lang="en-US" dirty="0" smtClean="0"/>
              <a:t>Prints out C++, result</a:t>
            </a:r>
          </a:p>
          <a:p>
            <a:r>
              <a:rPr lang="en-US" dirty="0" smtClean="0"/>
              <a:t>Python input: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MyKernel</a:t>
            </a:r>
            <a:r>
              <a:rPr lang="en-US" dirty="0"/>
              <a:t>(</a:t>
            </a:r>
            <a:r>
              <a:rPr lang="en-US" dirty="0" err="1"/>
              <a:t>CalcKernel</a:t>
            </a:r>
            <a:r>
              <a:rPr lang="en-US" dirty="0"/>
              <a:t>):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kernel():</a:t>
            </a:r>
          </a:p>
          <a:p>
            <a:pPr lvl="1"/>
            <a:r>
              <a:rPr lang="en-US" dirty="0" smtClean="0"/>
              <a:t>        return </a:t>
            </a:r>
            <a:r>
              <a:rPr lang="en-US" dirty="0"/>
              <a:t>2 + 2</a:t>
            </a:r>
          </a:p>
        </p:txBody>
      </p:sp>
    </p:spTree>
    <p:extLst>
      <p:ext uri="{BB962C8B-B14F-4D97-AF65-F5344CB8AC3E}">
        <p14:creationId xmlns:p14="http://schemas.microsoft.com/office/powerpoint/2010/main" val="25750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transformation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MyKernel.kernel</a:t>
            </a:r>
            <a:r>
              <a:rPr lang="en-US" dirty="0" smtClean="0"/>
              <a:t>() to use * instead of +</a:t>
            </a:r>
          </a:p>
          <a:p>
            <a:pPr lvl="1"/>
            <a:r>
              <a:rPr lang="en-US" dirty="0" smtClean="0"/>
              <a:t>Run “python calc.py”, Should get error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visit_Mult</a:t>
            </a:r>
            <a:r>
              <a:rPr lang="en-US" dirty="0" smtClean="0"/>
              <a:t> on </a:t>
            </a:r>
            <a:r>
              <a:rPr lang="en-US" dirty="0" err="1" smtClean="0"/>
              <a:t>ConvertAST</a:t>
            </a:r>
            <a:r>
              <a:rPr lang="en-US" dirty="0" smtClean="0"/>
              <a:t> to fix</a:t>
            </a:r>
          </a:p>
          <a:p>
            <a:pPr lvl="1"/>
            <a:r>
              <a:rPr lang="en-US" dirty="0" smtClean="0"/>
              <a:t>Model on </a:t>
            </a:r>
            <a:r>
              <a:rPr lang="en-US" dirty="0" err="1" smtClean="0"/>
              <a:t>visit_Add</a:t>
            </a:r>
            <a:endParaRPr lang="en-US" dirty="0" smtClean="0"/>
          </a:p>
          <a:p>
            <a:r>
              <a:rPr lang="en-US" dirty="0" smtClean="0"/>
              <a:t>Run again, should succeed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8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Words>484</Words>
  <Application>Microsoft Office PowerPoint</Application>
  <PresentationFormat>On-screen Show (4:3)</PresentationFormat>
  <Paragraphs>90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SEJITS: a basic walkthrough for specializer writers</vt:lpstr>
      <vt:lpstr>SEJITS architecture</vt:lpstr>
      <vt:lpstr>Implementation methods</vt:lpstr>
      <vt:lpstr>Implementation methods</vt:lpstr>
      <vt:lpstr>Template exercise</vt:lpstr>
      <vt:lpstr>Template exercise</vt:lpstr>
      <vt:lpstr>Template exercise</vt:lpstr>
      <vt:lpstr>Tree transformation exercise</vt:lpstr>
      <vt:lpstr>Tree transformation exercise</vt:lpstr>
      <vt:lpstr>Tree transformation exercise</vt:lpstr>
      <vt:lpstr>Tree transformation exercise</vt:lpstr>
      <vt:lpstr>Download /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Selective, Embedded Just-in-Time Specialization (SEJITS)</dc:title>
  <dc:creator>dcoetzee</dc:creator>
  <cp:lastModifiedBy>dcoetzee</cp:lastModifiedBy>
  <cp:revision>29</cp:revision>
  <dcterms:created xsi:type="dcterms:W3CDTF">2011-10-04T18:26:14Z</dcterms:created>
  <dcterms:modified xsi:type="dcterms:W3CDTF">2011-10-27T18:01:30Z</dcterms:modified>
</cp:coreProperties>
</file>