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8" r:id="rId5"/>
    <p:sldId id="259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FFFF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23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97F29-1424-4006-8A2E-37C500201387}" type="datetimeFigureOut">
              <a:rPr lang="ko-KR" altLang="en-US" smtClean="0"/>
              <a:pPr/>
              <a:t>2020-04-23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6B961-1BF0-47E1-90E4-AFA4ECE50A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97F29-1424-4006-8A2E-37C500201387}" type="datetimeFigureOut">
              <a:rPr lang="ko-KR" altLang="en-US" smtClean="0"/>
              <a:pPr/>
              <a:t>2020-04-23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6B961-1BF0-47E1-90E4-AFA4ECE50A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97F29-1424-4006-8A2E-37C500201387}" type="datetimeFigureOut">
              <a:rPr lang="ko-KR" altLang="en-US" smtClean="0"/>
              <a:pPr/>
              <a:t>2020-04-23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6B961-1BF0-47E1-90E4-AFA4ECE50A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97F29-1424-4006-8A2E-37C500201387}" type="datetimeFigureOut">
              <a:rPr lang="ko-KR" altLang="en-US" smtClean="0"/>
              <a:pPr/>
              <a:t>2020-04-23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6B961-1BF0-47E1-90E4-AFA4ECE50A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97F29-1424-4006-8A2E-37C500201387}" type="datetimeFigureOut">
              <a:rPr lang="ko-KR" altLang="en-US" smtClean="0"/>
              <a:pPr/>
              <a:t>2020-04-23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6B961-1BF0-47E1-90E4-AFA4ECE50A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97F29-1424-4006-8A2E-37C500201387}" type="datetimeFigureOut">
              <a:rPr lang="ko-KR" altLang="en-US" smtClean="0"/>
              <a:pPr/>
              <a:t>2020-04-23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6B961-1BF0-47E1-90E4-AFA4ECE50A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97F29-1424-4006-8A2E-37C500201387}" type="datetimeFigureOut">
              <a:rPr lang="ko-KR" altLang="en-US" smtClean="0"/>
              <a:pPr/>
              <a:t>2020-04-23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6B961-1BF0-47E1-90E4-AFA4ECE50A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97F29-1424-4006-8A2E-37C500201387}" type="datetimeFigureOut">
              <a:rPr lang="ko-KR" altLang="en-US" smtClean="0"/>
              <a:pPr/>
              <a:t>2020-04-23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6B961-1BF0-47E1-90E4-AFA4ECE50A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97F29-1424-4006-8A2E-37C500201387}" type="datetimeFigureOut">
              <a:rPr lang="ko-KR" altLang="en-US" smtClean="0"/>
              <a:pPr/>
              <a:t>2020-04-23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6B961-1BF0-47E1-90E4-AFA4ECE50A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97F29-1424-4006-8A2E-37C500201387}" type="datetimeFigureOut">
              <a:rPr lang="ko-KR" altLang="en-US" smtClean="0"/>
              <a:pPr/>
              <a:t>2020-04-23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6B961-1BF0-47E1-90E4-AFA4ECE50A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97F29-1424-4006-8A2E-37C500201387}" type="datetimeFigureOut">
              <a:rPr lang="ko-KR" altLang="en-US" smtClean="0"/>
              <a:pPr/>
              <a:t>2020-04-23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6B961-1BF0-47E1-90E4-AFA4ECE50A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397F29-1424-4006-8A2E-37C500201387}" type="datetimeFigureOut">
              <a:rPr lang="ko-KR" altLang="en-US" smtClean="0"/>
              <a:pPr/>
              <a:t>2020-04-23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16B961-1BF0-47E1-90E4-AFA4ECE50A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3059832" y="1340768"/>
            <a:ext cx="2988915" cy="3692996"/>
            <a:chOff x="2987824" y="1412776"/>
            <a:chExt cx="2988915" cy="3692996"/>
          </a:xfrm>
        </p:grpSpPr>
        <p:pic>
          <p:nvPicPr>
            <p:cNvPr id="4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067944" y="4077072"/>
              <a:ext cx="838200" cy="1028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987824" y="2708920"/>
              <a:ext cx="800100" cy="1019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067944" y="1412776"/>
              <a:ext cx="800100" cy="1038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5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148064" y="2708920"/>
              <a:ext cx="828675" cy="1057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오른쪽 화살표 7"/>
            <p:cNvSpPr/>
            <p:nvPr/>
          </p:nvSpPr>
          <p:spPr>
            <a:xfrm rot="18825548">
              <a:off x="3423964" y="2178465"/>
              <a:ext cx="648072" cy="288032"/>
            </a:xfrm>
            <a:prstGeom prst="rightArrow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7030A0"/>
                </a:solidFill>
              </a:endParaRPr>
            </a:p>
          </p:txBody>
        </p:sp>
        <p:sp>
          <p:nvSpPr>
            <p:cNvPr id="9" name="오른쪽 화살표 8"/>
            <p:cNvSpPr/>
            <p:nvPr/>
          </p:nvSpPr>
          <p:spPr>
            <a:xfrm rot="2934459">
              <a:off x="5001531" y="2183691"/>
              <a:ext cx="648072" cy="288032"/>
            </a:xfrm>
            <a:prstGeom prst="rightArrow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오른쪽 화살표 9"/>
            <p:cNvSpPr/>
            <p:nvPr/>
          </p:nvSpPr>
          <p:spPr>
            <a:xfrm rot="13626980">
              <a:off x="3493880" y="3836446"/>
              <a:ext cx="648072" cy="288032"/>
            </a:xfrm>
            <a:prstGeom prst="rightArrow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오른쪽 화살표 10"/>
            <p:cNvSpPr/>
            <p:nvPr/>
          </p:nvSpPr>
          <p:spPr>
            <a:xfrm rot="7747156">
              <a:off x="4780167" y="3915279"/>
              <a:ext cx="648072" cy="288032"/>
            </a:xfrm>
            <a:prstGeom prst="rightArrow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1187624" y="692696"/>
            <a:ext cx="2880320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★ 몬스터 속성별 상성</a:t>
            </a:r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오른쪽 화살표 13"/>
          <p:cNvSpPr/>
          <p:nvPr/>
        </p:nvSpPr>
        <p:spPr>
          <a:xfrm rot="8118997">
            <a:off x="3643522" y="2319095"/>
            <a:ext cx="648072" cy="288032"/>
          </a:xfrm>
          <a:prstGeom prst="rightArrow">
            <a:avLst/>
          </a:prstGeom>
          <a:solidFill>
            <a:srgbClr val="FFF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오른쪽 화살표 14"/>
          <p:cNvSpPr/>
          <p:nvPr/>
        </p:nvSpPr>
        <p:spPr>
          <a:xfrm rot="13720651">
            <a:off x="4858112" y="2255278"/>
            <a:ext cx="648072" cy="288032"/>
          </a:xfrm>
          <a:prstGeom prst="rightArrow">
            <a:avLst/>
          </a:prstGeom>
          <a:solidFill>
            <a:srgbClr val="FFF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오른쪽 화살표 15"/>
          <p:cNvSpPr/>
          <p:nvPr/>
        </p:nvSpPr>
        <p:spPr>
          <a:xfrm rot="18532636">
            <a:off x="4635470" y="3627636"/>
            <a:ext cx="648072" cy="288032"/>
          </a:xfrm>
          <a:prstGeom prst="rightArrow">
            <a:avLst/>
          </a:prstGeom>
          <a:solidFill>
            <a:srgbClr val="FFF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오른쪽 화살표 16"/>
          <p:cNvSpPr/>
          <p:nvPr/>
        </p:nvSpPr>
        <p:spPr>
          <a:xfrm rot="2860011">
            <a:off x="3780559" y="3621511"/>
            <a:ext cx="648072" cy="288032"/>
          </a:xfrm>
          <a:prstGeom prst="rightArrow">
            <a:avLst/>
          </a:prstGeom>
          <a:solidFill>
            <a:srgbClr val="FFF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오른쪽 화살표 17"/>
          <p:cNvSpPr/>
          <p:nvPr/>
        </p:nvSpPr>
        <p:spPr>
          <a:xfrm>
            <a:off x="1691680" y="1340768"/>
            <a:ext cx="648072" cy="288032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7030A0"/>
              </a:solidFill>
            </a:endParaRPr>
          </a:p>
        </p:txBody>
      </p:sp>
      <p:sp>
        <p:nvSpPr>
          <p:cNvPr id="19" name="오른쪽 화살표 18"/>
          <p:cNvSpPr/>
          <p:nvPr/>
        </p:nvSpPr>
        <p:spPr>
          <a:xfrm>
            <a:off x="1670585" y="1880930"/>
            <a:ext cx="648072" cy="288032"/>
          </a:xfrm>
          <a:prstGeom prst="rightArrow">
            <a:avLst/>
          </a:prstGeom>
          <a:solidFill>
            <a:srgbClr val="FFF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691680" y="1628800"/>
            <a:ext cx="504056" cy="2160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smtClean="0"/>
              <a:t>강함</a:t>
            </a:r>
            <a:endParaRPr lang="ko-KR" altLang="en-US" sz="1050" b="1"/>
          </a:p>
        </p:txBody>
      </p:sp>
      <p:sp>
        <p:nvSpPr>
          <p:cNvPr id="21" name="직사각형 20"/>
          <p:cNvSpPr/>
          <p:nvPr/>
        </p:nvSpPr>
        <p:spPr>
          <a:xfrm>
            <a:off x="1691680" y="2132856"/>
            <a:ext cx="504056" cy="216024"/>
          </a:xfrm>
          <a:prstGeom prst="rect">
            <a:avLst/>
          </a:prstGeom>
          <a:solidFill>
            <a:srgbClr val="FFF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약</a:t>
            </a:r>
            <a:r>
              <a:rPr lang="ko-KR" altLang="en-US" sz="105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함</a:t>
            </a:r>
            <a:endParaRPr lang="ko-KR" altLang="en-US" sz="105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851920" y="1412776"/>
            <a:ext cx="4536504" cy="33123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이상해씨</a:t>
            </a:r>
            <a:endParaRPr lang="en-US" altLang="ko-KR" b="1" smtClean="0">
              <a:solidFill>
                <a:schemeClr val="tx1"/>
              </a:solidFill>
              <a:latin typeface="HY엽서L" pitchFamily="18" charset="-127"/>
              <a:ea typeface="HY엽서L" pitchFamily="18" charset="-127"/>
            </a:endParaRPr>
          </a:p>
          <a:p>
            <a:pPr algn="ctr"/>
            <a:endParaRPr lang="en-US" altLang="ko-KR" smtClean="0">
              <a:solidFill>
                <a:schemeClr val="tx1"/>
              </a:solidFill>
              <a:latin typeface="HY엽서L" pitchFamily="18" charset="-127"/>
              <a:ea typeface="HY엽서L" pitchFamily="18" charset="-127"/>
            </a:endParaRPr>
          </a:p>
          <a:p>
            <a:r>
              <a:rPr lang="ko-KR" altLang="en-US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  </a:t>
            </a:r>
            <a:r>
              <a:rPr lang="ko-KR" altLang="en-US" b="1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스킬</a:t>
            </a:r>
            <a:r>
              <a:rPr lang="ko-KR" altLang="en-US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 </a:t>
            </a:r>
            <a:endParaRPr lang="en-US" altLang="ko-KR" smtClean="0">
              <a:solidFill>
                <a:schemeClr val="tx1"/>
              </a:solidFill>
              <a:latin typeface="HY엽서L" pitchFamily="18" charset="-127"/>
              <a:ea typeface="HY엽서L" pitchFamily="18" charset="-127"/>
            </a:endParaRPr>
          </a:p>
          <a:p>
            <a:r>
              <a:rPr lang="ko-KR" altLang="en-US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     </a:t>
            </a:r>
            <a:r>
              <a:rPr lang="en-US" altLang="ko-KR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-</a:t>
            </a:r>
            <a:r>
              <a:rPr lang="ko-KR" altLang="en-US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 </a:t>
            </a:r>
            <a:r>
              <a:rPr lang="ko-KR" altLang="en-US" sz="1600" smtClean="0">
                <a:solidFill>
                  <a:schemeClr val="accent3">
                    <a:lumMod val="50000"/>
                  </a:schemeClr>
                </a:solidFill>
                <a:latin typeface="HY엽서L" pitchFamily="18" charset="-127"/>
                <a:ea typeface="HY엽서L" pitchFamily="18" charset="-127"/>
              </a:rPr>
              <a:t>할퀴기</a:t>
            </a:r>
            <a:r>
              <a:rPr lang="ko-KR" altLang="en-US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 공격성공률 </a:t>
            </a:r>
            <a:r>
              <a:rPr lang="en-US" altLang="ko-KR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70% </a:t>
            </a:r>
          </a:p>
          <a:p>
            <a:r>
              <a:rPr lang="ko-KR" altLang="en-US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        공격력</a:t>
            </a:r>
            <a:r>
              <a:rPr lang="en-US" altLang="ko-KR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+2</a:t>
            </a:r>
          </a:p>
          <a:p>
            <a:r>
              <a:rPr lang="ko-KR" altLang="en-US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     </a:t>
            </a:r>
            <a:r>
              <a:rPr lang="en-US" altLang="ko-KR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-</a:t>
            </a:r>
            <a:r>
              <a:rPr lang="ko-KR" altLang="en-US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 </a:t>
            </a:r>
            <a:r>
              <a:rPr lang="ko-KR" altLang="en-US" sz="1600" smtClean="0">
                <a:solidFill>
                  <a:schemeClr val="accent3">
                    <a:lumMod val="50000"/>
                  </a:schemeClr>
                </a:solidFill>
                <a:latin typeface="HY엽서L" pitchFamily="18" charset="-127"/>
                <a:ea typeface="HY엽서L" pitchFamily="18" charset="-127"/>
              </a:rPr>
              <a:t>덩쿨채찍</a:t>
            </a:r>
            <a:r>
              <a:rPr lang="ko-KR" altLang="en-US" sz="1600" smtClean="0">
                <a:solidFill>
                  <a:srgbClr val="FF0000"/>
                </a:solidFill>
                <a:latin typeface="HY엽서L" pitchFamily="18" charset="-127"/>
                <a:ea typeface="HY엽서L" pitchFamily="18" charset="-127"/>
              </a:rPr>
              <a:t> </a:t>
            </a:r>
            <a:r>
              <a:rPr lang="ko-KR" altLang="en-US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공격성공률 </a:t>
            </a:r>
            <a:r>
              <a:rPr lang="en-US" altLang="ko-KR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60%</a:t>
            </a:r>
          </a:p>
          <a:p>
            <a:r>
              <a:rPr lang="ko-KR" altLang="en-US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        공격력</a:t>
            </a:r>
            <a:r>
              <a:rPr lang="en-US" altLang="ko-KR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+3</a:t>
            </a:r>
          </a:p>
          <a:p>
            <a:r>
              <a:rPr lang="ko-KR" altLang="en-US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     </a:t>
            </a:r>
            <a:r>
              <a:rPr lang="en-US" altLang="ko-KR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-</a:t>
            </a:r>
            <a:r>
              <a:rPr lang="ko-KR" altLang="en-US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 </a:t>
            </a:r>
            <a:r>
              <a:rPr lang="ko-KR" altLang="en-US" sz="1600" smtClean="0">
                <a:solidFill>
                  <a:schemeClr val="accent3">
                    <a:lumMod val="50000"/>
                  </a:schemeClr>
                </a:solidFill>
                <a:latin typeface="HY엽서L" pitchFamily="18" charset="-127"/>
                <a:ea typeface="HY엽서L" pitchFamily="18" charset="-127"/>
              </a:rPr>
              <a:t>잎날가르기</a:t>
            </a:r>
            <a:r>
              <a:rPr lang="ko-KR" altLang="en-US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 적이공격시 </a:t>
            </a:r>
            <a:r>
              <a:rPr lang="en-US" altLang="ko-KR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50%</a:t>
            </a:r>
          </a:p>
          <a:p>
            <a:r>
              <a:rPr lang="en-US" altLang="ko-KR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        </a:t>
            </a:r>
            <a:r>
              <a:rPr lang="ko-KR" altLang="en-US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공격력</a:t>
            </a:r>
            <a:r>
              <a:rPr lang="en-US" altLang="ko-KR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+4</a:t>
            </a:r>
          </a:p>
          <a:p>
            <a:r>
              <a:rPr lang="en-US" altLang="ko-KR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     - </a:t>
            </a:r>
            <a:r>
              <a:rPr lang="ko-KR" altLang="en-US" sz="1600" smtClean="0">
                <a:solidFill>
                  <a:schemeClr val="accent3">
                    <a:lumMod val="50000"/>
                  </a:schemeClr>
                </a:solidFill>
                <a:latin typeface="HY엽서L" pitchFamily="18" charset="-127"/>
                <a:ea typeface="HY엽서L" pitchFamily="18" charset="-127"/>
              </a:rPr>
              <a:t>솔라빔</a:t>
            </a:r>
            <a:r>
              <a:rPr lang="ko-KR" altLang="en-US" sz="1600" smtClean="0">
                <a:solidFill>
                  <a:srgbClr val="FF0000"/>
                </a:solidFill>
                <a:latin typeface="HY엽서L" pitchFamily="18" charset="-127"/>
                <a:ea typeface="HY엽서L" pitchFamily="18" charset="-127"/>
              </a:rPr>
              <a:t> </a:t>
            </a:r>
            <a:r>
              <a:rPr lang="ko-KR" altLang="en-US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공격성공률 </a:t>
            </a:r>
            <a:r>
              <a:rPr lang="en-US" altLang="ko-KR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40%</a:t>
            </a:r>
          </a:p>
          <a:p>
            <a:r>
              <a:rPr lang="en-US" altLang="ko-KR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        </a:t>
            </a:r>
            <a:r>
              <a:rPr lang="ko-KR" altLang="en-US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공격력</a:t>
            </a:r>
            <a:r>
              <a:rPr lang="en-US" altLang="ko-KR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+5</a:t>
            </a:r>
            <a:endParaRPr lang="en-US" altLang="ko-KR" sz="1600" smtClean="0">
              <a:solidFill>
                <a:srgbClr val="FF0000"/>
              </a:solidFill>
              <a:latin typeface="HY엽서L" pitchFamily="18" charset="-127"/>
              <a:ea typeface="HY엽서L" pitchFamily="18" charset="-127"/>
            </a:endParaRPr>
          </a:p>
        </p:txBody>
      </p:sp>
      <p:pic>
        <p:nvPicPr>
          <p:cNvPr id="2" name="Picture 2" descr="D:\java_src\Monster_Battle_ver0.0\monster_img\monster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0000" y="1800000"/>
            <a:ext cx="2880000" cy="2803877"/>
          </a:xfrm>
          <a:prstGeom prst="rect">
            <a:avLst/>
          </a:prstGeom>
          <a:noFill/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72000" y="1764000"/>
            <a:ext cx="800100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683568" y="548680"/>
            <a:ext cx="144016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668344" y="5733256"/>
            <a:ext cx="144016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851920" y="1412776"/>
            <a:ext cx="4536504" cy="33123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파이리</a:t>
            </a:r>
            <a:endParaRPr lang="en-US" altLang="ko-KR" b="1" smtClean="0">
              <a:solidFill>
                <a:schemeClr val="tx1"/>
              </a:solidFill>
              <a:latin typeface="HY엽서L" pitchFamily="18" charset="-127"/>
              <a:ea typeface="HY엽서L" pitchFamily="18" charset="-127"/>
            </a:endParaRPr>
          </a:p>
          <a:p>
            <a:pPr algn="ctr"/>
            <a:endParaRPr lang="en-US" altLang="ko-KR" smtClean="0">
              <a:solidFill>
                <a:schemeClr val="tx1"/>
              </a:solidFill>
              <a:latin typeface="HY엽서L" pitchFamily="18" charset="-127"/>
              <a:ea typeface="HY엽서L" pitchFamily="18" charset="-127"/>
            </a:endParaRPr>
          </a:p>
          <a:p>
            <a:r>
              <a:rPr lang="ko-KR" altLang="en-US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  </a:t>
            </a:r>
            <a:r>
              <a:rPr lang="ko-KR" altLang="en-US" b="1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스킬</a:t>
            </a:r>
            <a:r>
              <a:rPr lang="ko-KR" altLang="en-US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 </a:t>
            </a:r>
            <a:endParaRPr lang="en-US" altLang="ko-KR" smtClean="0">
              <a:solidFill>
                <a:schemeClr val="tx1"/>
              </a:solidFill>
              <a:latin typeface="HY엽서L" pitchFamily="18" charset="-127"/>
              <a:ea typeface="HY엽서L" pitchFamily="18" charset="-127"/>
            </a:endParaRPr>
          </a:p>
          <a:p>
            <a:r>
              <a:rPr lang="ko-KR" altLang="en-US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     </a:t>
            </a:r>
            <a:r>
              <a:rPr lang="en-US" altLang="ko-KR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-</a:t>
            </a:r>
            <a:r>
              <a:rPr lang="ko-KR" altLang="en-US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 </a:t>
            </a:r>
            <a:r>
              <a:rPr lang="ko-KR" altLang="en-US" sz="1600" smtClean="0">
                <a:solidFill>
                  <a:srgbClr val="C00000"/>
                </a:solidFill>
                <a:latin typeface="HY엽서L" pitchFamily="18" charset="-127"/>
                <a:ea typeface="HY엽서L" pitchFamily="18" charset="-127"/>
              </a:rPr>
              <a:t>베어가르기</a:t>
            </a:r>
            <a:r>
              <a:rPr lang="ko-KR" altLang="en-US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 공격성공률 </a:t>
            </a:r>
            <a:r>
              <a:rPr lang="en-US" altLang="ko-KR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70% </a:t>
            </a:r>
          </a:p>
          <a:p>
            <a:r>
              <a:rPr lang="ko-KR" altLang="en-US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        공격력</a:t>
            </a:r>
            <a:r>
              <a:rPr lang="en-US" altLang="ko-KR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+2</a:t>
            </a:r>
          </a:p>
          <a:p>
            <a:r>
              <a:rPr lang="ko-KR" altLang="en-US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     </a:t>
            </a:r>
            <a:r>
              <a:rPr lang="en-US" altLang="ko-KR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-</a:t>
            </a:r>
            <a:r>
              <a:rPr lang="ko-KR" altLang="en-US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 </a:t>
            </a:r>
            <a:r>
              <a:rPr lang="ko-KR" altLang="en-US" sz="1600" smtClean="0">
                <a:solidFill>
                  <a:srgbClr val="C00000"/>
                </a:solidFill>
                <a:latin typeface="HY엽서L" pitchFamily="18" charset="-127"/>
                <a:ea typeface="HY엽서L" pitchFamily="18" charset="-127"/>
              </a:rPr>
              <a:t>열풍</a:t>
            </a:r>
            <a:r>
              <a:rPr lang="ko-KR" altLang="en-US" sz="1600" smtClean="0">
                <a:solidFill>
                  <a:srgbClr val="FF0000"/>
                </a:solidFill>
                <a:latin typeface="HY엽서L" pitchFamily="18" charset="-127"/>
                <a:ea typeface="HY엽서L" pitchFamily="18" charset="-127"/>
              </a:rPr>
              <a:t> </a:t>
            </a:r>
            <a:r>
              <a:rPr lang="ko-KR" altLang="en-US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공격성공률 </a:t>
            </a:r>
            <a:r>
              <a:rPr lang="en-US" altLang="ko-KR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60%</a:t>
            </a:r>
          </a:p>
          <a:p>
            <a:r>
              <a:rPr lang="ko-KR" altLang="en-US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        공격력</a:t>
            </a:r>
            <a:r>
              <a:rPr lang="en-US" altLang="ko-KR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+3</a:t>
            </a:r>
          </a:p>
          <a:p>
            <a:r>
              <a:rPr lang="ko-KR" altLang="en-US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     </a:t>
            </a:r>
            <a:r>
              <a:rPr lang="en-US" altLang="ko-KR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-</a:t>
            </a:r>
            <a:r>
              <a:rPr lang="ko-KR" altLang="en-US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 </a:t>
            </a:r>
            <a:r>
              <a:rPr lang="ko-KR" altLang="en-US" sz="1600" smtClean="0">
                <a:solidFill>
                  <a:srgbClr val="C00000"/>
                </a:solidFill>
                <a:latin typeface="HY엽서L" pitchFamily="18" charset="-127"/>
                <a:ea typeface="HY엽서L" pitchFamily="18" charset="-127"/>
              </a:rPr>
              <a:t>화염방사</a:t>
            </a:r>
            <a:r>
              <a:rPr lang="ko-KR" altLang="en-US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 적이공격시 </a:t>
            </a:r>
            <a:r>
              <a:rPr lang="en-US" altLang="ko-KR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50%</a:t>
            </a:r>
          </a:p>
          <a:p>
            <a:r>
              <a:rPr lang="en-US" altLang="ko-KR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        </a:t>
            </a:r>
            <a:r>
              <a:rPr lang="ko-KR" altLang="en-US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공격력</a:t>
            </a:r>
            <a:r>
              <a:rPr lang="en-US" altLang="ko-KR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+4</a:t>
            </a:r>
          </a:p>
          <a:p>
            <a:r>
              <a:rPr lang="en-US" altLang="ko-KR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     - </a:t>
            </a:r>
            <a:r>
              <a:rPr lang="ko-KR" altLang="en-US" sz="1600" smtClean="0">
                <a:solidFill>
                  <a:srgbClr val="C00000"/>
                </a:solidFill>
                <a:latin typeface="HY엽서L" pitchFamily="18" charset="-127"/>
                <a:ea typeface="HY엽서L" pitchFamily="18" charset="-127"/>
              </a:rPr>
              <a:t>드래곤</a:t>
            </a:r>
            <a:r>
              <a:rPr lang="ko-KR" altLang="en-US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 </a:t>
            </a:r>
            <a:r>
              <a:rPr lang="ko-KR" altLang="en-US" sz="1600" smtClean="0">
                <a:solidFill>
                  <a:srgbClr val="C00000"/>
                </a:solidFill>
                <a:latin typeface="HY엽서L" pitchFamily="18" charset="-127"/>
                <a:ea typeface="HY엽서L" pitchFamily="18" charset="-127"/>
              </a:rPr>
              <a:t>크루</a:t>
            </a:r>
            <a:r>
              <a:rPr lang="ko-KR" altLang="en-US" sz="1600" smtClean="0">
                <a:solidFill>
                  <a:srgbClr val="FF0000"/>
                </a:solidFill>
                <a:latin typeface="HY엽서L" pitchFamily="18" charset="-127"/>
                <a:ea typeface="HY엽서L" pitchFamily="18" charset="-127"/>
              </a:rPr>
              <a:t> </a:t>
            </a:r>
            <a:r>
              <a:rPr lang="ko-KR" altLang="en-US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공격성공률 </a:t>
            </a:r>
            <a:r>
              <a:rPr lang="en-US" altLang="ko-KR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40%</a:t>
            </a:r>
          </a:p>
          <a:p>
            <a:r>
              <a:rPr lang="en-US" altLang="ko-KR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        </a:t>
            </a:r>
            <a:r>
              <a:rPr lang="ko-KR" altLang="en-US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공격력</a:t>
            </a:r>
            <a:r>
              <a:rPr lang="en-US" altLang="ko-KR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+5</a:t>
            </a:r>
            <a:endParaRPr lang="en-US" altLang="ko-KR" sz="1600" smtClean="0">
              <a:solidFill>
                <a:srgbClr val="FF0000"/>
              </a:solidFill>
              <a:latin typeface="HY엽서L" pitchFamily="18" charset="-127"/>
              <a:ea typeface="HY엽서L" pitchFamily="18" charset="-127"/>
            </a:endParaRPr>
          </a:p>
        </p:txBody>
      </p:sp>
      <p:pic>
        <p:nvPicPr>
          <p:cNvPr id="2050" name="Picture 2" descr="D:\java_src\Monster_Battle_ver0.0\monster_img\monster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0000" y="1800000"/>
            <a:ext cx="2880000" cy="2869008"/>
          </a:xfrm>
          <a:prstGeom prst="rect">
            <a:avLst/>
          </a:prstGeom>
          <a:noFill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72000" y="1764000"/>
            <a:ext cx="800100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직사각형 7"/>
          <p:cNvSpPr/>
          <p:nvPr/>
        </p:nvSpPr>
        <p:spPr>
          <a:xfrm>
            <a:off x="683568" y="548680"/>
            <a:ext cx="144016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668344" y="5733256"/>
            <a:ext cx="144016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851920" y="1412776"/>
            <a:ext cx="4536504" cy="33123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파이리</a:t>
            </a:r>
            <a:endParaRPr lang="en-US" altLang="ko-KR" b="1" smtClean="0">
              <a:solidFill>
                <a:schemeClr val="tx1"/>
              </a:solidFill>
              <a:latin typeface="HY엽서L" pitchFamily="18" charset="-127"/>
              <a:ea typeface="HY엽서L" pitchFamily="18" charset="-127"/>
            </a:endParaRPr>
          </a:p>
          <a:p>
            <a:pPr algn="ctr"/>
            <a:endParaRPr lang="en-US" altLang="ko-KR" smtClean="0">
              <a:solidFill>
                <a:schemeClr val="tx1"/>
              </a:solidFill>
              <a:latin typeface="HY엽서L" pitchFamily="18" charset="-127"/>
              <a:ea typeface="HY엽서L" pitchFamily="18" charset="-127"/>
            </a:endParaRPr>
          </a:p>
          <a:p>
            <a:r>
              <a:rPr lang="ko-KR" altLang="en-US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  </a:t>
            </a:r>
            <a:r>
              <a:rPr lang="ko-KR" altLang="en-US" b="1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스킬</a:t>
            </a:r>
            <a:r>
              <a:rPr lang="ko-KR" altLang="en-US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 </a:t>
            </a:r>
            <a:endParaRPr lang="en-US" altLang="ko-KR" smtClean="0">
              <a:solidFill>
                <a:schemeClr val="tx1"/>
              </a:solidFill>
              <a:latin typeface="HY엽서L" pitchFamily="18" charset="-127"/>
              <a:ea typeface="HY엽서L" pitchFamily="18" charset="-127"/>
            </a:endParaRPr>
          </a:p>
          <a:p>
            <a:r>
              <a:rPr lang="ko-KR" altLang="en-US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     </a:t>
            </a:r>
            <a:r>
              <a:rPr lang="en-US" altLang="ko-KR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-</a:t>
            </a:r>
            <a:r>
              <a:rPr lang="ko-KR" altLang="en-US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 </a:t>
            </a:r>
            <a:r>
              <a:rPr lang="ko-KR" altLang="en-US" sz="1600" smtClean="0">
                <a:solidFill>
                  <a:srgbClr val="0070C0"/>
                </a:solidFill>
                <a:latin typeface="HY엽서L" pitchFamily="18" charset="-127"/>
                <a:ea typeface="HY엽서L" pitchFamily="18" charset="-127"/>
              </a:rPr>
              <a:t>로켓트 박치기 </a:t>
            </a:r>
            <a:r>
              <a:rPr lang="ko-KR" altLang="en-US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공격성공률 </a:t>
            </a:r>
            <a:r>
              <a:rPr lang="en-US" altLang="ko-KR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70% </a:t>
            </a:r>
          </a:p>
          <a:p>
            <a:r>
              <a:rPr lang="ko-KR" altLang="en-US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        공격력</a:t>
            </a:r>
            <a:r>
              <a:rPr lang="en-US" altLang="ko-KR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+2</a:t>
            </a:r>
          </a:p>
          <a:p>
            <a:r>
              <a:rPr lang="ko-KR" altLang="en-US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     </a:t>
            </a:r>
            <a:r>
              <a:rPr lang="en-US" altLang="ko-KR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-</a:t>
            </a:r>
            <a:r>
              <a:rPr lang="ko-KR" altLang="en-US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 </a:t>
            </a:r>
            <a:r>
              <a:rPr lang="ko-KR" altLang="en-US" sz="1600" smtClean="0">
                <a:solidFill>
                  <a:srgbClr val="0070C0"/>
                </a:solidFill>
                <a:latin typeface="HY엽서L" pitchFamily="18" charset="-127"/>
                <a:ea typeface="HY엽서L" pitchFamily="18" charset="-127"/>
              </a:rPr>
              <a:t>파도타기</a:t>
            </a:r>
            <a:r>
              <a:rPr lang="ko-KR" altLang="en-US" sz="1600" smtClean="0">
                <a:solidFill>
                  <a:srgbClr val="FF0000"/>
                </a:solidFill>
                <a:latin typeface="HY엽서L" pitchFamily="18" charset="-127"/>
                <a:ea typeface="HY엽서L" pitchFamily="18" charset="-127"/>
              </a:rPr>
              <a:t> </a:t>
            </a:r>
            <a:r>
              <a:rPr lang="ko-KR" altLang="en-US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공격성공률 </a:t>
            </a:r>
            <a:r>
              <a:rPr lang="en-US" altLang="ko-KR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60%</a:t>
            </a:r>
          </a:p>
          <a:p>
            <a:r>
              <a:rPr lang="ko-KR" altLang="en-US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        공격력</a:t>
            </a:r>
            <a:r>
              <a:rPr lang="en-US" altLang="ko-KR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+3</a:t>
            </a:r>
          </a:p>
          <a:p>
            <a:r>
              <a:rPr lang="ko-KR" altLang="en-US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     </a:t>
            </a:r>
            <a:r>
              <a:rPr lang="en-US" altLang="ko-KR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-</a:t>
            </a:r>
            <a:r>
              <a:rPr lang="ko-KR" altLang="en-US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 </a:t>
            </a:r>
            <a:r>
              <a:rPr lang="ko-KR" altLang="en-US" sz="1600" smtClean="0">
                <a:solidFill>
                  <a:srgbClr val="0070C0"/>
                </a:solidFill>
                <a:latin typeface="HY엽서L" pitchFamily="18" charset="-127"/>
                <a:ea typeface="HY엽서L" pitchFamily="18" charset="-127"/>
              </a:rPr>
              <a:t>하이드로 펌프 </a:t>
            </a:r>
            <a:r>
              <a:rPr lang="ko-KR" altLang="en-US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적이공격시 </a:t>
            </a:r>
            <a:r>
              <a:rPr lang="en-US" altLang="ko-KR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50%</a:t>
            </a:r>
          </a:p>
          <a:p>
            <a:r>
              <a:rPr lang="en-US" altLang="ko-KR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        </a:t>
            </a:r>
            <a:r>
              <a:rPr lang="ko-KR" altLang="en-US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공격력</a:t>
            </a:r>
            <a:r>
              <a:rPr lang="en-US" altLang="ko-KR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+4</a:t>
            </a:r>
          </a:p>
          <a:p>
            <a:r>
              <a:rPr lang="en-US" altLang="ko-KR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     - </a:t>
            </a:r>
            <a:r>
              <a:rPr lang="ko-KR" altLang="en-US" sz="1600" smtClean="0">
                <a:solidFill>
                  <a:srgbClr val="0070C0"/>
                </a:solidFill>
                <a:latin typeface="HY엽서L" pitchFamily="18" charset="-127"/>
                <a:ea typeface="HY엽서L" pitchFamily="18" charset="-127"/>
              </a:rPr>
              <a:t>냉동빔</a:t>
            </a:r>
            <a:r>
              <a:rPr lang="ko-KR" altLang="en-US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 공격성공률 </a:t>
            </a:r>
            <a:r>
              <a:rPr lang="en-US" altLang="ko-KR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40%</a:t>
            </a:r>
          </a:p>
          <a:p>
            <a:r>
              <a:rPr lang="en-US" altLang="ko-KR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        </a:t>
            </a:r>
            <a:r>
              <a:rPr lang="ko-KR" altLang="en-US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공격력</a:t>
            </a:r>
            <a:r>
              <a:rPr lang="en-US" altLang="ko-KR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+5</a:t>
            </a:r>
            <a:endParaRPr lang="en-US" altLang="ko-KR" sz="1600" smtClean="0">
              <a:solidFill>
                <a:srgbClr val="FF0000"/>
              </a:solidFill>
              <a:latin typeface="HY엽서L" pitchFamily="18" charset="-127"/>
              <a:ea typeface="HY엽서L" pitchFamily="18" charset="-127"/>
            </a:endParaRPr>
          </a:p>
        </p:txBody>
      </p:sp>
      <p:pic>
        <p:nvPicPr>
          <p:cNvPr id="3074" name="Picture 2" descr="D:\java_src\Monster_Battle_ver0.0\monster_img\monster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0000" y="1800000"/>
            <a:ext cx="2880000" cy="2880000"/>
          </a:xfrm>
          <a:prstGeom prst="rect">
            <a:avLst/>
          </a:prstGeom>
          <a:noFill/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71800" y="1764000"/>
            <a:ext cx="828675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직사각형 6"/>
          <p:cNvSpPr/>
          <p:nvPr/>
        </p:nvSpPr>
        <p:spPr>
          <a:xfrm>
            <a:off x="683568" y="548680"/>
            <a:ext cx="144016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668344" y="5733256"/>
            <a:ext cx="144016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D:\java_src\Monster_Battle_ver0.0\monster_img\monster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524000" y="222250"/>
            <a:ext cx="0" cy="0"/>
          </a:xfrm>
          <a:prstGeom prst="rect">
            <a:avLst/>
          </a:prstGeom>
          <a:noFill/>
        </p:spPr>
      </p:pic>
      <p:pic>
        <p:nvPicPr>
          <p:cNvPr id="4099" name="Picture 3" descr="D:\java_src\Monster_Battle_ver0.0\monster_img\monster4.JPG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0000" y="1800000"/>
            <a:ext cx="2880000" cy="2880000"/>
          </a:xfrm>
          <a:prstGeom prst="rect">
            <a:avLst/>
          </a:prstGeom>
          <a:noFill/>
        </p:spPr>
      </p:pic>
      <p:sp>
        <p:nvSpPr>
          <p:cNvPr id="6" name="직사각형 5"/>
          <p:cNvSpPr/>
          <p:nvPr/>
        </p:nvSpPr>
        <p:spPr>
          <a:xfrm>
            <a:off x="3851920" y="1412776"/>
            <a:ext cx="4536504" cy="33123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닥트리오</a:t>
            </a:r>
            <a:endParaRPr lang="en-US" altLang="ko-KR" b="1" smtClean="0">
              <a:solidFill>
                <a:schemeClr val="tx1"/>
              </a:solidFill>
              <a:latin typeface="HY엽서L" pitchFamily="18" charset="-127"/>
              <a:ea typeface="HY엽서L" pitchFamily="18" charset="-127"/>
            </a:endParaRPr>
          </a:p>
          <a:p>
            <a:pPr algn="ctr"/>
            <a:endParaRPr lang="en-US" altLang="ko-KR" smtClean="0">
              <a:solidFill>
                <a:schemeClr val="tx1"/>
              </a:solidFill>
              <a:latin typeface="HY엽서L" pitchFamily="18" charset="-127"/>
              <a:ea typeface="HY엽서L" pitchFamily="18" charset="-127"/>
            </a:endParaRPr>
          </a:p>
          <a:p>
            <a:r>
              <a:rPr lang="ko-KR" altLang="en-US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  </a:t>
            </a:r>
            <a:r>
              <a:rPr lang="ko-KR" altLang="en-US" b="1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스킬</a:t>
            </a:r>
            <a:r>
              <a:rPr lang="ko-KR" altLang="en-US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 </a:t>
            </a:r>
            <a:endParaRPr lang="en-US" altLang="ko-KR" smtClean="0">
              <a:solidFill>
                <a:schemeClr val="tx1"/>
              </a:solidFill>
              <a:latin typeface="HY엽서L" pitchFamily="18" charset="-127"/>
              <a:ea typeface="HY엽서L" pitchFamily="18" charset="-127"/>
            </a:endParaRPr>
          </a:p>
          <a:p>
            <a:r>
              <a:rPr lang="ko-KR" altLang="en-US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     </a:t>
            </a:r>
            <a:r>
              <a:rPr lang="en-US" altLang="ko-KR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-</a:t>
            </a:r>
            <a:r>
              <a:rPr lang="ko-KR" altLang="en-US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 </a:t>
            </a:r>
            <a:r>
              <a:rPr lang="ko-KR" altLang="en-US" sz="1600" smtClean="0">
                <a:solidFill>
                  <a:schemeClr val="accent6">
                    <a:lumMod val="50000"/>
                  </a:schemeClr>
                </a:solidFill>
                <a:latin typeface="HY엽서L" pitchFamily="18" charset="-127"/>
                <a:ea typeface="HY엽서L" pitchFamily="18" charset="-127"/>
              </a:rPr>
              <a:t>대머리 박치기 </a:t>
            </a:r>
            <a:r>
              <a:rPr lang="ko-KR" altLang="en-US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공격성공률 </a:t>
            </a:r>
            <a:r>
              <a:rPr lang="en-US" altLang="ko-KR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70% </a:t>
            </a:r>
          </a:p>
          <a:p>
            <a:r>
              <a:rPr lang="ko-KR" altLang="en-US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        공격력</a:t>
            </a:r>
            <a:r>
              <a:rPr lang="en-US" altLang="ko-KR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+2</a:t>
            </a:r>
          </a:p>
          <a:p>
            <a:r>
              <a:rPr lang="ko-KR" altLang="en-US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     </a:t>
            </a:r>
            <a:r>
              <a:rPr lang="en-US" altLang="ko-KR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-</a:t>
            </a:r>
            <a:r>
              <a:rPr lang="ko-KR" altLang="en-US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 </a:t>
            </a:r>
            <a:r>
              <a:rPr lang="ko-KR" altLang="en-US" sz="1600" smtClean="0">
                <a:solidFill>
                  <a:schemeClr val="accent6">
                    <a:lumMod val="50000"/>
                  </a:schemeClr>
                </a:solidFill>
                <a:latin typeface="HY엽서L" pitchFamily="18" charset="-127"/>
                <a:ea typeface="HY엽서L" pitchFamily="18" charset="-127"/>
              </a:rPr>
              <a:t>매력적인 눈빛 </a:t>
            </a:r>
            <a:r>
              <a:rPr lang="ko-KR" altLang="en-US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공격성공률 </a:t>
            </a:r>
            <a:r>
              <a:rPr lang="en-US" altLang="ko-KR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60%</a:t>
            </a:r>
          </a:p>
          <a:p>
            <a:r>
              <a:rPr lang="ko-KR" altLang="en-US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        공격력</a:t>
            </a:r>
            <a:r>
              <a:rPr lang="en-US" altLang="ko-KR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+3</a:t>
            </a:r>
          </a:p>
          <a:p>
            <a:r>
              <a:rPr lang="ko-KR" altLang="en-US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     </a:t>
            </a:r>
            <a:r>
              <a:rPr lang="en-US" altLang="ko-KR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-</a:t>
            </a:r>
            <a:r>
              <a:rPr lang="ko-KR" altLang="en-US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 </a:t>
            </a:r>
            <a:r>
              <a:rPr lang="ko-KR" altLang="en-US" sz="1600" smtClean="0">
                <a:solidFill>
                  <a:schemeClr val="accent6">
                    <a:lumMod val="50000"/>
                  </a:schemeClr>
                </a:solidFill>
                <a:latin typeface="HY엽서L" pitchFamily="18" charset="-127"/>
                <a:ea typeface="HY엽서L" pitchFamily="18" charset="-127"/>
              </a:rPr>
              <a:t>땅가르기</a:t>
            </a:r>
            <a:r>
              <a:rPr lang="ko-KR" altLang="en-US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 적이공격시 </a:t>
            </a:r>
            <a:r>
              <a:rPr lang="en-US" altLang="ko-KR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50%</a:t>
            </a:r>
          </a:p>
          <a:p>
            <a:r>
              <a:rPr lang="en-US" altLang="ko-KR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        </a:t>
            </a:r>
            <a:r>
              <a:rPr lang="ko-KR" altLang="en-US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공격력</a:t>
            </a:r>
            <a:r>
              <a:rPr lang="en-US" altLang="ko-KR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+4</a:t>
            </a:r>
          </a:p>
          <a:p>
            <a:r>
              <a:rPr lang="en-US" altLang="ko-KR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     - </a:t>
            </a:r>
            <a:r>
              <a:rPr lang="ko-KR" altLang="en-US" sz="1600" smtClean="0">
                <a:solidFill>
                  <a:schemeClr val="accent6">
                    <a:lumMod val="50000"/>
                  </a:schemeClr>
                </a:solidFill>
                <a:latin typeface="HY엽서L" pitchFamily="18" charset="-127"/>
                <a:ea typeface="HY엽서L" pitchFamily="18" charset="-127"/>
              </a:rPr>
              <a:t>지진 </a:t>
            </a:r>
            <a:r>
              <a:rPr lang="ko-KR" altLang="en-US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공격성공률 </a:t>
            </a:r>
            <a:r>
              <a:rPr lang="en-US" altLang="ko-KR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40%</a:t>
            </a:r>
          </a:p>
          <a:p>
            <a:r>
              <a:rPr lang="en-US" altLang="ko-KR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        </a:t>
            </a:r>
            <a:r>
              <a:rPr lang="ko-KR" altLang="en-US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공격력</a:t>
            </a:r>
            <a:r>
              <a:rPr lang="en-US" altLang="ko-KR" sz="1600" smtClean="0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rPr>
              <a:t>+5</a:t>
            </a:r>
            <a:endParaRPr lang="en-US" altLang="ko-KR" sz="1600" smtClean="0">
              <a:solidFill>
                <a:srgbClr val="FF0000"/>
              </a:solidFill>
              <a:latin typeface="HY엽서L" pitchFamily="18" charset="-127"/>
              <a:ea typeface="HY엽서L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71800" y="1764000"/>
            <a:ext cx="83820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직사각형 8"/>
          <p:cNvSpPr/>
          <p:nvPr/>
        </p:nvSpPr>
        <p:spPr>
          <a:xfrm>
            <a:off x="683568" y="548680"/>
            <a:ext cx="144016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668344" y="5733256"/>
            <a:ext cx="144016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476</TotalTime>
  <Words>183</Words>
  <Application>Microsoft Office PowerPoint</Application>
  <PresentationFormat>화면 슬라이드 쇼(4:3)</PresentationFormat>
  <Paragraphs>47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슬라이드 1</vt:lpstr>
      <vt:lpstr>슬라이드 2</vt:lpstr>
      <vt:lpstr>슬라이드 3</vt:lpstr>
      <vt:lpstr>슬라이드 4</vt:lpstr>
      <vt:lpstr>슬라이드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jwon</dc:creator>
  <cp:lastModifiedBy>jwon</cp:lastModifiedBy>
  <cp:revision>5</cp:revision>
  <dcterms:created xsi:type="dcterms:W3CDTF">2020-04-20T02:01:52Z</dcterms:created>
  <dcterms:modified xsi:type="dcterms:W3CDTF">2020-04-23T08:41:42Z</dcterms:modified>
</cp:coreProperties>
</file>