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0" r:id="rId4"/>
    <p:sldId id="257" r:id="rId5"/>
    <p:sldId id="258"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D5"/>
    <a:srgbClr val="91E0EF"/>
    <a:srgbClr val="0078B7"/>
    <a:srgbClr val="00B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6949" autoAdjust="0"/>
  </p:normalViewPr>
  <p:slideViewPr>
    <p:cSldViewPr snapToGrid="0">
      <p:cViewPr varScale="1">
        <p:scale>
          <a:sx n="120" d="100"/>
          <a:sy n="120" d="100"/>
        </p:scale>
        <p:origin x="810" y="10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57330920827866E-2"/>
          <c:y val="5.4001228151631789E-2"/>
          <c:w val="0.92420083498340666"/>
          <c:h val="0.81125274109523993"/>
        </c:manualLayout>
      </c:layout>
      <c:barChart>
        <c:barDir val="col"/>
        <c:grouping val="clustered"/>
        <c:varyColors val="0"/>
        <c:ser>
          <c:idx val="0"/>
          <c:order val="0"/>
          <c:tx>
            <c:strRef>
              <c:f>Tabelle1!$B$1</c:f>
              <c:strCache>
                <c:ptCount val="1"/>
                <c:pt idx="0">
                  <c:v>Elektroautos</c:v>
                </c:pt>
              </c:strCache>
            </c:strRef>
          </c:tx>
          <c:spPr>
            <a:solidFill>
              <a:schemeClr val="bg1">
                <a:lumMod val="85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800" b="0" i="0" u="none" strike="noStrike" kern="1200" baseline="0">
                    <a:solidFill>
                      <a:schemeClr val="tx1"/>
                    </a:solidFill>
                    <a:latin typeface="Open Sans Light" pitchFamily="2" charset="0"/>
                    <a:ea typeface="Open Sans Light" pitchFamily="2" charset="0"/>
                    <a:cs typeface="Open Sans Light" pitchFamily="2"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Kategorie 1</c:v>
                </c:pt>
              </c:strCache>
            </c:strRef>
          </c:cat>
          <c:val>
            <c:numRef>
              <c:f>Tabelle1!$B$2</c:f>
              <c:numCache>
                <c:formatCode>General</c:formatCode>
                <c:ptCount val="1"/>
                <c:pt idx="0">
                  <c:v>1049</c:v>
                </c:pt>
              </c:numCache>
            </c:numRef>
          </c:val>
          <c:extLst>
            <c:ext xmlns:c16="http://schemas.microsoft.com/office/drawing/2014/chart" uri="{C3380CC4-5D6E-409C-BE32-E72D297353CC}">
              <c16:uniqueId val="{00000000-EF5E-4F4D-8AF8-DC6B36470489}"/>
            </c:ext>
          </c:extLst>
        </c:ser>
        <c:ser>
          <c:idx val="1"/>
          <c:order val="1"/>
          <c:tx>
            <c:strRef>
              <c:f>Tabelle1!$C$1</c:f>
              <c:strCache>
                <c:ptCount val="1"/>
                <c:pt idx="0">
                  <c:v>Ladestationen</c:v>
                </c:pt>
              </c:strCache>
            </c:strRef>
          </c:tx>
          <c:spPr>
            <a:solidFill>
              <a:srgbClr val="00B4D5"/>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800" b="0" i="0" u="none" strike="noStrike" kern="1200" baseline="0">
                    <a:solidFill>
                      <a:schemeClr val="tx1"/>
                    </a:solidFill>
                    <a:latin typeface="Open Sans Light" pitchFamily="2" charset="0"/>
                    <a:ea typeface="Open Sans Light" pitchFamily="2" charset="0"/>
                    <a:cs typeface="Open Sans Light" pitchFamily="2"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Kategorie 1</c:v>
                </c:pt>
              </c:strCache>
            </c:strRef>
          </c:cat>
          <c:val>
            <c:numRef>
              <c:f>Tabelle1!$C$2</c:f>
              <c:numCache>
                <c:formatCode>General</c:formatCode>
                <c:ptCount val="1"/>
                <c:pt idx="0">
                  <c:v>44000</c:v>
                </c:pt>
              </c:numCache>
            </c:numRef>
          </c:val>
          <c:extLst>
            <c:ext xmlns:c16="http://schemas.microsoft.com/office/drawing/2014/chart" uri="{C3380CC4-5D6E-409C-BE32-E72D297353CC}">
              <c16:uniqueId val="{00000001-EF5E-4F4D-8AF8-DC6B36470489}"/>
            </c:ext>
          </c:extLst>
        </c:ser>
        <c:dLbls>
          <c:showLegendKey val="0"/>
          <c:showVal val="0"/>
          <c:showCatName val="0"/>
          <c:showSerName val="0"/>
          <c:showPercent val="0"/>
          <c:showBubbleSize val="0"/>
        </c:dLbls>
        <c:gapWidth val="219"/>
        <c:overlap val="-27"/>
        <c:axId val="648989920"/>
        <c:axId val="648991584"/>
      </c:barChart>
      <c:catAx>
        <c:axId val="648989920"/>
        <c:scaling>
          <c:orientation val="minMax"/>
        </c:scaling>
        <c:delete val="1"/>
        <c:axPos val="b"/>
        <c:numFmt formatCode="General" sourceLinked="1"/>
        <c:majorTickMark val="none"/>
        <c:minorTickMark val="none"/>
        <c:tickLblPos val="nextTo"/>
        <c:crossAx val="648991584"/>
        <c:crosses val="autoZero"/>
        <c:auto val="1"/>
        <c:lblAlgn val="ctr"/>
        <c:lblOffset val="100"/>
        <c:noMultiLvlLbl val="0"/>
      </c:catAx>
      <c:valAx>
        <c:axId val="648991584"/>
        <c:scaling>
          <c:orientation val="minMax"/>
        </c:scaling>
        <c:delete val="1"/>
        <c:axPos val="l"/>
        <c:numFmt formatCode="General" sourceLinked="1"/>
        <c:majorTickMark val="none"/>
        <c:minorTickMark val="none"/>
        <c:tickLblPos val="nextTo"/>
        <c:crossAx val="648989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57330920827866E-2"/>
          <c:y val="5.4001228151631789E-2"/>
          <c:w val="0.92420083498340666"/>
          <c:h val="0.81125274109523993"/>
        </c:manualLayout>
      </c:layout>
      <c:barChart>
        <c:barDir val="col"/>
        <c:grouping val="stacked"/>
        <c:varyColors val="0"/>
        <c:ser>
          <c:idx val="0"/>
          <c:order val="0"/>
          <c:tx>
            <c:strRef>
              <c:f>Tabelle1!$B$1</c:f>
              <c:strCache>
                <c:ptCount val="1"/>
                <c:pt idx="0">
                  <c:v>Elektroautos</c:v>
                </c:pt>
              </c:strCache>
            </c:strRef>
          </c:tx>
          <c:spPr>
            <a:solidFill>
              <a:srgbClr val="00B4D5"/>
            </a:solidFill>
            <a:ln>
              <a:noFill/>
            </a:ln>
            <a:effectLst/>
          </c:spPr>
          <c:invertIfNegative val="0"/>
          <c:cat>
            <c:strRef>
              <c:f>Tabelle1!$A$2</c:f>
              <c:strCache>
                <c:ptCount val="1"/>
                <c:pt idx="0">
                  <c:v>Kategorie 1</c:v>
                </c:pt>
              </c:strCache>
            </c:strRef>
          </c:cat>
          <c:val>
            <c:numRef>
              <c:f>Tabelle1!$B$2</c:f>
              <c:numCache>
                <c:formatCode>General</c:formatCode>
                <c:ptCount val="1"/>
                <c:pt idx="0">
                  <c:v>8800</c:v>
                </c:pt>
              </c:numCache>
            </c:numRef>
          </c:val>
          <c:extLst>
            <c:ext xmlns:c16="http://schemas.microsoft.com/office/drawing/2014/chart" uri="{C3380CC4-5D6E-409C-BE32-E72D297353CC}">
              <c16:uniqueId val="{00000000-EF5E-4F4D-8AF8-DC6B36470489}"/>
            </c:ext>
          </c:extLst>
        </c:ser>
        <c:ser>
          <c:idx val="1"/>
          <c:order val="1"/>
          <c:tx>
            <c:strRef>
              <c:f>Tabelle1!$C$1</c:f>
              <c:strCache>
                <c:ptCount val="1"/>
                <c:pt idx="0">
                  <c:v>Ladestationen</c:v>
                </c:pt>
              </c:strCache>
            </c:strRef>
          </c:tx>
          <c:spPr>
            <a:solidFill>
              <a:srgbClr val="00B4D5"/>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1-526A-4CE2-A40B-56E7CDE1E702}"/>
              </c:ext>
            </c:extLst>
          </c:dPt>
          <c:cat>
            <c:strRef>
              <c:f>Tabelle1!$A$2</c:f>
              <c:strCache>
                <c:ptCount val="1"/>
                <c:pt idx="0">
                  <c:v>Kategorie 1</c:v>
                </c:pt>
              </c:strCache>
            </c:strRef>
          </c:cat>
          <c:val>
            <c:numRef>
              <c:f>Tabelle1!$C$2</c:f>
              <c:numCache>
                <c:formatCode>General</c:formatCode>
                <c:ptCount val="1"/>
                <c:pt idx="0">
                  <c:v>35200</c:v>
                </c:pt>
              </c:numCache>
            </c:numRef>
          </c:val>
          <c:extLst>
            <c:ext xmlns:c16="http://schemas.microsoft.com/office/drawing/2014/chart" uri="{C3380CC4-5D6E-409C-BE32-E72D297353CC}">
              <c16:uniqueId val="{00000001-EF5E-4F4D-8AF8-DC6B36470489}"/>
            </c:ext>
          </c:extLst>
        </c:ser>
        <c:dLbls>
          <c:showLegendKey val="0"/>
          <c:showVal val="0"/>
          <c:showCatName val="0"/>
          <c:showSerName val="0"/>
          <c:showPercent val="0"/>
          <c:showBubbleSize val="0"/>
        </c:dLbls>
        <c:gapWidth val="219"/>
        <c:overlap val="100"/>
        <c:axId val="648989920"/>
        <c:axId val="648991584"/>
      </c:barChart>
      <c:catAx>
        <c:axId val="648989920"/>
        <c:scaling>
          <c:orientation val="minMax"/>
        </c:scaling>
        <c:delete val="1"/>
        <c:axPos val="b"/>
        <c:numFmt formatCode="General" sourceLinked="1"/>
        <c:majorTickMark val="none"/>
        <c:minorTickMark val="none"/>
        <c:tickLblPos val="nextTo"/>
        <c:crossAx val="648991584"/>
        <c:crosses val="autoZero"/>
        <c:auto val="1"/>
        <c:lblAlgn val="ctr"/>
        <c:lblOffset val="100"/>
        <c:noMultiLvlLbl val="0"/>
      </c:catAx>
      <c:valAx>
        <c:axId val="648991584"/>
        <c:scaling>
          <c:orientation val="minMax"/>
        </c:scaling>
        <c:delete val="1"/>
        <c:axPos val="l"/>
        <c:numFmt formatCode="General" sourceLinked="1"/>
        <c:majorTickMark val="none"/>
        <c:minorTickMark val="none"/>
        <c:tickLblPos val="nextTo"/>
        <c:crossAx val="648989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57330920827866E-2"/>
          <c:y val="5.4001228151631789E-2"/>
          <c:w val="0.92420083498340666"/>
          <c:h val="0.81125274109523993"/>
        </c:manualLayout>
      </c:layout>
      <c:barChart>
        <c:barDir val="col"/>
        <c:grouping val="clustered"/>
        <c:varyColors val="0"/>
        <c:ser>
          <c:idx val="0"/>
          <c:order val="0"/>
          <c:tx>
            <c:strRef>
              <c:f>Tabelle1!$B$1</c:f>
              <c:strCache>
                <c:ptCount val="1"/>
                <c:pt idx="0">
                  <c:v>Elektroautos</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800" b="0" i="0" u="none" strike="noStrike" kern="1200" baseline="0">
                    <a:solidFill>
                      <a:schemeClr val="tx1">
                        <a:lumMod val="75000"/>
                        <a:lumOff val="25000"/>
                      </a:schemeClr>
                    </a:solidFill>
                    <a:latin typeface="+mj-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Kategorie 1</c:v>
                </c:pt>
              </c:strCache>
            </c:strRef>
          </c:cat>
          <c:val>
            <c:numRef>
              <c:f>Tabelle1!$B$2</c:f>
              <c:numCache>
                <c:formatCode>General</c:formatCode>
                <c:ptCount val="1"/>
                <c:pt idx="0">
                  <c:v>8800</c:v>
                </c:pt>
              </c:numCache>
            </c:numRef>
          </c:val>
          <c:extLst>
            <c:ext xmlns:c16="http://schemas.microsoft.com/office/drawing/2014/chart" uri="{C3380CC4-5D6E-409C-BE32-E72D297353CC}">
              <c16:uniqueId val="{00000000-EF5E-4F4D-8AF8-DC6B36470489}"/>
            </c:ext>
          </c:extLst>
        </c:ser>
        <c:ser>
          <c:idx val="1"/>
          <c:order val="1"/>
          <c:tx>
            <c:strRef>
              <c:f>Tabelle1!$C$1</c:f>
              <c:strCache>
                <c:ptCount val="1"/>
                <c:pt idx="0">
                  <c:v>Ladestationen</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800" b="0" i="0" u="none" strike="noStrike" kern="1200" baseline="0">
                    <a:solidFill>
                      <a:schemeClr val="tx1">
                        <a:lumMod val="75000"/>
                        <a:lumOff val="25000"/>
                      </a:schemeClr>
                    </a:solidFill>
                    <a:latin typeface="+mj-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Kategorie 1</c:v>
                </c:pt>
              </c:strCache>
            </c:strRef>
          </c:cat>
          <c:val>
            <c:numRef>
              <c:f>Tabelle1!$C$2</c:f>
              <c:numCache>
                <c:formatCode>General</c:formatCode>
                <c:ptCount val="1"/>
                <c:pt idx="0">
                  <c:v>65</c:v>
                </c:pt>
              </c:numCache>
            </c:numRef>
          </c:val>
          <c:extLst>
            <c:ext xmlns:c16="http://schemas.microsoft.com/office/drawing/2014/chart" uri="{C3380CC4-5D6E-409C-BE32-E72D297353CC}">
              <c16:uniqueId val="{00000001-EF5E-4F4D-8AF8-DC6B36470489}"/>
            </c:ext>
          </c:extLst>
        </c:ser>
        <c:ser>
          <c:idx val="2"/>
          <c:order val="2"/>
          <c:tx>
            <c:strRef>
              <c:f>Tabelle1!$D$1</c:f>
              <c:strCache>
                <c:ptCount val="1"/>
                <c:pt idx="0">
                  <c:v>Kandelaber Lader</c:v>
                </c:pt>
              </c:strCache>
            </c:strRef>
          </c:tx>
          <c:spPr>
            <a:solidFill>
              <a:srgbClr val="00B4D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j-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Kategorie 1</c:v>
                </c:pt>
              </c:strCache>
            </c:strRef>
          </c:cat>
          <c:val>
            <c:numRef>
              <c:f>Tabelle1!$D$2</c:f>
              <c:numCache>
                <c:formatCode>General</c:formatCode>
                <c:ptCount val="1"/>
                <c:pt idx="0">
                  <c:v>1285</c:v>
                </c:pt>
              </c:numCache>
            </c:numRef>
          </c:val>
          <c:extLst>
            <c:ext xmlns:c16="http://schemas.microsoft.com/office/drawing/2014/chart" uri="{C3380CC4-5D6E-409C-BE32-E72D297353CC}">
              <c16:uniqueId val="{00000002-EF5E-4F4D-8AF8-DC6B36470489}"/>
            </c:ext>
          </c:extLst>
        </c:ser>
        <c:dLbls>
          <c:showLegendKey val="0"/>
          <c:showVal val="0"/>
          <c:showCatName val="0"/>
          <c:showSerName val="0"/>
          <c:showPercent val="0"/>
          <c:showBubbleSize val="0"/>
        </c:dLbls>
        <c:gapWidth val="219"/>
        <c:overlap val="-27"/>
        <c:axId val="648989920"/>
        <c:axId val="648991584"/>
      </c:barChart>
      <c:catAx>
        <c:axId val="648989920"/>
        <c:scaling>
          <c:orientation val="minMax"/>
        </c:scaling>
        <c:delete val="1"/>
        <c:axPos val="b"/>
        <c:numFmt formatCode="General" sourceLinked="1"/>
        <c:majorTickMark val="none"/>
        <c:minorTickMark val="none"/>
        <c:tickLblPos val="nextTo"/>
        <c:crossAx val="648991584"/>
        <c:crosses val="autoZero"/>
        <c:auto val="1"/>
        <c:lblAlgn val="ctr"/>
        <c:lblOffset val="100"/>
        <c:noMultiLvlLbl val="0"/>
      </c:catAx>
      <c:valAx>
        <c:axId val="648991584"/>
        <c:scaling>
          <c:orientation val="minMax"/>
        </c:scaling>
        <c:delete val="1"/>
        <c:axPos val="l"/>
        <c:numFmt formatCode="General" sourceLinked="1"/>
        <c:majorTickMark val="none"/>
        <c:minorTickMark val="none"/>
        <c:tickLblPos val="nextTo"/>
        <c:crossAx val="648989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125000000000001E-2"/>
          <c:y val="0.11490566536162522"/>
          <c:w val="0.96562499999999996"/>
          <c:h val="0.84460404228844388"/>
        </c:manualLayout>
      </c:layout>
      <c:barChart>
        <c:barDir val="bar"/>
        <c:grouping val="clustered"/>
        <c:varyColors val="0"/>
        <c:ser>
          <c:idx val="0"/>
          <c:order val="0"/>
          <c:tx>
            <c:strRef>
              <c:f>Tabelle1!$B$1</c:f>
              <c:strCache>
                <c:ptCount val="1"/>
                <c:pt idx="0">
                  <c:v>Datenreihe 1</c:v>
                </c:pt>
              </c:strCache>
            </c:strRef>
          </c:tx>
          <c:spPr>
            <a:solidFill>
              <a:schemeClr val="accent1"/>
            </a:solidFill>
            <a:ln>
              <a:noFill/>
            </a:ln>
            <a:effectLst/>
          </c:spPr>
          <c:invertIfNegative val="0"/>
          <c:dPt>
            <c:idx val="0"/>
            <c:invertIfNegative val="0"/>
            <c:bubble3D val="0"/>
            <c:spPr>
              <a:solidFill>
                <a:srgbClr val="00B4D5"/>
              </a:solidFill>
              <a:ln>
                <a:noFill/>
              </a:ln>
              <a:effectLst/>
            </c:spPr>
            <c:extLst>
              <c:ext xmlns:c16="http://schemas.microsoft.com/office/drawing/2014/chart" uri="{C3380CC4-5D6E-409C-BE32-E72D297353CC}">
                <c16:uniqueId val="{00000005-8694-4332-B416-2A2DAA54E6D0}"/>
              </c:ext>
            </c:extLst>
          </c:dPt>
          <c:cat>
            <c:strRef>
              <c:f>Tabelle1!$A$2</c:f>
              <c:strCache>
                <c:ptCount val="1"/>
                <c:pt idx="0">
                  <c:v>Kategorie 1</c:v>
                </c:pt>
              </c:strCache>
            </c:strRef>
          </c:cat>
          <c:val>
            <c:numRef>
              <c:f>Tabelle1!$B$2</c:f>
              <c:numCache>
                <c:formatCode>General</c:formatCode>
                <c:ptCount val="1"/>
                <c:pt idx="0">
                  <c:v>150</c:v>
                </c:pt>
              </c:numCache>
            </c:numRef>
          </c:val>
          <c:extLst>
            <c:ext xmlns:c16="http://schemas.microsoft.com/office/drawing/2014/chart" uri="{C3380CC4-5D6E-409C-BE32-E72D297353CC}">
              <c16:uniqueId val="{00000000-8694-4332-B416-2A2DAA54E6D0}"/>
            </c:ext>
          </c:extLst>
        </c:ser>
        <c:ser>
          <c:idx val="1"/>
          <c:order val="1"/>
          <c:tx>
            <c:strRef>
              <c:f>Tabelle1!$C$1</c:f>
              <c:strCache>
                <c:ptCount val="1"/>
                <c:pt idx="0">
                  <c:v>Datenreihe 2</c:v>
                </c:pt>
              </c:strCache>
            </c:strRef>
          </c:tx>
          <c:spPr>
            <a:solidFill>
              <a:schemeClr val="accent2"/>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4-8694-4332-B416-2A2DAA54E6D0}"/>
              </c:ext>
            </c:extLst>
          </c:dPt>
          <c:cat>
            <c:strRef>
              <c:f>Tabelle1!$A$2</c:f>
              <c:strCache>
                <c:ptCount val="1"/>
                <c:pt idx="0">
                  <c:v>Kategorie 1</c:v>
                </c:pt>
              </c:strCache>
            </c:strRef>
          </c:cat>
          <c:val>
            <c:numRef>
              <c:f>Tabelle1!$C$2</c:f>
              <c:numCache>
                <c:formatCode>General</c:formatCode>
                <c:ptCount val="1"/>
                <c:pt idx="0">
                  <c:v>29</c:v>
                </c:pt>
              </c:numCache>
            </c:numRef>
          </c:val>
          <c:extLst>
            <c:ext xmlns:c16="http://schemas.microsoft.com/office/drawing/2014/chart" uri="{C3380CC4-5D6E-409C-BE32-E72D297353CC}">
              <c16:uniqueId val="{00000001-8694-4332-B416-2A2DAA54E6D0}"/>
            </c:ext>
          </c:extLst>
        </c:ser>
        <c:dLbls>
          <c:showLegendKey val="0"/>
          <c:showVal val="0"/>
          <c:showCatName val="0"/>
          <c:showSerName val="0"/>
          <c:showPercent val="0"/>
          <c:showBubbleSize val="0"/>
        </c:dLbls>
        <c:gapWidth val="0"/>
        <c:overlap val="-34"/>
        <c:axId val="1274112288"/>
        <c:axId val="1274116032"/>
      </c:barChart>
      <c:catAx>
        <c:axId val="1274112288"/>
        <c:scaling>
          <c:orientation val="minMax"/>
        </c:scaling>
        <c:delete val="1"/>
        <c:axPos val="l"/>
        <c:numFmt formatCode="General" sourceLinked="1"/>
        <c:majorTickMark val="none"/>
        <c:minorTickMark val="none"/>
        <c:tickLblPos val="nextTo"/>
        <c:crossAx val="1274116032"/>
        <c:crosses val="autoZero"/>
        <c:auto val="1"/>
        <c:lblAlgn val="ctr"/>
        <c:lblOffset val="100"/>
        <c:noMultiLvlLbl val="0"/>
      </c:catAx>
      <c:valAx>
        <c:axId val="1274116032"/>
        <c:scaling>
          <c:orientation val="minMax"/>
        </c:scaling>
        <c:delete val="1"/>
        <c:axPos val="b"/>
        <c:numFmt formatCode="General" sourceLinked="1"/>
        <c:majorTickMark val="none"/>
        <c:minorTickMark val="none"/>
        <c:tickLblPos val="nextTo"/>
        <c:crossAx val="127411228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9026C-8F66-460D-92BA-A48F061D4681}" type="datetimeFigureOut">
              <a:rPr lang="de-CH" smtClean="0"/>
              <a:t>07.11.2021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B12D4-7346-430E-B85E-070656BB48DF}" type="slidenum">
              <a:rPr lang="de-CH" smtClean="0"/>
              <a:t>‹Nr.›</a:t>
            </a:fld>
            <a:endParaRPr lang="de-CH"/>
          </a:p>
        </p:txBody>
      </p:sp>
    </p:spTree>
    <p:extLst>
      <p:ext uri="{BB962C8B-B14F-4D97-AF65-F5344CB8AC3E}">
        <p14:creationId xmlns:p14="http://schemas.microsoft.com/office/powerpoint/2010/main" val="322414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Nun noch ein paar Facts zur Problemstellung.</a:t>
            </a:r>
          </a:p>
        </p:txBody>
      </p:sp>
      <p:sp>
        <p:nvSpPr>
          <p:cNvPr id="4" name="Foliennummernplatzhalter 3"/>
          <p:cNvSpPr>
            <a:spLocks noGrp="1"/>
          </p:cNvSpPr>
          <p:nvPr>
            <p:ph type="sldNum" sz="quarter" idx="5"/>
          </p:nvPr>
        </p:nvSpPr>
        <p:spPr/>
        <p:txBody>
          <a:bodyPr/>
          <a:lstStyle/>
          <a:p>
            <a:fld id="{900B12D4-7346-430E-B85E-070656BB48DF}" type="slidenum">
              <a:rPr lang="de-CH" smtClean="0"/>
              <a:t>1</a:t>
            </a:fld>
            <a:endParaRPr lang="de-CH"/>
          </a:p>
        </p:txBody>
      </p:sp>
    </p:spTree>
    <p:extLst>
      <p:ext uri="{BB962C8B-B14F-4D97-AF65-F5344CB8AC3E}">
        <p14:creationId xmlns:p14="http://schemas.microsoft.com/office/powerpoint/2010/main" val="360443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172B4D"/>
                </a:solidFill>
                <a:effectLst/>
                <a:latin typeface="-apple-system"/>
              </a:rPr>
              <a:t>Die Elektromobilität in der Stadt St. Gallen boomt. Stand Oktober 2021 sind über 1000 Elektrofahrzeuge immatrikuliert. Das Energiekonzept der Stadt sieht bis 2050 nur noch elektrisch angetriebenen Fahrzeuge in der Stadt vor. Damit wären knapp 44‘000 Elektroautos im Umlauf.</a:t>
            </a:r>
            <a:endParaRPr lang="de-CH" dirty="0"/>
          </a:p>
        </p:txBody>
      </p:sp>
      <p:sp>
        <p:nvSpPr>
          <p:cNvPr id="4" name="Foliennummernplatzhalter 3"/>
          <p:cNvSpPr>
            <a:spLocks noGrp="1"/>
          </p:cNvSpPr>
          <p:nvPr>
            <p:ph type="sldNum" sz="quarter" idx="5"/>
          </p:nvPr>
        </p:nvSpPr>
        <p:spPr/>
        <p:txBody>
          <a:bodyPr/>
          <a:lstStyle/>
          <a:p>
            <a:fld id="{900B12D4-7346-430E-B85E-070656BB48DF}" type="slidenum">
              <a:rPr lang="de-CH" smtClean="0"/>
              <a:t>2</a:t>
            </a:fld>
            <a:endParaRPr lang="de-CH"/>
          </a:p>
        </p:txBody>
      </p:sp>
    </p:spTree>
    <p:extLst>
      <p:ext uri="{BB962C8B-B14F-4D97-AF65-F5344CB8AC3E}">
        <p14:creationId xmlns:p14="http://schemas.microsoft.com/office/powerpoint/2010/main" val="366643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Schweizweit haben 13% der Personen keinen eigenen Parkplatz*, in der Stadt St. Gallen dürfte dieser Wert um einiges höher sein</a:t>
            </a:r>
          </a:p>
          <a:p>
            <a:r>
              <a:rPr lang="de-CH" dirty="0"/>
              <a:t>Geht man von 20% Haushalten ohne eigen </a:t>
            </a:r>
            <a:r>
              <a:rPr lang="de-CH" dirty="0" err="1"/>
              <a:t>Parkmöglichtkeit</a:t>
            </a:r>
            <a:r>
              <a:rPr lang="de-CH" dirty="0"/>
              <a:t> aus, also gut 8’800 Fahrzeuge, besteht mittelfristig ein grosser Bedarf an öffentlichen Ladesäulen. .</a:t>
            </a:r>
          </a:p>
          <a:p>
            <a:endParaRPr lang="de-CH" dirty="0"/>
          </a:p>
          <a:p>
            <a:r>
              <a:rPr lang="de-CH" dirty="0"/>
              <a:t>*https://www.newsd.admin.ch/newsd/message/attachments/6770.pdf</a:t>
            </a:r>
          </a:p>
        </p:txBody>
      </p:sp>
      <p:sp>
        <p:nvSpPr>
          <p:cNvPr id="4" name="Foliennummernplatzhalter 3"/>
          <p:cNvSpPr>
            <a:spLocks noGrp="1"/>
          </p:cNvSpPr>
          <p:nvPr>
            <p:ph type="sldNum" sz="quarter" idx="5"/>
          </p:nvPr>
        </p:nvSpPr>
        <p:spPr/>
        <p:txBody>
          <a:bodyPr/>
          <a:lstStyle/>
          <a:p>
            <a:fld id="{900B12D4-7346-430E-B85E-070656BB48DF}" type="slidenum">
              <a:rPr lang="de-CH" smtClean="0"/>
              <a:t>3</a:t>
            </a:fld>
            <a:endParaRPr lang="de-CH"/>
          </a:p>
        </p:txBody>
      </p:sp>
    </p:spTree>
    <p:extLst>
      <p:ext uri="{BB962C8B-B14F-4D97-AF65-F5344CB8AC3E}">
        <p14:creationId xmlns:p14="http://schemas.microsoft.com/office/powerpoint/2010/main" val="251652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Stand heute in der Stadt. Über 1000 e-Autos stehen 65 öffentlichen Ladepunkten gegenüber. </a:t>
            </a:r>
          </a:p>
        </p:txBody>
      </p:sp>
      <p:sp>
        <p:nvSpPr>
          <p:cNvPr id="4" name="Foliennummernplatzhalter 3"/>
          <p:cNvSpPr>
            <a:spLocks noGrp="1"/>
          </p:cNvSpPr>
          <p:nvPr>
            <p:ph type="sldNum" sz="quarter" idx="5"/>
          </p:nvPr>
        </p:nvSpPr>
        <p:spPr/>
        <p:txBody>
          <a:bodyPr/>
          <a:lstStyle/>
          <a:p>
            <a:fld id="{900B12D4-7346-430E-B85E-070656BB48DF}" type="slidenum">
              <a:rPr lang="de-CH" smtClean="0"/>
              <a:t>4</a:t>
            </a:fld>
            <a:endParaRPr lang="de-CH"/>
          </a:p>
        </p:txBody>
      </p:sp>
    </p:spTree>
    <p:extLst>
      <p:ext uri="{BB962C8B-B14F-4D97-AF65-F5344CB8AC3E}">
        <p14:creationId xmlns:p14="http://schemas.microsoft.com/office/powerpoint/2010/main" val="410751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Hinweis zur Ladeleistung. Allgemein verbreitet ist der vermeintliche Bedarf an Schnellladern. Diese sind jedoch nur in gewissen Fällen überhaupt notwendig, für die Ferien nach Italien beispielsweise. Schnellladungen mindern zudem die Lebenszeit der Batterien.</a:t>
            </a:r>
          </a:p>
          <a:p>
            <a:endParaRPr lang="de-CH" dirty="0"/>
          </a:p>
          <a:p>
            <a:r>
              <a:rPr lang="de-CH" dirty="0"/>
              <a:t>In der alltäglichen Mobilität reichten schonende 3.7kW Ladeleistung völlig, wie das Beispiel zeigt. Diese Leistung kann je nach Anschlussart auch die meisten Kandelaber Beleuchtungen bringen.</a:t>
            </a:r>
          </a:p>
        </p:txBody>
      </p:sp>
      <p:sp>
        <p:nvSpPr>
          <p:cNvPr id="4" name="Foliennummernplatzhalter 3"/>
          <p:cNvSpPr>
            <a:spLocks noGrp="1"/>
          </p:cNvSpPr>
          <p:nvPr>
            <p:ph type="sldNum" sz="quarter" idx="5"/>
          </p:nvPr>
        </p:nvSpPr>
        <p:spPr/>
        <p:txBody>
          <a:bodyPr/>
          <a:lstStyle/>
          <a:p>
            <a:fld id="{900B12D4-7346-430E-B85E-070656BB48DF}" type="slidenum">
              <a:rPr lang="de-CH" smtClean="0"/>
              <a:t>5</a:t>
            </a:fld>
            <a:endParaRPr lang="de-CH"/>
          </a:p>
        </p:txBody>
      </p:sp>
    </p:spTree>
    <p:extLst>
      <p:ext uri="{BB962C8B-B14F-4D97-AF65-F5344CB8AC3E}">
        <p14:creationId xmlns:p14="http://schemas.microsoft.com/office/powerpoint/2010/main" val="83907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Schwierigkeiten im Projekt</a:t>
            </a:r>
          </a:p>
        </p:txBody>
      </p:sp>
      <p:sp>
        <p:nvSpPr>
          <p:cNvPr id="4" name="Foliennummernplatzhalter 3"/>
          <p:cNvSpPr>
            <a:spLocks noGrp="1"/>
          </p:cNvSpPr>
          <p:nvPr>
            <p:ph type="sldNum" sz="quarter" idx="5"/>
          </p:nvPr>
        </p:nvSpPr>
        <p:spPr/>
        <p:txBody>
          <a:bodyPr/>
          <a:lstStyle/>
          <a:p>
            <a:fld id="{900B12D4-7346-430E-B85E-070656BB48DF}" type="slidenum">
              <a:rPr lang="de-CH" smtClean="0"/>
              <a:t>6</a:t>
            </a:fld>
            <a:endParaRPr lang="de-CH"/>
          </a:p>
        </p:txBody>
      </p:sp>
    </p:spTree>
    <p:extLst>
      <p:ext uri="{BB962C8B-B14F-4D97-AF65-F5344CB8AC3E}">
        <p14:creationId xmlns:p14="http://schemas.microsoft.com/office/powerpoint/2010/main" val="263325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900B12D4-7346-430E-B85E-070656BB48DF}" type="slidenum">
              <a:rPr lang="de-CH" smtClean="0"/>
              <a:t>7</a:t>
            </a:fld>
            <a:endParaRPr lang="de-CH"/>
          </a:p>
        </p:txBody>
      </p:sp>
    </p:spTree>
    <p:extLst>
      <p:ext uri="{BB962C8B-B14F-4D97-AF65-F5344CB8AC3E}">
        <p14:creationId xmlns:p14="http://schemas.microsoft.com/office/powerpoint/2010/main" val="274700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900B12D4-7346-430E-B85E-070656BB48DF}" type="slidenum">
              <a:rPr lang="de-CH" smtClean="0"/>
              <a:t>8</a:t>
            </a:fld>
            <a:endParaRPr lang="de-CH"/>
          </a:p>
        </p:txBody>
      </p:sp>
    </p:spTree>
    <p:extLst>
      <p:ext uri="{BB962C8B-B14F-4D97-AF65-F5344CB8AC3E}">
        <p14:creationId xmlns:p14="http://schemas.microsoft.com/office/powerpoint/2010/main" val="152257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977D9-B7F5-4D07-A385-7F65C2A295C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2DD8CBE7-1A8A-4F02-A5E4-CD6C5BD42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09E114FC-413F-4DE4-B49B-83E2A142A614}"/>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A942D863-840C-4902-A9AE-21613502A3B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3B740EC-A5B9-403B-808C-616ED46DA89A}"/>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251402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ECA77-F90A-4AE2-9F07-99CC5E7C3BC3}"/>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9B8AC76C-B911-4B24-B634-CC89DE63295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C8550AE-2F18-4E8B-8C94-8114F3F48913}"/>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6311B73F-19EB-4F68-BAA0-D1F3311BCBF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E7384E7-5B3F-4AFC-BB24-56E9A4F65261}"/>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54627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01FAFD-D231-46AB-A92B-4C9888932C5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1ADB97D6-602F-4842-925C-0EB83004F17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422A6EA-99CF-4DEF-BDFB-B8A07848DE30}"/>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6AB2D60E-A03D-431A-B7BE-0F648F284FF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61A3414-29F6-4A95-A981-CA5BE948BF1E}"/>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31339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20E00-D521-4AC5-B95F-318DACB6E57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CEF8085-DEF3-4976-B9BC-4AFB9095E1D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C006150-555B-4059-801B-F673CBF9BB89}"/>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45C618B5-1C01-401D-BBDB-1F046C019A3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A8C1A50-39E6-496D-BE15-6EA179308FB0}"/>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353940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60AED-03EA-4BE9-9491-B0360D7A624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2CF7309-AA40-450F-8959-7C5882D0B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901EBD4-E499-4D22-AF91-9E90AE9B9D53}"/>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D401F410-098D-43D6-93EA-02C74B63C80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22FBD2-E7E4-4E08-9E4A-2F9846A05434}"/>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113628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139EE-1037-4612-84DF-740B3CC4167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4425397-E16F-45EB-9D95-AC21F1FB8E4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C3B09F2-E776-48DA-BF96-FD8E4C4C82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33C9A9C1-8109-4FB6-ABA8-9A5610B8A5DC}"/>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6" name="Fußzeilenplatzhalter 5">
            <a:extLst>
              <a:ext uri="{FF2B5EF4-FFF2-40B4-BE49-F238E27FC236}">
                <a16:creationId xmlns:a16="http://schemas.microsoft.com/office/drawing/2014/main" id="{D10A8D2C-677E-446D-920A-CA94CEA93AE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1281582-C6F7-4F99-A69E-132D5399BD0B}"/>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312912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532AA-832F-4D7D-9470-7035ADF122D0}"/>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19FAC4FF-84B9-4D20-95ED-64DE8708E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3F914E9-3644-4976-8BBC-A4C516734F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5C7096F-A520-46EE-98F3-E26AB19B2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F4DC25E-2CFA-44A1-A14A-80036A6F7D2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53693B03-D86A-42E2-9917-F7F4D4031B34}"/>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8" name="Fußzeilenplatzhalter 7">
            <a:extLst>
              <a:ext uri="{FF2B5EF4-FFF2-40B4-BE49-F238E27FC236}">
                <a16:creationId xmlns:a16="http://schemas.microsoft.com/office/drawing/2014/main" id="{308FD761-C8AB-434D-AA6F-72BBD0C951FE}"/>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BBFB51E-8F76-487F-9262-1C66525FFBBB}"/>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334921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41C5A-568B-45EF-BB12-AD21EA963B22}"/>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79370E98-DC3A-4E5D-9378-2E06D3EF599F}"/>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4" name="Fußzeilenplatzhalter 3">
            <a:extLst>
              <a:ext uri="{FF2B5EF4-FFF2-40B4-BE49-F238E27FC236}">
                <a16:creationId xmlns:a16="http://schemas.microsoft.com/office/drawing/2014/main" id="{A0BF5873-1F1E-4691-B207-69645C9FE06D}"/>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4B243A86-EAC4-4C5B-9872-FFEFCA2D7C7F}"/>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234265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F998010-F4B1-42EB-9009-20C0CE1297DA}"/>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3" name="Fußzeilenplatzhalter 2">
            <a:extLst>
              <a:ext uri="{FF2B5EF4-FFF2-40B4-BE49-F238E27FC236}">
                <a16:creationId xmlns:a16="http://schemas.microsoft.com/office/drawing/2014/main" id="{9A9D52AC-8380-48E3-A336-47DCDC37CE1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65C7A22D-F999-47F4-B8B6-AA2B1BEDC8DF}"/>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319516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16F1B-1CFB-4651-B319-7863FB6930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8EED78D-A61A-40FD-A06F-DC7F24E3A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0B4862F5-7C62-4E65-BB58-825D9695A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051CFB9-EE50-488D-84B9-C98C4FBE330F}"/>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6" name="Fußzeilenplatzhalter 5">
            <a:extLst>
              <a:ext uri="{FF2B5EF4-FFF2-40B4-BE49-F238E27FC236}">
                <a16:creationId xmlns:a16="http://schemas.microsoft.com/office/drawing/2014/main" id="{C6C3E5D2-670E-46ED-B11B-6BB4CD06862F}"/>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A330D23-E08E-422C-8C0D-A9E942541ACD}"/>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43226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5C23B-A285-45B8-A741-55B050C885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7E71E315-1F4F-400E-8D31-73417EEF2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DCAC6A6B-C6D1-4E90-AF1E-B2CA606D3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74F59D-5208-40CA-9E25-842D31E8D3C7}"/>
              </a:ext>
            </a:extLst>
          </p:cNvPr>
          <p:cNvSpPr>
            <a:spLocks noGrp="1"/>
          </p:cNvSpPr>
          <p:nvPr>
            <p:ph type="dt" sz="half" idx="10"/>
          </p:nvPr>
        </p:nvSpPr>
        <p:spPr/>
        <p:txBody>
          <a:bodyPr/>
          <a:lstStyle/>
          <a:p>
            <a:fld id="{B4079680-D236-4743-8C0F-2D4D7F3BCF70}" type="datetimeFigureOut">
              <a:rPr lang="de-CH" smtClean="0"/>
              <a:t>07.11.2021</a:t>
            </a:fld>
            <a:endParaRPr lang="de-CH"/>
          </a:p>
        </p:txBody>
      </p:sp>
      <p:sp>
        <p:nvSpPr>
          <p:cNvPr id="6" name="Fußzeilenplatzhalter 5">
            <a:extLst>
              <a:ext uri="{FF2B5EF4-FFF2-40B4-BE49-F238E27FC236}">
                <a16:creationId xmlns:a16="http://schemas.microsoft.com/office/drawing/2014/main" id="{C35D77B8-B11C-40ED-A0BB-A50CBECF124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489687F3-FF7F-4031-9BAE-8AA6CD3B33C6}"/>
              </a:ext>
            </a:extLst>
          </p:cNvPr>
          <p:cNvSpPr>
            <a:spLocks noGrp="1"/>
          </p:cNvSpPr>
          <p:nvPr>
            <p:ph type="sldNum" sz="quarter" idx="12"/>
          </p:nvPr>
        </p:nvSpPr>
        <p:spPr/>
        <p:txBody>
          <a:bodyPr/>
          <a:lstStyle/>
          <a:p>
            <a:fld id="{28C22D9E-22B0-4DA5-B833-1322387B426F}" type="slidenum">
              <a:rPr lang="de-CH" smtClean="0"/>
              <a:t>‹Nr.›</a:t>
            </a:fld>
            <a:endParaRPr lang="de-CH"/>
          </a:p>
        </p:txBody>
      </p:sp>
    </p:spTree>
    <p:extLst>
      <p:ext uri="{BB962C8B-B14F-4D97-AF65-F5344CB8AC3E}">
        <p14:creationId xmlns:p14="http://schemas.microsoft.com/office/powerpoint/2010/main" val="47198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A1DB46-00AC-42A8-BC31-8EF89FC26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A64CD1F0-2B6F-4153-B113-A1512BC34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D53DDE4-EA0D-41A8-9E84-0A6F826C1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79680-D236-4743-8C0F-2D4D7F3BCF70}" type="datetimeFigureOut">
              <a:rPr lang="de-CH" smtClean="0"/>
              <a:t>07.11.2021</a:t>
            </a:fld>
            <a:endParaRPr lang="de-CH"/>
          </a:p>
        </p:txBody>
      </p:sp>
      <p:sp>
        <p:nvSpPr>
          <p:cNvPr id="5" name="Fußzeilenplatzhalter 4">
            <a:extLst>
              <a:ext uri="{FF2B5EF4-FFF2-40B4-BE49-F238E27FC236}">
                <a16:creationId xmlns:a16="http://schemas.microsoft.com/office/drawing/2014/main" id="{10F5409B-F1D5-4124-B2F1-4FD4AEDDF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8131DE8-AF5A-4A27-B613-61108134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D9E-22B0-4DA5-B833-1322387B426F}" type="slidenum">
              <a:rPr lang="de-CH" smtClean="0"/>
              <a:t>‹Nr.›</a:t>
            </a:fld>
            <a:endParaRPr lang="de-CH"/>
          </a:p>
        </p:txBody>
      </p:sp>
    </p:spTree>
    <p:extLst>
      <p:ext uri="{BB962C8B-B14F-4D97-AF65-F5344CB8AC3E}">
        <p14:creationId xmlns:p14="http://schemas.microsoft.com/office/powerpoint/2010/main" val="427265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05">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7">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266F18FF-2D41-48B1-B67B-FB4C9DCD9163}"/>
              </a:ext>
            </a:extLst>
          </p:cNvPr>
          <p:cNvSpPr>
            <a:spLocks noGrp="1"/>
          </p:cNvSpPr>
          <p:nvPr>
            <p:ph type="ctrTitle"/>
          </p:nvPr>
        </p:nvSpPr>
        <p:spPr>
          <a:xfrm>
            <a:off x="1256275" y="3655371"/>
            <a:ext cx="9679449" cy="1463136"/>
          </a:xfrm>
        </p:spPr>
        <p:txBody>
          <a:bodyPr anchor="b">
            <a:normAutofit/>
          </a:bodyPr>
          <a:lstStyle/>
          <a:p>
            <a:pPr algn="l"/>
            <a:r>
              <a:rPr lang="de-CH" sz="5600">
                <a:solidFill>
                  <a:srgbClr val="FFFFFF"/>
                </a:solidFill>
              </a:rPr>
              <a:t>Facts &amp; Figures</a:t>
            </a:r>
          </a:p>
        </p:txBody>
      </p:sp>
      <p:sp>
        <p:nvSpPr>
          <p:cNvPr id="3" name="Untertitel 2">
            <a:extLst>
              <a:ext uri="{FF2B5EF4-FFF2-40B4-BE49-F238E27FC236}">
                <a16:creationId xmlns:a16="http://schemas.microsoft.com/office/drawing/2014/main" id="{0FFA71FB-B411-415C-BEB0-AC1991778F27}"/>
              </a:ext>
            </a:extLst>
          </p:cNvPr>
          <p:cNvSpPr>
            <a:spLocks noGrp="1"/>
          </p:cNvSpPr>
          <p:nvPr>
            <p:ph type="subTitle" idx="1"/>
          </p:nvPr>
        </p:nvSpPr>
        <p:spPr>
          <a:xfrm>
            <a:off x="1256275" y="5252936"/>
            <a:ext cx="9679449" cy="654610"/>
          </a:xfrm>
        </p:spPr>
        <p:txBody>
          <a:bodyPr anchor="ctr">
            <a:normAutofit/>
          </a:bodyPr>
          <a:lstStyle/>
          <a:p>
            <a:pPr algn="l"/>
            <a:r>
              <a:rPr lang="de-CH" sz="2000">
                <a:solidFill>
                  <a:srgbClr val="FFFFFF"/>
                </a:solidFill>
              </a:rPr>
              <a:t>zum Opendata Hack Digital-Klimaneutral Öko Kandelaber Lader</a:t>
            </a:r>
          </a:p>
        </p:txBody>
      </p:sp>
      <p:pic>
        <p:nvPicPr>
          <p:cNvPr id="8" name="Grafik 7" descr="Ein Bild, das Text enthält.&#10;&#10;Automatisch generierte Beschreibung">
            <a:extLst>
              <a:ext uri="{FF2B5EF4-FFF2-40B4-BE49-F238E27FC236}">
                <a16:creationId xmlns:a16="http://schemas.microsoft.com/office/drawing/2014/main" id="{21403653-018A-4C0A-BF49-FB65B4891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42" y="820991"/>
            <a:ext cx="10644916" cy="2608009"/>
          </a:xfrm>
          <a:prstGeom prst="rect">
            <a:avLst/>
          </a:prstGeom>
        </p:spPr>
      </p:pic>
    </p:spTree>
    <p:extLst>
      <p:ext uri="{BB962C8B-B14F-4D97-AF65-F5344CB8AC3E}">
        <p14:creationId xmlns:p14="http://schemas.microsoft.com/office/powerpoint/2010/main" val="13580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dirty="0">
                <a:latin typeface="Open Sans Light" pitchFamily="2" charset="0"/>
                <a:ea typeface="Open Sans Light" pitchFamily="2" charset="0"/>
                <a:cs typeface="Open Sans Light" pitchFamily="2" charset="0"/>
              </a:rPr>
              <a:t>Elektromobilität Stadt St. Gallen</a:t>
            </a:r>
          </a:p>
        </p:txBody>
      </p:sp>
      <p:graphicFrame>
        <p:nvGraphicFramePr>
          <p:cNvPr id="7" name="Diagramm 6">
            <a:extLst>
              <a:ext uri="{FF2B5EF4-FFF2-40B4-BE49-F238E27FC236}">
                <a16:creationId xmlns:a16="http://schemas.microsoft.com/office/drawing/2014/main" id="{124446C8-53CA-401B-9921-1B40C8DEDA87}"/>
              </a:ext>
            </a:extLst>
          </p:cNvPr>
          <p:cNvGraphicFramePr/>
          <p:nvPr>
            <p:extLst>
              <p:ext uri="{D42A27DB-BD31-4B8C-83A1-F6EECF244321}">
                <p14:modId xmlns:p14="http://schemas.microsoft.com/office/powerpoint/2010/main" val="3037088237"/>
              </p:ext>
            </p:extLst>
          </p:nvPr>
        </p:nvGraphicFramePr>
        <p:xfrm>
          <a:off x="-940130" y="2090057"/>
          <a:ext cx="10515600" cy="396346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feld 8">
            <a:extLst>
              <a:ext uri="{FF2B5EF4-FFF2-40B4-BE49-F238E27FC236}">
                <a16:creationId xmlns:a16="http://schemas.microsoft.com/office/drawing/2014/main" id="{15160385-FADA-4D29-B80D-8236559B736E}"/>
              </a:ext>
            </a:extLst>
          </p:cNvPr>
          <p:cNvSpPr txBox="1"/>
          <p:nvPr/>
        </p:nvSpPr>
        <p:spPr>
          <a:xfrm>
            <a:off x="2250472" y="5610698"/>
            <a:ext cx="1672045"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e-Autos </a:t>
            </a:r>
            <a:br>
              <a:rPr lang="de-CH" dirty="0">
                <a:latin typeface="Open Sans Light" pitchFamily="2" charset="0"/>
                <a:ea typeface="Open Sans Light" pitchFamily="2" charset="0"/>
                <a:cs typeface="Open Sans Light" pitchFamily="2" charset="0"/>
              </a:rPr>
            </a:br>
            <a:r>
              <a:rPr lang="de-CH" dirty="0">
                <a:latin typeface="Open Sans Light" pitchFamily="2" charset="0"/>
                <a:ea typeface="Open Sans Light" pitchFamily="2" charset="0"/>
                <a:cs typeface="Open Sans Light" pitchFamily="2" charset="0"/>
              </a:rPr>
              <a:t>2021</a:t>
            </a: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2"/>
            <a:ext cx="6315891" cy="7204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800" dirty="0">
                <a:latin typeface="Open Sans Light" pitchFamily="2" charset="0"/>
                <a:ea typeface="Open Sans Light" pitchFamily="2" charset="0"/>
                <a:cs typeface="Open Sans Light" pitchFamily="2" charset="0"/>
              </a:rPr>
              <a:t>Prognose 2050 – alles elektrisch.</a:t>
            </a: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sp>
        <p:nvSpPr>
          <p:cNvPr id="13" name="Textfeld 12">
            <a:extLst>
              <a:ext uri="{FF2B5EF4-FFF2-40B4-BE49-F238E27FC236}">
                <a16:creationId xmlns:a16="http://schemas.microsoft.com/office/drawing/2014/main" id="{06D1E520-290F-4CC0-ACB9-7E493EC08DE8}"/>
              </a:ext>
            </a:extLst>
          </p:cNvPr>
          <p:cNvSpPr txBox="1"/>
          <p:nvPr/>
        </p:nvSpPr>
        <p:spPr>
          <a:xfrm>
            <a:off x="5020887" y="5610698"/>
            <a:ext cx="1672045"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e-Autos </a:t>
            </a:r>
            <a:br>
              <a:rPr lang="de-CH" dirty="0">
                <a:latin typeface="Open Sans Light" pitchFamily="2" charset="0"/>
                <a:ea typeface="Open Sans Light" pitchFamily="2" charset="0"/>
                <a:cs typeface="Open Sans Light" pitchFamily="2" charset="0"/>
              </a:rPr>
            </a:br>
            <a:r>
              <a:rPr lang="de-CH" dirty="0">
                <a:latin typeface="Open Sans Light" pitchFamily="2" charset="0"/>
                <a:ea typeface="Open Sans Light" pitchFamily="2" charset="0"/>
                <a:cs typeface="Open Sans Light" pitchFamily="2" charset="0"/>
              </a:rPr>
              <a:t>2050</a:t>
            </a:r>
          </a:p>
        </p:txBody>
      </p:sp>
      <p:sp>
        <p:nvSpPr>
          <p:cNvPr id="15" name="Titel 1">
            <a:extLst>
              <a:ext uri="{FF2B5EF4-FFF2-40B4-BE49-F238E27FC236}">
                <a16:creationId xmlns:a16="http://schemas.microsoft.com/office/drawing/2014/main" id="{522512A8-1DDE-4AD3-ADBA-0E4482D77DC7}"/>
              </a:ext>
            </a:extLst>
          </p:cNvPr>
          <p:cNvSpPr txBox="1">
            <a:spLocks/>
          </p:cNvSpPr>
          <p:nvPr/>
        </p:nvSpPr>
        <p:spPr>
          <a:xfrm>
            <a:off x="0" y="6384470"/>
            <a:ext cx="9998529" cy="46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200" dirty="0">
                <a:latin typeface="Open Sans Light" pitchFamily="2" charset="0"/>
                <a:ea typeface="Open Sans Light" pitchFamily="2" charset="0"/>
                <a:cs typeface="Open Sans Light" pitchFamily="2" charset="0"/>
              </a:rPr>
              <a:t>Quelle: https://www.stadt.sg.ch/news/stsg_medienmitteilungen/2021/10/ueber-1000-elektrofahrzeuge-in-der-stadt-st-gallen.html</a:t>
            </a:r>
          </a:p>
        </p:txBody>
      </p:sp>
    </p:spTree>
    <p:extLst>
      <p:ext uri="{BB962C8B-B14F-4D97-AF65-F5344CB8AC3E}">
        <p14:creationId xmlns:p14="http://schemas.microsoft.com/office/powerpoint/2010/main" val="120784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dirty="0">
                <a:latin typeface="Open Sans Light" pitchFamily="2" charset="0"/>
                <a:ea typeface="Open Sans Light" pitchFamily="2" charset="0"/>
                <a:cs typeface="Open Sans Light" pitchFamily="2" charset="0"/>
              </a:rPr>
              <a:t>Verfügbarkeit Parkplätze</a:t>
            </a:r>
          </a:p>
        </p:txBody>
      </p:sp>
      <p:graphicFrame>
        <p:nvGraphicFramePr>
          <p:cNvPr id="7" name="Diagramm 6">
            <a:extLst>
              <a:ext uri="{FF2B5EF4-FFF2-40B4-BE49-F238E27FC236}">
                <a16:creationId xmlns:a16="http://schemas.microsoft.com/office/drawing/2014/main" id="{124446C8-53CA-401B-9921-1B40C8DEDA87}"/>
              </a:ext>
            </a:extLst>
          </p:cNvPr>
          <p:cNvGraphicFramePr/>
          <p:nvPr>
            <p:extLst>
              <p:ext uri="{D42A27DB-BD31-4B8C-83A1-F6EECF244321}">
                <p14:modId xmlns:p14="http://schemas.microsoft.com/office/powerpoint/2010/main" val="2212337224"/>
              </p:ext>
            </p:extLst>
          </p:nvPr>
        </p:nvGraphicFramePr>
        <p:xfrm>
          <a:off x="-358238" y="2090057"/>
          <a:ext cx="10515600" cy="396346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feld 8">
            <a:extLst>
              <a:ext uri="{FF2B5EF4-FFF2-40B4-BE49-F238E27FC236}">
                <a16:creationId xmlns:a16="http://schemas.microsoft.com/office/drawing/2014/main" id="{15160385-FADA-4D29-B80D-8236559B736E}"/>
              </a:ext>
            </a:extLst>
          </p:cNvPr>
          <p:cNvSpPr txBox="1"/>
          <p:nvPr/>
        </p:nvSpPr>
        <p:spPr>
          <a:xfrm>
            <a:off x="3493326" y="5739401"/>
            <a:ext cx="2873828" cy="369332"/>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Parkmöglichkeiten</a:t>
            </a: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2"/>
            <a:ext cx="6315891" cy="7204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800" dirty="0">
                <a:latin typeface="Open Sans Light" pitchFamily="2" charset="0"/>
                <a:ea typeface="Open Sans Light" pitchFamily="2" charset="0"/>
                <a:cs typeface="Open Sans Light" pitchFamily="2" charset="0"/>
              </a:rPr>
              <a:t>Elektrofahrzeuge ohne eigenen Parkplatz in 2050.</a:t>
            </a: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sp>
        <p:nvSpPr>
          <p:cNvPr id="8" name="Textfeld 7">
            <a:extLst>
              <a:ext uri="{FF2B5EF4-FFF2-40B4-BE49-F238E27FC236}">
                <a16:creationId xmlns:a16="http://schemas.microsoft.com/office/drawing/2014/main" id="{234573FC-C8D3-41CC-95C8-7EC5E6CCF93A}"/>
              </a:ext>
            </a:extLst>
          </p:cNvPr>
          <p:cNvSpPr txBox="1"/>
          <p:nvPr/>
        </p:nvSpPr>
        <p:spPr>
          <a:xfrm>
            <a:off x="3449784" y="4927433"/>
            <a:ext cx="2960913"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Öffentlich</a:t>
            </a:r>
            <a:br>
              <a:rPr lang="de-CH" dirty="0">
                <a:latin typeface="Open Sans Light" pitchFamily="2" charset="0"/>
                <a:ea typeface="Open Sans Light" pitchFamily="2" charset="0"/>
                <a:cs typeface="Open Sans Light" pitchFamily="2" charset="0"/>
              </a:rPr>
            </a:br>
            <a:r>
              <a:rPr lang="de-CH" dirty="0">
                <a:latin typeface="Open Sans Light" pitchFamily="2" charset="0"/>
                <a:ea typeface="Open Sans Light" pitchFamily="2" charset="0"/>
                <a:cs typeface="Open Sans Light" pitchFamily="2" charset="0"/>
              </a:rPr>
              <a:t>8’800 Fahrzeuge</a:t>
            </a:r>
          </a:p>
        </p:txBody>
      </p:sp>
      <p:sp>
        <p:nvSpPr>
          <p:cNvPr id="15" name="Textfeld 14">
            <a:extLst>
              <a:ext uri="{FF2B5EF4-FFF2-40B4-BE49-F238E27FC236}">
                <a16:creationId xmlns:a16="http://schemas.microsoft.com/office/drawing/2014/main" id="{41146B74-8D1E-4B40-BBEF-ACE8BAFC2EB3}"/>
              </a:ext>
            </a:extLst>
          </p:cNvPr>
          <p:cNvSpPr txBox="1"/>
          <p:nvPr/>
        </p:nvSpPr>
        <p:spPr>
          <a:xfrm>
            <a:off x="3558640" y="3680669"/>
            <a:ext cx="2663371" cy="923330"/>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Privat</a:t>
            </a:r>
          </a:p>
          <a:p>
            <a:pPr algn="ctr"/>
            <a:r>
              <a:rPr lang="de-CH" dirty="0">
                <a:latin typeface="Open Sans Light" pitchFamily="2" charset="0"/>
                <a:ea typeface="Open Sans Light" pitchFamily="2" charset="0"/>
                <a:cs typeface="Open Sans Light" pitchFamily="2" charset="0"/>
              </a:rPr>
              <a:t>35’200 Fahrzeuge</a:t>
            </a:r>
          </a:p>
          <a:p>
            <a:pPr algn="ctr"/>
            <a:endParaRPr lang="de-CH" dirty="0">
              <a:latin typeface="Open Sans Light" pitchFamily="2" charset="0"/>
              <a:ea typeface="Open Sans Light" pitchFamily="2" charset="0"/>
              <a:cs typeface="Open Sans Light" pitchFamily="2" charset="0"/>
            </a:endParaRPr>
          </a:p>
        </p:txBody>
      </p:sp>
      <p:sp>
        <p:nvSpPr>
          <p:cNvPr id="16" name="Titel 1">
            <a:extLst>
              <a:ext uri="{FF2B5EF4-FFF2-40B4-BE49-F238E27FC236}">
                <a16:creationId xmlns:a16="http://schemas.microsoft.com/office/drawing/2014/main" id="{2799EDBB-DC9B-41F4-A24E-8E3B682EE105}"/>
              </a:ext>
            </a:extLst>
          </p:cNvPr>
          <p:cNvSpPr txBox="1">
            <a:spLocks/>
          </p:cNvSpPr>
          <p:nvPr/>
        </p:nvSpPr>
        <p:spPr>
          <a:xfrm>
            <a:off x="0" y="6384470"/>
            <a:ext cx="9998529" cy="46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200" dirty="0">
                <a:latin typeface="Open Sans Light" pitchFamily="2" charset="0"/>
                <a:ea typeface="Open Sans Light" pitchFamily="2" charset="0"/>
                <a:cs typeface="Open Sans Light" pitchFamily="2" charset="0"/>
              </a:rPr>
              <a:t>Quelle: </a:t>
            </a:r>
            <a:r>
              <a:rPr lang="de-CH" sz="1200" dirty="0"/>
              <a:t>https://www.newsd.admin.ch/newsd/message/attachments/6770.pdf</a:t>
            </a:r>
            <a:endParaRPr lang="de-CH" sz="1200"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140204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dirty="0">
                <a:latin typeface="Open Sans Light" pitchFamily="2" charset="0"/>
                <a:ea typeface="Open Sans Light" pitchFamily="2" charset="0"/>
                <a:cs typeface="Open Sans Light" pitchFamily="2" charset="0"/>
              </a:rPr>
              <a:t>Potenzial Kandelaber-Lader</a:t>
            </a:r>
          </a:p>
        </p:txBody>
      </p:sp>
      <p:graphicFrame>
        <p:nvGraphicFramePr>
          <p:cNvPr id="7" name="Diagramm 6">
            <a:extLst>
              <a:ext uri="{FF2B5EF4-FFF2-40B4-BE49-F238E27FC236}">
                <a16:creationId xmlns:a16="http://schemas.microsoft.com/office/drawing/2014/main" id="{124446C8-53CA-401B-9921-1B40C8DEDA87}"/>
              </a:ext>
            </a:extLst>
          </p:cNvPr>
          <p:cNvGraphicFramePr/>
          <p:nvPr>
            <p:extLst>
              <p:ext uri="{D42A27DB-BD31-4B8C-83A1-F6EECF244321}">
                <p14:modId xmlns:p14="http://schemas.microsoft.com/office/powerpoint/2010/main" val="1972782624"/>
              </p:ext>
            </p:extLst>
          </p:nvPr>
        </p:nvGraphicFramePr>
        <p:xfrm>
          <a:off x="-560119" y="2090057"/>
          <a:ext cx="10515600" cy="396346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feld 8">
            <a:extLst>
              <a:ext uri="{FF2B5EF4-FFF2-40B4-BE49-F238E27FC236}">
                <a16:creationId xmlns:a16="http://schemas.microsoft.com/office/drawing/2014/main" id="{15160385-FADA-4D29-B80D-8236559B736E}"/>
              </a:ext>
            </a:extLst>
          </p:cNvPr>
          <p:cNvSpPr txBox="1"/>
          <p:nvPr/>
        </p:nvSpPr>
        <p:spPr>
          <a:xfrm>
            <a:off x="1860864" y="5534498"/>
            <a:ext cx="1672045"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Bedarf bis 2050</a:t>
            </a:r>
          </a:p>
        </p:txBody>
      </p:sp>
      <p:sp>
        <p:nvSpPr>
          <p:cNvPr id="10" name="Textfeld 9">
            <a:extLst>
              <a:ext uri="{FF2B5EF4-FFF2-40B4-BE49-F238E27FC236}">
                <a16:creationId xmlns:a16="http://schemas.microsoft.com/office/drawing/2014/main" id="{1E6D6990-46BD-427C-AFEF-5B43C4407D54}"/>
              </a:ext>
            </a:extLst>
          </p:cNvPr>
          <p:cNvSpPr txBox="1"/>
          <p:nvPr/>
        </p:nvSpPr>
        <p:spPr>
          <a:xfrm>
            <a:off x="4033654" y="5538271"/>
            <a:ext cx="1672045"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Öffentliche Ladepunkte</a:t>
            </a:r>
          </a:p>
        </p:txBody>
      </p:sp>
      <p:sp>
        <p:nvSpPr>
          <p:cNvPr id="11" name="Textfeld 10">
            <a:extLst>
              <a:ext uri="{FF2B5EF4-FFF2-40B4-BE49-F238E27FC236}">
                <a16:creationId xmlns:a16="http://schemas.microsoft.com/office/drawing/2014/main" id="{3B18D3AD-DE26-4959-8FFB-6E0DECFB1119}"/>
              </a:ext>
            </a:extLst>
          </p:cNvPr>
          <p:cNvSpPr txBox="1"/>
          <p:nvPr/>
        </p:nvSpPr>
        <p:spPr>
          <a:xfrm>
            <a:off x="5953892" y="5534498"/>
            <a:ext cx="2172790" cy="646331"/>
          </a:xfrm>
          <a:prstGeom prst="rect">
            <a:avLst/>
          </a:prstGeom>
          <a:noFill/>
        </p:spPr>
        <p:txBody>
          <a:bodyPr wrap="square" rtlCol="0">
            <a:spAutoFit/>
          </a:bodyPr>
          <a:lstStyle/>
          <a:p>
            <a:pPr algn="ctr"/>
            <a:r>
              <a:rPr lang="de-CH" dirty="0">
                <a:latin typeface="Open Sans Light" pitchFamily="2" charset="0"/>
                <a:ea typeface="Open Sans Light" pitchFamily="2" charset="0"/>
                <a:cs typeface="Open Sans Light" pitchFamily="2" charset="0"/>
              </a:rPr>
              <a:t>Potenzial</a:t>
            </a:r>
            <a:br>
              <a:rPr lang="de-CH" dirty="0">
                <a:latin typeface="Open Sans Light" pitchFamily="2" charset="0"/>
                <a:ea typeface="Open Sans Light" pitchFamily="2" charset="0"/>
                <a:cs typeface="Open Sans Light" pitchFamily="2" charset="0"/>
              </a:rPr>
            </a:br>
            <a:r>
              <a:rPr lang="de-CH" dirty="0">
                <a:latin typeface="Open Sans Light" pitchFamily="2" charset="0"/>
                <a:ea typeface="Open Sans Light" pitchFamily="2" charset="0"/>
                <a:cs typeface="Open Sans Light" pitchFamily="2" charset="0"/>
              </a:rPr>
              <a:t>Kandelaber Lader</a:t>
            </a: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2"/>
            <a:ext cx="6315891" cy="7204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CH" sz="1800" dirty="0">
              <a:latin typeface="Open Sans Light" pitchFamily="2" charset="0"/>
              <a:ea typeface="Open Sans Light" pitchFamily="2" charset="0"/>
              <a:cs typeface="Open Sans Light" pitchFamily="2" charset="0"/>
            </a:endParaRP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sp>
        <p:nvSpPr>
          <p:cNvPr id="15" name="Titel 1">
            <a:extLst>
              <a:ext uri="{FF2B5EF4-FFF2-40B4-BE49-F238E27FC236}">
                <a16:creationId xmlns:a16="http://schemas.microsoft.com/office/drawing/2014/main" id="{9DC8B9EE-CC11-47F4-BC46-4E7E381433AB}"/>
              </a:ext>
            </a:extLst>
          </p:cNvPr>
          <p:cNvSpPr txBox="1">
            <a:spLocks/>
          </p:cNvSpPr>
          <p:nvPr/>
        </p:nvSpPr>
        <p:spPr>
          <a:xfrm>
            <a:off x="0" y="6384470"/>
            <a:ext cx="9998529" cy="46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200" dirty="0">
                <a:latin typeface="Open Sans Light" pitchFamily="2" charset="0"/>
                <a:ea typeface="Open Sans Light" pitchFamily="2" charset="0"/>
                <a:cs typeface="Open Sans Light" pitchFamily="2" charset="0"/>
              </a:rPr>
              <a:t>Quelle: </a:t>
            </a:r>
            <a:r>
              <a:rPr lang="de-CH" sz="1200" dirty="0"/>
              <a:t>Potential Kandelaber Lade aufgrund vorliegendem OpenData Projekt. Generiert aus Beleuchtungs-, Strassennetz- und Fussgängerweg- Daten.</a:t>
            </a:r>
            <a:endParaRPr lang="de-CH" sz="1200"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137428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dirty="0">
                <a:latin typeface="Open Sans Light" pitchFamily="2" charset="0"/>
                <a:ea typeface="Open Sans Light" pitchFamily="2" charset="0"/>
                <a:cs typeface="Open Sans Light" pitchFamily="2" charset="0"/>
              </a:rPr>
              <a:t>Ladeleistung</a:t>
            </a:r>
          </a:p>
        </p:txBody>
      </p:sp>
      <p:sp>
        <p:nvSpPr>
          <p:cNvPr id="9" name="Textfeld 8">
            <a:extLst>
              <a:ext uri="{FF2B5EF4-FFF2-40B4-BE49-F238E27FC236}">
                <a16:creationId xmlns:a16="http://schemas.microsoft.com/office/drawing/2014/main" id="{15160385-FADA-4D29-B80D-8236559B736E}"/>
              </a:ext>
            </a:extLst>
          </p:cNvPr>
          <p:cNvSpPr txBox="1"/>
          <p:nvPr/>
        </p:nvSpPr>
        <p:spPr>
          <a:xfrm>
            <a:off x="454300" y="3402174"/>
            <a:ext cx="2312854" cy="646331"/>
          </a:xfrm>
          <a:prstGeom prst="rect">
            <a:avLst/>
          </a:prstGeom>
          <a:noFill/>
        </p:spPr>
        <p:txBody>
          <a:bodyPr wrap="square" rtlCol="0">
            <a:spAutoFit/>
          </a:bodyPr>
          <a:lstStyle/>
          <a:p>
            <a:pPr algn="r"/>
            <a:r>
              <a:rPr lang="de-CH" dirty="0">
                <a:latin typeface="Open Sans Light" pitchFamily="2" charset="0"/>
                <a:ea typeface="Open Sans Light" pitchFamily="2" charset="0"/>
                <a:cs typeface="Open Sans Light" pitchFamily="2" charset="0"/>
              </a:rPr>
              <a:t>Durchschnittlicher Arbeitsweg pro Tag</a:t>
            </a: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1"/>
            <a:ext cx="8829443" cy="11912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800" dirty="0">
                <a:latin typeface="Open Sans Light" pitchFamily="2" charset="0"/>
                <a:ea typeface="Open Sans Light" pitchFamily="2" charset="0"/>
                <a:cs typeface="Open Sans Light" pitchFamily="2" charset="0"/>
              </a:rPr>
              <a:t>Eine Ladestation mit 3,7kW Ladeleistung reicht den meisten Personen, um zur Arbeit zu fahren. Kann an dieser 8h geladen werden, kann der durchschnittliche Schweizer damit 5 Tage zur Arbeit fahren.</a:t>
            </a: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graphicFrame>
        <p:nvGraphicFramePr>
          <p:cNvPr id="5" name="Diagramm 4">
            <a:extLst>
              <a:ext uri="{FF2B5EF4-FFF2-40B4-BE49-F238E27FC236}">
                <a16:creationId xmlns:a16="http://schemas.microsoft.com/office/drawing/2014/main" id="{9AC0E5D4-67DF-4592-B24E-48F0CD11D13D}"/>
              </a:ext>
            </a:extLst>
          </p:cNvPr>
          <p:cNvGraphicFramePr/>
          <p:nvPr>
            <p:extLst>
              <p:ext uri="{D42A27DB-BD31-4B8C-83A1-F6EECF244321}">
                <p14:modId xmlns:p14="http://schemas.microsoft.com/office/powerpoint/2010/main" val="2687945692"/>
              </p:ext>
            </p:extLst>
          </p:nvPr>
        </p:nvGraphicFramePr>
        <p:xfrm>
          <a:off x="2767154" y="2855725"/>
          <a:ext cx="6426200" cy="3018562"/>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feld 12">
            <a:extLst>
              <a:ext uri="{FF2B5EF4-FFF2-40B4-BE49-F238E27FC236}">
                <a16:creationId xmlns:a16="http://schemas.microsoft.com/office/drawing/2014/main" id="{004727AB-4E92-48FB-AD07-EA714A140ADB}"/>
              </a:ext>
            </a:extLst>
          </p:cNvPr>
          <p:cNvSpPr txBox="1"/>
          <p:nvPr/>
        </p:nvSpPr>
        <p:spPr>
          <a:xfrm>
            <a:off x="454300" y="4890376"/>
            <a:ext cx="2312854" cy="646331"/>
          </a:xfrm>
          <a:prstGeom prst="rect">
            <a:avLst/>
          </a:prstGeom>
          <a:noFill/>
        </p:spPr>
        <p:txBody>
          <a:bodyPr wrap="square" rtlCol="0">
            <a:spAutoFit/>
          </a:bodyPr>
          <a:lstStyle/>
          <a:p>
            <a:pPr algn="r"/>
            <a:r>
              <a:rPr lang="de-CH" dirty="0">
                <a:latin typeface="Open Sans Light" pitchFamily="2" charset="0"/>
                <a:ea typeface="Open Sans Light" pitchFamily="2" charset="0"/>
                <a:cs typeface="Open Sans Light" pitchFamily="2" charset="0"/>
              </a:rPr>
              <a:t>Kandelaber Ladung während 8h</a:t>
            </a:r>
          </a:p>
        </p:txBody>
      </p:sp>
      <p:sp>
        <p:nvSpPr>
          <p:cNvPr id="15" name="Textfeld 14">
            <a:extLst>
              <a:ext uri="{FF2B5EF4-FFF2-40B4-BE49-F238E27FC236}">
                <a16:creationId xmlns:a16="http://schemas.microsoft.com/office/drawing/2014/main" id="{A81C5004-4DB5-4071-911F-6004DAB3DBD7}"/>
              </a:ext>
            </a:extLst>
          </p:cNvPr>
          <p:cNvSpPr txBox="1"/>
          <p:nvPr/>
        </p:nvSpPr>
        <p:spPr>
          <a:xfrm>
            <a:off x="4120971" y="3540673"/>
            <a:ext cx="1239522" cy="369332"/>
          </a:xfrm>
          <a:prstGeom prst="rect">
            <a:avLst/>
          </a:prstGeom>
          <a:noFill/>
        </p:spPr>
        <p:txBody>
          <a:bodyPr wrap="square" rtlCol="0">
            <a:spAutoFit/>
          </a:bodyPr>
          <a:lstStyle/>
          <a:p>
            <a:r>
              <a:rPr lang="de-CH" dirty="0">
                <a:latin typeface="Open Sans Light" pitchFamily="2" charset="0"/>
                <a:ea typeface="Open Sans Light" pitchFamily="2" charset="0"/>
                <a:cs typeface="Open Sans Light" pitchFamily="2" charset="0"/>
              </a:rPr>
              <a:t>29km</a:t>
            </a:r>
          </a:p>
        </p:txBody>
      </p:sp>
      <p:sp>
        <p:nvSpPr>
          <p:cNvPr id="16" name="Textfeld 15">
            <a:extLst>
              <a:ext uri="{FF2B5EF4-FFF2-40B4-BE49-F238E27FC236}">
                <a16:creationId xmlns:a16="http://schemas.microsoft.com/office/drawing/2014/main" id="{A50C1F65-1D10-4411-A677-76A035A006A9}"/>
              </a:ext>
            </a:extLst>
          </p:cNvPr>
          <p:cNvSpPr txBox="1"/>
          <p:nvPr/>
        </p:nvSpPr>
        <p:spPr>
          <a:xfrm>
            <a:off x="8854846" y="5028875"/>
            <a:ext cx="1239522" cy="369332"/>
          </a:xfrm>
          <a:prstGeom prst="rect">
            <a:avLst/>
          </a:prstGeom>
          <a:noFill/>
        </p:spPr>
        <p:txBody>
          <a:bodyPr wrap="square" rtlCol="0">
            <a:spAutoFit/>
          </a:bodyPr>
          <a:lstStyle/>
          <a:p>
            <a:r>
              <a:rPr lang="de-CH" dirty="0">
                <a:latin typeface="Open Sans Light" pitchFamily="2" charset="0"/>
                <a:ea typeface="Open Sans Light" pitchFamily="2" charset="0"/>
                <a:cs typeface="Open Sans Light" pitchFamily="2" charset="0"/>
              </a:rPr>
              <a:t>150km</a:t>
            </a:r>
          </a:p>
        </p:txBody>
      </p:sp>
      <p:sp>
        <p:nvSpPr>
          <p:cNvPr id="17" name="Titel 1">
            <a:extLst>
              <a:ext uri="{FF2B5EF4-FFF2-40B4-BE49-F238E27FC236}">
                <a16:creationId xmlns:a16="http://schemas.microsoft.com/office/drawing/2014/main" id="{8AC1D3E7-D33B-42E9-A9E2-70C8D4A263E8}"/>
              </a:ext>
            </a:extLst>
          </p:cNvPr>
          <p:cNvSpPr txBox="1">
            <a:spLocks/>
          </p:cNvSpPr>
          <p:nvPr/>
        </p:nvSpPr>
        <p:spPr>
          <a:xfrm>
            <a:off x="0" y="6384470"/>
            <a:ext cx="9998529" cy="46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200" dirty="0">
                <a:latin typeface="Open Sans Light" pitchFamily="2" charset="0"/>
                <a:ea typeface="Open Sans Light" pitchFamily="2" charset="0"/>
                <a:cs typeface="Open Sans Light" pitchFamily="2" charset="0"/>
              </a:rPr>
              <a:t>Quelle: </a:t>
            </a:r>
            <a:r>
              <a:rPr lang="de-CH" sz="1200" dirty="0"/>
              <a:t>https://www.bfs.admin.ch/bfs/de/home/statistiken/mobilitaet-verkehr/personenverkehr/pendlermobilitaet.html</a:t>
            </a:r>
            <a:endParaRPr lang="de-CH" sz="1200"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252964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Gerade Verbindung mit Pfeil 44">
            <a:extLst>
              <a:ext uri="{FF2B5EF4-FFF2-40B4-BE49-F238E27FC236}">
                <a16:creationId xmlns:a16="http://schemas.microsoft.com/office/drawing/2014/main" id="{9CFED175-89C7-4457-B63A-1BF5F8C73BB4}"/>
              </a:ext>
            </a:extLst>
          </p:cNvPr>
          <p:cNvCxnSpPr>
            <a:stCxn id="41" idx="3"/>
            <a:endCxn id="21" idx="3"/>
          </p:cNvCxnSpPr>
          <p:nvPr/>
        </p:nvCxnSpPr>
        <p:spPr>
          <a:xfrm flipH="1">
            <a:off x="6007981" y="4179702"/>
            <a:ext cx="250777" cy="275213"/>
          </a:xfrm>
          <a:prstGeom prst="straightConnector1">
            <a:avLst/>
          </a:prstGeom>
          <a:ln w="15875">
            <a:solidFill>
              <a:srgbClr val="00B4D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dirty="0" err="1">
                <a:latin typeface="Open Sans Light" pitchFamily="2" charset="0"/>
                <a:ea typeface="Open Sans Light" pitchFamily="2" charset="0"/>
                <a:cs typeface="Open Sans Light" pitchFamily="2" charset="0"/>
              </a:rPr>
              <a:t>Kanderlaber</a:t>
            </a:r>
            <a:r>
              <a:rPr lang="de-CH" dirty="0">
                <a:latin typeface="Open Sans Light" pitchFamily="2" charset="0"/>
                <a:ea typeface="Open Sans Light" pitchFamily="2" charset="0"/>
                <a:cs typeface="Open Sans Light" pitchFamily="2" charset="0"/>
              </a:rPr>
              <a:t> Suche</a:t>
            </a: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1"/>
            <a:ext cx="8829443" cy="11912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800" dirty="0">
                <a:latin typeface="Open Sans Light" pitchFamily="2" charset="0"/>
                <a:ea typeface="Open Sans Light" pitchFamily="2" charset="0"/>
                <a:cs typeface="Open Sans Light" pitchFamily="2" charset="0"/>
              </a:rPr>
              <a:t>Datengrundlage:</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Öffentliche Beleuchtung Stadt St. Gallen</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Parkplätze der Stadt St. Gallen</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Gemeindestrassenplan</a:t>
            </a: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sp>
        <p:nvSpPr>
          <p:cNvPr id="3" name="Halbbogen 2">
            <a:extLst>
              <a:ext uri="{FF2B5EF4-FFF2-40B4-BE49-F238E27FC236}">
                <a16:creationId xmlns:a16="http://schemas.microsoft.com/office/drawing/2014/main" id="{26F85B1F-1D32-4D41-B7BE-62703CD5CD70}"/>
              </a:ext>
            </a:extLst>
          </p:cNvPr>
          <p:cNvSpPr/>
          <p:nvPr/>
        </p:nvSpPr>
        <p:spPr>
          <a:xfrm rot="16200000">
            <a:off x="6008021" y="2522061"/>
            <a:ext cx="4607380" cy="4146529"/>
          </a:xfrm>
          <a:prstGeom prst="blockArc">
            <a:avLst>
              <a:gd name="adj1" fmla="val 15616004"/>
              <a:gd name="adj2" fmla="val 20848377"/>
              <a:gd name="adj3" fmla="val 2862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4" name="Rechteck 3">
            <a:extLst>
              <a:ext uri="{FF2B5EF4-FFF2-40B4-BE49-F238E27FC236}">
                <a16:creationId xmlns:a16="http://schemas.microsoft.com/office/drawing/2014/main" id="{C2751FB4-3A1E-497A-82D3-0D84D7AF6428}"/>
              </a:ext>
            </a:extLst>
          </p:cNvPr>
          <p:cNvSpPr/>
          <p:nvPr/>
        </p:nvSpPr>
        <p:spPr>
          <a:xfrm rot="21022847">
            <a:off x="6453385" y="4800279"/>
            <a:ext cx="1181186" cy="23744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829F96BB-E440-450C-B926-D3B91C9A2A78}"/>
              </a:ext>
            </a:extLst>
          </p:cNvPr>
          <p:cNvSpPr/>
          <p:nvPr/>
        </p:nvSpPr>
        <p:spPr>
          <a:xfrm rot="4647676">
            <a:off x="9585306" y="146349"/>
            <a:ext cx="1189071" cy="45910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Ellipse 5">
            <a:extLst>
              <a:ext uri="{FF2B5EF4-FFF2-40B4-BE49-F238E27FC236}">
                <a16:creationId xmlns:a16="http://schemas.microsoft.com/office/drawing/2014/main" id="{484FFF0F-B1DF-440F-A822-1956F873D623}"/>
              </a:ext>
            </a:extLst>
          </p:cNvPr>
          <p:cNvSpPr/>
          <p:nvPr/>
        </p:nvSpPr>
        <p:spPr>
          <a:xfrm>
            <a:off x="12059194" y="1112869"/>
            <a:ext cx="265611" cy="2580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a:t>
            </a:r>
          </a:p>
        </p:txBody>
      </p:sp>
      <p:sp>
        <p:nvSpPr>
          <p:cNvPr id="19" name="Ellipse 18">
            <a:extLst>
              <a:ext uri="{FF2B5EF4-FFF2-40B4-BE49-F238E27FC236}">
                <a16:creationId xmlns:a16="http://schemas.microsoft.com/office/drawing/2014/main" id="{56539C76-2567-4C96-A460-A3858183AE2E}"/>
              </a:ext>
            </a:extLst>
          </p:cNvPr>
          <p:cNvSpPr/>
          <p:nvPr/>
        </p:nvSpPr>
        <p:spPr>
          <a:xfrm>
            <a:off x="10068806" y="1522139"/>
            <a:ext cx="265611" cy="2580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a:t>
            </a:r>
          </a:p>
        </p:txBody>
      </p:sp>
      <p:sp>
        <p:nvSpPr>
          <p:cNvPr id="20" name="Ellipse 19">
            <a:extLst>
              <a:ext uri="{FF2B5EF4-FFF2-40B4-BE49-F238E27FC236}">
                <a16:creationId xmlns:a16="http://schemas.microsoft.com/office/drawing/2014/main" id="{CF67A9D4-1CA5-40E2-9C8B-52D1F8BE9D51}"/>
              </a:ext>
            </a:extLst>
          </p:cNvPr>
          <p:cNvSpPr/>
          <p:nvPr/>
        </p:nvSpPr>
        <p:spPr>
          <a:xfrm>
            <a:off x="7618008" y="2067905"/>
            <a:ext cx="265611" cy="2580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a:t>
            </a:r>
          </a:p>
        </p:txBody>
      </p:sp>
      <p:sp>
        <p:nvSpPr>
          <p:cNvPr id="21" name="Ellipse 20">
            <a:extLst>
              <a:ext uri="{FF2B5EF4-FFF2-40B4-BE49-F238E27FC236}">
                <a16:creationId xmlns:a16="http://schemas.microsoft.com/office/drawing/2014/main" id="{447AFBB8-E8A6-4205-B654-450EEE3BC348}"/>
              </a:ext>
            </a:extLst>
          </p:cNvPr>
          <p:cNvSpPr/>
          <p:nvPr/>
        </p:nvSpPr>
        <p:spPr>
          <a:xfrm>
            <a:off x="5969083" y="4234630"/>
            <a:ext cx="265611" cy="258080"/>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a:t>
            </a:r>
          </a:p>
        </p:txBody>
      </p:sp>
      <p:sp>
        <p:nvSpPr>
          <p:cNvPr id="22" name="Ellipse 21">
            <a:extLst>
              <a:ext uri="{FF2B5EF4-FFF2-40B4-BE49-F238E27FC236}">
                <a16:creationId xmlns:a16="http://schemas.microsoft.com/office/drawing/2014/main" id="{2A0871D6-AD0D-43D3-96CF-9D63A6935E38}"/>
              </a:ext>
            </a:extLst>
          </p:cNvPr>
          <p:cNvSpPr/>
          <p:nvPr/>
        </p:nvSpPr>
        <p:spPr>
          <a:xfrm>
            <a:off x="6238445" y="6492875"/>
            <a:ext cx="265611" cy="2580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K</a:t>
            </a:r>
          </a:p>
        </p:txBody>
      </p:sp>
      <p:sp>
        <p:nvSpPr>
          <p:cNvPr id="7" name="Bogen 6">
            <a:extLst>
              <a:ext uri="{FF2B5EF4-FFF2-40B4-BE49-F238E27FC236}">
                <a16:creationId xmlns:a16="http://schemas.microsoft.com/office/drawing/2014/main" id="{E1FDEF6C-36E7-4D73-98DE-53A1CF0F9C07}"/>
              </a:ext>
            </a:extLst>
          </p:cNvPr>
          <p:cNvSpPr/>
          <p:nvPr/>
        </p:nvSpPr>
        <p:spPr>
          <a:xfrm rot="15949369">
            <a:off x="6904125" y="2805307"/>
            <a:ext cx="2887980" cy="3122156"/>
          </a:xfrm>
          <a:prstGeom prst="arc">
            <a:avLst>
              <a:gd name="adj1" fmla="val 15923299"/>
              <a:gd name="adj2" fmla="val 20594501"/>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0" name="Gerader Verbinder 9">
            <a:extLst>
              <a:ext uri="{FF2B5EF4-FFF2-40B4-BE49-F238E27FC236}">
                <a16:creationId xmlns:a16="http://schemas.microsoft.com/office/drawing/2014/main" id="{1209C7B6-221E-4918-9C25-F4A3E2C351A9}"/>
              </a:ext>
            </a:extLst>
          </p:cNvPr>
          <p:cNvCxnSpPr>
            <a:cxnSpLocks/>
            <a:stCxn id="7" idx="2"/>
            <a:endCxn id="18" idx="0"/>
          </p:cNvCxnSpPr>
          <p:nvPr/>
        </p:nvCxnSpPr>
        <p:spPr>
          <a:xfrm flipV="1">
            <a:off x="7829028" y="1943530"/>
            <a:ext cx="4591605" cy="1066024"/>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CFB21A0-D450-4BC7-A677-45466D2C65A5}"/>
              </a:ext>
            </a:extLst>
          </p:cNvPr>
          <p:cNvCxnSpPr>
            <a:cxnSpLocks/>
            <a:stCxn id="7" idx="0"/>
            <a:endCxn id="4" idx="2"/>
          </p:cNvCxnSpPr>
          <p:nvPr/>
        </p:nvCxnSpPr>
        <p:spPr>
          <a:xfrm>
            <a:off x="6806208" y="4604778"/>
            <a:ext cx="436157" cy="2553284"/>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CCFA3E91-BA82-4314-B4CB-B84E71E45D88}"/>
              </a:ext>
            </a:extLst>
          </p:cNvPr>
          <p:cNvSpPr/>
          <p:nvPr/>
        </p:nvSpPr>
        <p:spPr>
          <a:xfrm>
            <a:off x="6618703" y="3271465"/>
            <a:ext cx="265611" cy="258080"/>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a:t>
            </a:r>
          </a:p>
        </p:txBody>
      </p:sp>
      <p:sp>
        <p:nvSpPr>
          <p:cNvPr id="27" name="Sprechblase: rechteckig 26">
            <a:extLst>
              <a:ext uri="{FF2B5EF4-FFF2-40B4-BE49-F238E27FC236}">
                <a16:creationId xmlns:a16="http://schemas.microsoft.com/office/drawing/2014/main" id="{5BC1F997-EFFD-4EDC-82A6-5C4CB631E388}"/>
              </a:ext>
            </a:extLst>
          </p:cNvPr>
          <p:cNvSpPr/>
          <p:nvPr/>
        </p:nvSpPr>
        <p:spPr>
          <a:xfrm>
            <a:off x="2151743" y="2874703"/>
            <a:ext cx="3862925" cy="831849"/>
          </a:xfrm>
          <a:prstGeom prst="wedgeRectCallout">
            <a:avLst>
              <a:gd name="adj1" fmla="val 61416"/>
              <a:gd name="adj2" fmla="val 3373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latin typeface="Open Sans Light" pitchFamily="2" charset="0"/>
                <a:ea typeface="Open Sans Light" pitchFamily="2" charset="0"/>
                <a:cs typeface="Open Sans Light" pitchFamily="2" charset="0"/>
              </a:rPr>
              <a:t>Generierung von Punkten entlang Strassenfläche. Abhängig Anzahl Parkplätze</a:t>
            </a:r>
          </a:p>
        </p:txBody>
      </p:sp>
      <p:sp>
        <p:nvSpPr>
          <p:cNvPr id="28" name="Sprechblase: rechteckig 27">
            <a:extLst>
              <a:ext uri="{FF2B5EF4-FFF2-40B4-BE49-F238E27FC236}">
                <a16:creationId xmlns:a16="http://schemas.microsoft.com/office/drawing/2014/main" id="{653375BE-7B42-4B58-971D-7A8327F6ED3A}"/>
              </a:ext>
            </a:extLst>
          </p:cNvPr>
          <p:cNvSpPr/>
          <p:nvPr/>
        </p:nvSpPr>
        <p:spPr>
          <a:xfrm>
            <a:off x="1418408" y="4050299"/>
            <a:ext cx="4064298" cy="971918"/>
          </a:xfrm>
          <a:prstGeom prst="wedgeRectCallout">
            <a:avLst>
              <a:gd name="adj1" fmla="val 60601"/>
              <a:gd name="adj2" fmla="val -8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latin typeface="Open Sans Light" pitchFamily="2" charset="0"/>
                <a:ea typeface="Open Sans Light" pitchFamily="2" charset="0"/>
                <a:cs typeface="Open Sans Light" pitchFamily="2" charset="0"/>
              </a:rPr>
              <a:t>Geeigneter Kandelaber </a:t>
            </a:r>
            <a:br>
              <a:rPr lang="de-CH" dirty="0">
                <a:solidFill>
                  <a:sysClr val="windowText" lastClr="000000"/>
                </a:solidFill>
                <a:latin typeface="Open Sans Light" pitchFamily="2" charset="0"/>
                <a:ea typeface="Open Sans Light" pitchFamily="2" charset="0"/>
                <a:cs typeface="Open Sans Light" pitchFamily="2" charset="0"/>
              </a:rPr>
            </a:br>
            <a:r>
              <a:rPr lang="de-CH" dirty="0">
                <a:solidFill>
                  <a:sysClr val="windowText" lastClr="000000"/>
                </a:solidFill>
                <a:latin typeface="Open Sans Light" pitchFamily="2" charset="0"/>
                <a:ea typeface="Open Sans Light" pitchFamily="2" charset="0"/>
                <a:cs typeface="Open Sans Light" pitchFamily="2" charset="0"/>
              </a:rPr>
              <a:t>maximal 2m Distanz zu einem Punkt</a:t>
            </a:r>
          </a:p>
        </p:txBody>
      </p:sp>
      <p:sp>
        <p:nvSpPr>
          <p:cNvPr id="30" name="Sprechblase: rechteckig 29">
            <a:extLst>
              <a:ext uri="{FF2B5EF4-FFF2-40B4-BE49-F238E27FC236}">
                <a16:creationId xmlns:a16="http://schemas.microsoft.com/office/drawing/2014/main" id="{1D0AD8D4-92E1-4EF9-8CE3-15E8A77E8EEE}"/>
              </a:ext>
            </a:extLst>
          </p:cNvPr>
          <p:cNvSpPr/>
          <p:nvPr/>
        </p:nvSpPr>
        <p:spPr>
          <a:xfrm>
            <a:off x="7126606" y="3313310"/>
            <a:ext cx="3355308" cy="867652"/>
          </a:xfrm>
          <a:prstGeom prst="wedgeRectCallout">
            <a:avLst>
              <a:gd name="adj1" fmla="val -55368"/>
              <a:gd name="adj2" fmla="val -3347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latin typeface="Open Sans Light" pitchFamily="2" charset="0"/>
                <a:ea typeface="Open Sans Light" pitchFamily="2" charset="0"/>
                <a:cs typeface="Open Sans Light" pitchFamily="2" charset="0"/>
              </a:rPr>
              <a:t>Parkplatz mit Koordinate und Anzahl Parkplätze</a:t>
            </a:r>
          </a:p>
        </p:txBody>
      </p:sp>
      <p:sp>
        <p:nvSpPr>
          <p:cNvPr id="31" name="Sprechblase: rechteckig 30">
            <a:extLst>
              <a:ext uri="{FF2B5EF4-FFF2-40B4-BE49-F238E27FC236}">
                <a16:creationId xmlns:a16="http://schemas.microsoft.com/office/drawing/2014/main" id="{318BE743-4CD4-4D50-98F3-7D2881E5F7EB}"/>
              </a:ext>
            </a:extLst>
          </p:cNvPr>
          <p:cNvSpPr/>
          <p:nvPr/>
        </p:nvSpPr>
        <p:spPr>
          <a:xfrm>
            <a:off x="2878686" y="5427230"/>
            <a:ext cx="3324512" cy="971918"/>
          </a:xfrm>
          <a:prstGeom prst="wedgeRectCallout">
            <a:avLst>
              <a:gd name="adj1" fmla="val 59554"/>
              <a:gd name="adj2" fmla="val 34053"/>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latin typeface="Open Sans Light" pitchFamily="2" charset="0"/>
                <a:ea typeface="Open Sans Light" pitchFamily="2" charset="0"/>
                <a:cs typeface="Open Sans Light" pitchFamily="2" charset="0"/>
              </a:rPr>
              <a:t>Strassenfläche aus Gemeindestrassenplan</a:t>
            </a:r>
          </a:p>
        </p:txBody>
      </p:sp>
      <p:sp>
        <p:nvSpPr>
          <p:cNvPr id="33" name="Ellipse 32">
            <a:extLst>
              <a:ext uri="{FF2B5EF4-FFF2-40B4-BE49-F238E27FC236}">
                <a16:creationId xmlns:a16="http://schemas.microsoft.com/office/drawing/2014/main" id="{47E792E2-6D9D-4907-9D24-E324AB93DBDD}"/>
              </a:ext>
            </a:extLst>
          </p:cNvPr>
          <p:cNvSpPr/>
          <p:nvPr/>
        </p:nvSpPr>
        <p:spPr>
          <a:xfrm>
            <a:off x="6548309" y="3281791"/>
            <a:ext cx="83419" cy="81168"/>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0" name="Ellipse 39">
            <a:extLst>
              <a:ext uri="{FF2B5EF4-FFF2-40B4-BE49-F238E27FC236}">
                <a16:creationId xmlns:a16="http://schemas.microsoft.com/office/drawing/2014/main" id="{32BDB4E7-65F7-4DB3-86F8-14CA8BA403B0}"/>
              </a:ext>
            </a:extLst>
          </p:cNvPr>
          <p:cNvSpPr/>
          <p:nvPr/>
        </p:nvSpPr>
        <p:spPr>
          <a:xfrm>
            <a:off x="6370709" y="3646959"/>
            <a:ext cx="83419" cy="81168"/>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1" name="Ellipse 40">
            <a:extLst>
              <a:ext uri="{FF2B5EF4-FFF2-40B4-BE49-F238E27FC236}">
                <a16:creationId xmlns:a16="http://schemas.microsoft.com/office/drawing/2014/main" id="{80F2203F-11B1-4783-9755-6010F49B205E}"/>
              </a:ext>
            </a:extLst>
          </p:cNvPr>
          <p:cNvSpPr/>
          <p:nvPr/>
        </p:nvSpPr>
        <p:spPr>
          <a:xfrm>
            <a:off x="6246542" y="4110421"/>
            <a:ext cx="83419" cy="81168"/>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2" name="Ellipse 41">
            <a:extLst>
              <a:ext uri="{FF2B5EF4-FFF2-40B4-BE49-F238E27FC236}">
                <a16:creationId xmlns:a16="http://schemas.microsoft.com/office/drawing/2014/main" id="{E114069A-803C-4144-B873-F62003EB5294}"/>
              </a:ext>
            </a:extLst>
          </p:cNvPr>
          <p:cNvSpPr/>
          <p:nvPr/>
        </p:nvSpPr>
        <p:spPr>
          <a:xfrm>
            <a:off x="6820801" y="2921637"/>
            <a:ext cx="83419" cy="81168"/>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3" name="Ellipse 42">
            <a:extLst>
              <a:ext uri="{FF2B5EF4-FFF2-40B4-BE49-F238E27FC236}">
                <a16:creationId xmlns:a16="http://schemas.microsoft.com/office/drawing/2014/main" id="{E0B36900-07CA-4B1F-A13D-3C205B40E14A}"/>
              </a:ext>
            </a:extLst>
          </p:cNvPr>
          <p:cNvSpPr/>
          <p:nvPr/>
        </p:nvSpPr>
        <p:spPr>
          <a:xfrm>
            <a:off x="7111695" y="2660071"/>
            <a:ext cx="83419" cy="81168"/>
          </a:xfrm>
          <a:prstGeom prst="ellipse">
            <a:avLst/>
          </a:prstGeom>
          <a:solidFill>
            <a:srgbClr val="00B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216211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7036F-4739-4FB9-95C1-7D04B841713C}"/>
              </a:ext>
            </a:extLst>
          </p:cNvPr>
          <p:cNvSpPr>
            <a:spLocks noGrp="1"/>
          </p:cNvSpPr>
          <p:nvPr>
            <p:ph type="title"/>
          </p:nvPr>
        </p:nvSpPr>
        <p:spPr/>
        <p:txBody>
          <a:bodyPr/>
          <a:lstStyle/>
          <a:p>
            <a:r>
              <a:rPr lang="de-CH">
                <a:latin typeface="Open Sans Light" pitchFamily="2" charset="0"/>
                <a:ea typeface="Open Sans Light" pitchFamily="2" charset="0"/>
                <a:cs typeface="Open Sans Light" pitchFamily="2" charset="0"/>
              </a:rPr>
              <a:t>Prognose Stromproduktion</a:t>
            </a:r>
            <a:endParaRPr lang="de-CH" dirty="0">
              <a:latin typeface="Open Sans Light" pitchFamily="2" charset="0"/>
              <a:ea typeface="Open Sans Light" pitchFamily="2" charset="0"/>
              <a:cs typeface="Open Sans Light" pitchFamily="2" charset="0"/>
            </a:endParaRPr>
          </a:p>
        </p:txBody>
      </p:sp>
      <p:sp>
        <p:nvSpPr>
          <p:cNvPr id="12" name="Titel 1">
            <a:extLst>
              <a:ext uri="{FF2B5EF4-FFF2-40B4-BE49-F238E27FC236}">
                <a16:creationId xmlns:a16="http://schemas.microsoft.com/office/drawing/2014/main" id="{96B178E8-F331-4E32-ACB0-749065FAB826}"/>
              </a:ext>
            </a:extLst>
          </p:cNvPr>
          <p:cNvSpPr txBox="1">
            <a:spLocks/>
          </p:cNvSpPr>
          <p:nvPr/>
        </p:nvSpPr>
        <p:spPr>
          <a:xfrm>
            <a:off x="838200" y="1530161"/>
            <a:ext cx="11134969" cy="4526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1800" dirty="0">
                <a:latin typeface="Open Sans Light" pitchFamily="2" charset="0"/>
                <a:ea typeface="Open Sans Light" pitchFamily="2" charset="0"/>
                <a:cs typeface="Open Sans Light" pitchFamily="2" charset="0"/>
              </a:rPr>
              <a:t>Datengrundlage:</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Stromproduktion der Solaranlagen der SG Stadtwerke</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Historische Wetterdaten </a:t>
            </a:r>
            <a:r>
              <a:rPr lang="de-CH" sz="1800" dirty="0" err="1">
                <a:latin typeface="Open Sans Light" pitchFamily="2" charset="0"/>
                <a:ea typeface="Open Sans Light" pitchFamily="2" charset="0"/>
                <a:cs typeface="Open Sans Light" pitchFamily="2" charset="0"/>
              </a:rPr>
              <a:t>MeteoSwiss</a:t>
            </a:r>
            <a:r>
              <a:rPr lang="de-CH" sz="1800" dirty="0">
                <a:latin typeface="Open Sans Light" pitchFamily="2" charset="0"/>
                <a:ea typeface="Open Sans Light" pitchFamily="2" charset="0"/>
                <a:cs typeface="Open Sans Light" pitchFamily="2" charset="0"/>
              </a:rPr>
              <a:t> (Sonnenscheindauer, </a:t>
            </a:r>
            <a:br>
              <a:rPr lang="de-CH" sz="1800" dirty="0">
                <a:latin typeface="Open Sans Light" pitchFamily="2" charset="0"/>
                <a:ea typeface="Open Sans Light" pitchFamily="2" charset="0"/>
                <a:cs typeface="Open Sans Light" pitchFamily="2" charset="0"/>
              </a:rPr>
            </a:br>
            <a:r>
              <a:rPr lang="de-CH" sz="1800" dirty="0">
                <a:latin typeface="Open Sans Light" pitchFamily="2" charset="0"/>
                <a:ea typeface="Open Sans Light" pitchFamily="2" charset="0"/>
                <a:cs typeface="Open Sans Light" pitchFamily="2" charset="0"/>
              </a:rPr>
              <a:t>Temperatur und Regen)</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Prognostizierte Wetterdaten </a:t>
            </a:r>
            <a:r>
              <a:rPr lang="de-CH" sz="1800" dirty="0" err="1">
                <a:latin typeface="Open Sans Light" pitchFamily="2" charset="0"/>
                <a:ea typeface="Open Sans Light" pitchFamily="2" charset="0"/>
                <a:cs typeface="Open Sans Light" pitchFamily="2" charset="0"/>
              </a:rPr>
              <a:t>MeteoSuisse</a:t>
            </a:r>
            <a:r>
              <a:rPr lang="de-CH" sz="1800" dirty="0">
                <a:latin typeface="Open Sans Light" pitchFamily="2" charset="0"/>
                <a:ea typeface="Open Sans Light" pitchFamily="2" charset="0"/>
                <a:cs typeface="Open Sans Light" pitchFamily="2" charset="0"/>
              </a:rPr>
              <a:t> (Sonnenscheindauer, </a:t>
            </a:r>
            <a:br>
              <a:rPr lang="de-CH" sz="1800" dirty="0">
                <a:latin typeface="Open Sans Light" pitchFamily="2" charset="0"/>
                <a:ea typeface="Open Sans Light" pitchFamily="2" charset="0"/>
                <a:cs typeface="Open Sans Light" pitchFamily="2" charset="0"/>
              </a:rPr>
            </a:br>
            <a:r>
              <a:rPr lang="de-CH" sz="1800" dirty="0">
                <a:latin typeface="Open Sans Light" pitchFamily="2" charset="0"/>
                <a:ea typeface="Open Sans Light" pitchFamily="2" charset="0"/>
                <a:cs typeface="Open Sans Light" pitchFamily="2" charset="0"/>
              </a:rPr>
              <a:t>Temperatur und Regen)</a:t>
            </a:r>
          </a:p>
          <a:p>
            <a:pPr marL="285750" indent="-285750">
              <a:buFont typeface="Arial" panose="020B0604020202020204" pitchFamily="34" charset="0"/>
              <a:buChar char="•"/>
            </a:pPr>
            <a:r>
              <a:rPr lang="de-CH" sz="1800" dirty="0">
                <a:latin typeface="Open Sans Light" pitchFamily="2" charset="0"/>
                <a:ea typeface="Open Sans Light" pitchFamily="2" charset="0"/>
                <a:cs typeface="Open Sans Light" pitchFamily="2" charset="0"/>
              </a:rPr>
              <a:t>Sonnenaufgang/</a:t>
            </a:r>
            <a:r>
              <a:rPr lang="de-CH" sz="1800" dirty="0" err="1">
                <a:latin typeface="Open Sans Light" pitchFamily="2" charset="0"/>
                <a:ea typeface="Open Sans Light" pitchFamily="2" charset="0"/>
                <a:cs typeface="Open Sans Light" pitchFamily="2" charset="0"/>
              </a:rPr>
              <a:t>untergang</a:t>
            </a:r>
            <a:endParaRPr lang="de-CH" sz="1800" dirty="0">
              <a:latin typeface="Open Sans Light" pitchFamily="2" charset="0"/>
              <a:ea typeface="Open Sans Light" pitchFamily="2" charset="0"/>
              <a:cs typeface="Open Sans Light" pitchFamily="2" charset="0"/>
            </a:endParaRPr>
          </a:p>
          <a:p>
            <a:endParaRPr lang="de-CH" sz="1800" dirty="0">
              <a:latin typeface="Open Sans Light" pitchFamily="2" charset="0"/>
              <a:ea typeface="Open Sans Light" pitchFamily="2" charset="0"/>
              <a:cs typeface="Open Sans Light" pitchFamily="2" charset="0"/>
            </a:endParaRPr>
          </a:p>
          <a:p>
            <a:r>
              <a:rPr lang="de-CH" sz="1800" dirty="0">
                <a:latin typeface="Open Sans Light" pitchFamily="2" charset="0"/>
                <a:ea typeface="Open Sans Light" pitchFamily="2" charset="0"/>
                <a:cs typeface="Open Sans Light" pitchFamily="2" charset="0"/>
              </a:rPr>
              <a:t>Aufgrund der historischen Wetterdaten von </a:t>
            </a:r>
            <a:r>
              <a:rPr lang="de-CH" sz="1800" dirty="0" err="1">
                <a:latin typeface="Open Sans Light" pitchFamily="2" charset="0"/>
                <a:ea typeface="Open Sans Light" pitchFamily="2" charset="0"/>
                <a:cs typeface="Open Sans Light" pitchFamily="2" charset="0"/>
              </a:rPr>
              <a:t>MeteoSwiss</a:t>
            </a:r>
            <a:r>
              <a:rPr lang="de-CH" sz="1800" dirty="0">
                <a:latin typeface="Open Sans Light" pitchFamily="2" charset="0"/>
                <a:ea typeface="Open Sans Light" pitchFamily="2" charset="0"/>
                <a:cs typeface="Open Sans Light" pitchFamily="2" charset="0"/>
              </a:rPr>
              <a:t>. </a:t>
            </a:r>
            <a:br>
              <a:rPr lang="de-CH" sz="1800" dirty="0">
                <a:latin typeface="Open Sans Light" pitchFamily="2" charset="0"/>
                <a:ea typeface="Open Sans Light" pitchFamily="2" charset="0"/>
                <a:cs typeface="Open Sans Light" pitchFamily="2" charset="0"/>
              </a:rPr>
            </a:br>
            <a:r>
              <a:rPr lang="de-CH" sz="1800" dirty="0">
                <a:latin typeface="Open Sans Light" pitchFamily="2" charset="0"/>
                <a:ea typeface="Open Sans Light" pitchFamily="2" charset="0"/>
                <a:cs typeface="Open Sans Light" pitchFamily="2" charset="0"/>
              </a:rPr>
              <a:t>Sonnenscheindauer, Temperatur und Regen.</a:t>
            </a:r>
          </a:p>
          <a:p>
            <a:r>
              <a:rPr lang="de-CH" sz="1800" dirty="0">
                <a:latin typeface="Open Sans Light" pitchFamily="2" charset="0"/>
                <a:ea typeface="Open Sans Light" pitchFamily="2" charset="0"/>
                <a:cs typeface="Open Sans Light" pitchFamily="2" charset="0"/>
              </a:rPr>
              <a:t>Produktion Photovoltaik jeder Anlage pro Stunde unter Einbezug installierter Maximalleistung (</a:t>
            </a:r>
            <a:r>
              <a:rPr lang="de-CH" sz="1800" dirty="0" err="1">
                <a:latin typeface="Open Sans Light" pitchFamily="2" charset="0"/>
                <a:ea typeface="Open Sans Light" pitchFamily="2" charset="0"/>
                <a:cs typeface="Open Sans Light" pitchFamily="2" charset="0"/>
              </a:rPr>
              <a:t>kwp</a:t>
            </a:r>
            <a:r>
              <a:rPr lang="de-CH" sz="1800" dirty="0">
                <a:latin typeface="Open Sans Light" pitchFamily="2" charset="0"/>
                <a:ea typeface="Open Sans Light" pitchFamily="2" charset="0"/>
                <a:cs typeface="Open Sans Light" pitchFamily="2" charset="0"/>
              </a:rPr>
              <a:t>).</a:t>
            </a:r>
          </a:p>
          <a:p>
            <a:endParaRPr lang="de-CH" sz="1800" dirty="0">
              <a:latin typeface="Open Sans Light" pitchFamily="2" charset="0"/>
              <a:ea typeface="Open Sans Light" pitchFamily="2" charset="0"/>
              <a:cs typeface="Open Sans Light" pitchFamily="2" charset="0"/>
            </a:endParaRPr>
          </a:p>
          <a:p>
            <a:r>
              <a:rPr lang="de-CH" sz="1800" dirty="0">
                <a:latin typeface="Open Sans Light" pitchFamily="2" charset="0"/>
                <a:ea typeface="Open Sans Light" pitchFamily="2" charset="0"/>
                <a:cs typeface="Open Sans Light" pitchFamily="2" charset="0"/>
              </a:rPr>
              <a:t>Erstellung </a:t>
            </a:r>
            <a:r>
              <a:rPr lang="de-CH" sz="1800" dirty="0" err="1">
                <a:latin typeface="Open Sans Light" pitchFamily="2" charset="0"/>
                <a:ea typeface="Open Sans Light" pitchFamily="2" charset="0"/>
                <a:cs typeface="Open Sans Light" pitchFamily="2" charset="0"/>
              </a:rPr>
              <a:t>Machine</a:t>
            </a:r>
            <a:r>
              <a:rPr lang="de-CH" sz="1800" dirty="0">
                <a:latin typeface="Open Sans Light" pitchFamily="2" charset="0"/>
                <a:ea typeface="Open Sans Light" pitchFamily="2" charset="0"/>
                <a:cs typeface="Open Sans Light" pitchFamily="2" charset="0"/>
              </a:rPr>
              <a:t> Learning Modell (Regression) zu Vorhersage der täglichen Stromproduktion.</a:t>
            </a:r>
          </a:p>
          <a:p>
            <a:endParaRPr lang="de-CH" sz="1800" dirty="0">
              <a:latin typeface="Open Sans Light" pitchFamily="2" charset="0"/>
              <a:ea typeface="Open Sans Light" pitchFamily="2" charset="0"/>
              <a:cs typeface="Open Sans Light" pitchFamily="2" charset="0"/>
            </a:endParaRPr>
          </a:p>
          <a:p>
            <a:r>
              <a:rPr lang="de-CH" sz="1800" dirty="0">
                <a:latin typeface="Open Sans Light" pitchFamily="2" charset="0"/>
                <a:ea typeface="Open Sans Light" pitchFamily="2" charset="0"/>
                <a:cs typeface="Open Sans Light" pitchFamily="2" charset="0"/>
              </a:rPr>
              <a:t>Heruntergebrochen auf Stunden mithilfe des Sonnenstandes und stündlich </a:t>
            </a:r>
            <a:br>
              <a:rPr lang="de-CH" sz="1800" dirty="0">
                <a:latin typeface="Open Sans Light" pitchFamily="2" charset="0"/>
                <a:ea typeface="Open Sans Light" pitchFamily="2" charset="0"/>
                <a:cs typeface="Open Sans Light" pitchFamily="2" charset="0"/>
              </a:rPr>
            </a:br>
            <a:r>
              <a:rPr lang="de-CH" sz="1800" dirty="0">
                <a:latin typeface="Open Sans Light" pitchFamily="2" charset="0"/>
                <a:ea typeface="Open Sans Light" pitchFamily="2" charset="0"/>
                <a:cs typeface="Open Sans Light" pitchFamily="2" charset="0"/>
              </a:rPr>
              <a:t>vorhergesagter Sonnenscheindauer.</a:t>
            </a:r>
          </a:p>
        </p:txBody>
      </p:sp>
      <p:pic>
        <p:nvPicPr>
          <p:cNvPr id="14" name="Grafik 13">
            <a:extLst>
              <a:ext uri="{FF2B5EF4-FFF2-40B4-BE49-F238E27FC236}">
                <a16:creationId xmlns:a16="http://schemas.microsoft.com/office/drawing/2014/main" id="{84FD5A02-6B47-44CD-9AF3-3AB5535B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418" y="25305"/>
            <a:ext cx="1318582" cy="1189870"/>
          </a:xfrm>
          <a:prstGeom prst="rect">
            <a:avLst/>
          </a:prstGeom>
        </p:spPr>
      </p:pic>
      <p:pic>
        <p:nvPicPr>
          <p:cNvPr id="4" name="Grafik 3">
            <a:extLst>
              <a:ext uri="{FF2B5EF4-FFF2-40B4-BE49-F238E27FC236}">
                <a16:creationId xmlns:a16="http://schemas.microsoft.com/office/drawing/2014/main" id="{99949EB0-2B81-46E3-8263-96C274AA147C}"/>
              </a:ext>
            </a:extLst>
          </p:cNvPr>
          <p:cNvPicPr>
            <a:picLocks noChangeAspect="1"/>
          </p:cNvPicPr>
          <p:nvPr/>
        </p:nvPicPr>
        <p:blipFill>
          <a:blip r:embed="rId4"/>
          <a:stretch>
            <a:fillRect/>
          </a:stretch>
        </p:blipFill>
        <p:spPr>
          <a:xfrm>
            <a:off x="8228330" y="1554995"/>
            <a:ext cx="3744839" cy="2353626"/>
          </a:xfrm>
          <a:prstGeom prst="rect">
            <a:avLst/>
          </a:prstGeom>
        </p:spPr>
      </p:pic>
    </p:spTree>
    <p:extLst>
      <p:ext uri="{BB962C8B-B14F-4D97-AF65-F5344CB8AC3E}">
        <p14:creationId xmlns:p14="http://schemas.microsoft.com/office/powerpoint/2010/main" val="3200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266F18FF-2D41-48B1-B67B-FB4C9DCD9163}"/>
              </a:ext>
            </a:extLst>
          </p:cNvPr>
          <p:cNvSpPr>
            <a:spLocks noGrp="1"/>
          </p:cNvSpPr>
          <p:nvPr>
            <p:ph type="ctrTitle"/>
          </p:nvPr>
        </p:nvSpPr>
        <p:spPr>
          <a:xfrm>
            <a:off x="1256275" y="3655371"/>
            <a:ext cx="9679449" cy="976665"/>
          </a:xfrm>
        </p:spPr>
        <p:txBody>
          <a:bodyPr anchor="b">
            <a:normAutofit/>
          </a:bodyPr>
          <a:lstStyle/>
          <a:p>
            <a:pPr algn="l"/>
            <a:r>
              <a:rPr lang="de-CH" sz="3100" dirty="0">
                <a:solidFill>
                  <a:srgbClr val="FFFFFF"/>
                </a:solidFill>
                <a:latin typeface="Open Sans Light" pitchFamily="2" charset="0"/>
                <a:ea typeface="Open Sans Light" pitchFamily="2" charset="0"/>
                <a:cs typeface="Open Sans Light" pitchFamily="2" charset="0"/>
              </a:rPr>
              <a:t>https://opendatahacksg.z6.web.core.windows.net</a:t>
            </a:r>
          </a:p>
        </p:txBody>
      </p:sp>
      <p:pic>
        <p:nvPicPr>
          <p:cNvPr id="8" name="Grafik 7" descr="Ein Bild, das Text enthält.&#10;&#10;Automatisch generierte Beschreibung">
            <a:extLst>
              <a:ext uri="{FF2B5EF4-FFF2-40B4-BE49-F238E27FC236}">
                <a16:creationId xmlns:a16="http://schemas.microsoft.com/office/drawing/2014/main" id="{21403653-018A-4C0A-BF49-FB65B4891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42" y="820991"/>
            <a:ext cx="10644916" cy="2608009"/>
          </a:xfrm>
          <a:prstGeom prst="rect">
            <a:avLst/>
          </a:prstGeom>
        </p:spPr>
      </p:pic>
    </p:spTree>
    <p:extLst>
      <p:ext uri="{BB962C8B-B14F-4D97-AF65-F5344CB8AC3E}">
        <p14:creationId xmlns:p14="http://schemas.microsoft.com/office/powerpoint/2010/main" val="24528202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Breitbild</PresentationFormat>
  <Paragraphs>74</Paragraphs>
  <Slides>8</Slides>
  <Notes>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-apple-system</vt:lpstr>
      <vt:lpstr>Arial</vt:lpstr>
      <vt:lpstr>Calibri</vt:lpstr>
      <vt:lpstr>Calibri Light</vt:lpstr>
      <vt:lpstr>Open Sans Light</vt:lpstr>
      <vt:lpstr>Office</vt:lpstr>
      <vt:lpstr>Facts &amp; Figures</vt:lpstr>
      <vt:lpstr>Elektromobilität Stadt St. Gallen</vt:lpstr>
      <vt:lpstr>Verfügbarkeit Parkplätze</vt:lpstr>
      <vt:lpstr>Potenzial Kandelaber-Lader</vt:lpstr>
      <vt:lpstr>Ladeleistung</vt:lpstr>
      <vt:lpstr>Kanderlaber Suche</vt:lpstr>
      <vt:lpstr>Prognose Stromproduktion</vt:lpstr>
      <vt:lpstr>https://opendatahacksg.z6.web.core.windows.net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Facts &amp; Figures</dc:title>
  <dc:creator>Thomas Odermatt</dc:creator>
  <cp:lastModifiedBy>Thomas Odermatt</cp:lastModifiedBy>
  <cp:revision>18</cp:revision>
  <dcterms:created xsi:type="dcterms:W3CDTF">2021-11-06T16:26:11Z</dcterms:created>
  <dcterms:modified xsi:type="dcterms:W3CDTF">2021-11-07T08:11:12Z</dcterms:modified>
</cp:coreProperties>
</file>