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notesMasterIdLst>
    <p:notesMasterId r:id="rId12"/>
  </p:notesMasterIdLst>
  <p:sldIdLst>
    <p:sldId id="256" r:id="rId2"/>
    <p:sldId id="257" r:id="rId3"/>
    <p:sldId id="267" r:id="rId4"/>
    <p:sldId id="269" r:id="rId5"/>
    <p:sldId id="263" r:id="rId6"/>
    <p:sldId id="258" r:id="rId7"/>
    <p:sldId id="268" r:id="rId8"/>
    <p:sldId id="266" r:id="rId9"/>
    <p:sldId id="264" r:id="rId10"/>
    <p:sldId id="265" r:id="rId11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82680"/>
  </p:normalViewPr>
  <p:slideViewPr>
    <p:cSldViewPr snapToGrid="0" snapToObjects="1">
      <p:cViewPr>
        <p:scale>
          <a:sx n="66" d="100"/>
          <a:sy n="66" d="100"/>
        </p:scale>
        <p:origin x="21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0432-FF33-0B42-9CE9-67598176A172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8D1B7-4C29-3446-9717-BE1B4253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1: </a:t>
            </a:r>
            <a:r>
              <a:rPr lang="en-US" sz="1200" dirty="0"/>
              <a:t>(n.d.). Retrieved from https://</a:t>
            </a:r>
            <a:r>
              <a:rPr lang="en-US" sz="1200" dirty="0" err="1"/>
              <a:t>www.google.com</a:t>
            </a:r>
            <a:r>
              <a:rPr lang="en-US" sz="1200" dirty="0"/>
              <a:t>/</a:t>
            </a:r>
            <a:r>
              <a:rPr lang="en-US" sz="1200" dirty="0" err="1"/>
              <a:t>search?safe</a:t>
            </a:r>
            <a:r>
              <a:rPr lang="en-US" sz="1200" dirty="0"/>
              <a:t>=</a:t>
            </a:r>
            <a:r>
              <a:rPr lang="en-US" sz="1200" dirty="0" err="1"/>
              <a:t>strict&amp;hl</a:t>
            </a:r>
            <a:r>
              <a:rPr lang="en-US" sz="1200" dirty="0"/>
              <a:t>=</a:t>
            </a:r>
            <a:r>
              <a:rPr lang="en-US" sz="1200" dirty="0" err="1"/>
              <a:t>en&amp;tbs</a:t>
            </a:r>
            <a:r>
              <a:rPr lang="en-US" sz="1200" dirty="0"/>
              <a:t>=simg:CAQSiQEJXooiceOCqZkafgsQsIynCBpiCmAIAxIomxKcBpwSnga2B7cH5AHtAfoJ4wGxOrA9rD2dNK09uz_1fPKs9sj2ZNBowU-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8D1B7-4C29-3446-9717-BE1B4253D1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/>
              <a:t>Figure 2:&lt;div&gt;Icons made by &lt;a </a:t>
            </a:r>
            <a:r>
              <a:rPr lang="en-US" sz="1200" dirty="0" err="1"/>
              <a:t>href</a:t>
            </a:r>
            <a:r>
              <a:rPr lang="en-US" sz="1200" dirty="0"/>
              <a:t>=“https://</a:t>
            </a:r>
            <a:r>
              <a:rPr lang="en-US" sz="1200" dirty="0" err="1"/>
              <a:t>www.flaticon.com</a:t>
            </a:r>
            <a:r>
              <a:rPr lang="en-US" sz="1200" dirty="0"/>
              <a:t>/authors/</a:t>
            </a:r>
            <a:r>
              <a:rPr lang="en-US" sz="1200" dirty="0" err="1"/>
              <a:t>freepik</a:t>
            </a:r>
            <a:r>
              <a:rPr lang="en-US" sz="1200" dirty="0"/>
              <a:t>” title=“</a:t>
            </a:r>
            <a:r>
              <a:rPr lang="en-US" sz="1200" dirty="0" err="1"/>
              <a:t>Freepik</a:t>
            </a:r>
            <a:r>
              <a:rPr lang="en-US" sz="1200" dirty="0"/>
              <a:t>”&gt;</a:t>
            </a:r>
            <a:r>
              <a:rPr lang="en-US" sz="1200" dirty="0" err="1"/>
              <a:t>Freepik</a:t>
            </a:r>
            <a:r>
              <a:rPr lang="en-US" sz="1200" dirty="0"/>
              <a:t>&lt;/a&gt; from &lt;a </a:t>
            </a:r>
            <a:r>
              <a:rPr lang="en-US" sz="1200" dirty="0" err="1"/>
              <a:t>href</a:t>
            </a:r>
            <a:r>
              <a:rPr lang="en-US" sz="1200" dirty="0"/>
              <a:t>=“https://</a:t>
            </a:r>
            <a:r>
              <a:rPr lang="en-US" sz="1200" dirty="0" err="1"/>
              <a:t>www.flaticon.com</a:t>
            </a:r>
            <a:r>
              <a:rPr lang="en-US" sz="1200" dirty="0"/>
              <a:t>/” title=“</a:t>
            </a:r>
            <a:r>
              <a:rPr lang="en-US" sz="1200" dirty="0" err="1"/>
              <a:t>Flaticon</a:t>
            </a:r>
            <a:r>
              <a:rPr lang="en-US" sz="1200" dirty="0"/>
              <a:t>”&gt;</a:t>
            </a:r>
            <a:r>
              <a:rPr lang="en-US" sz="1200" dirty="0" err="1"/>
              <a:t>www.flaticon.com</a:t>
            </a:r>
            <a:r>
              <a:rPr lang="en-US" sz="1200" dirty="0"/>
              <a:t>&lt;/a&gt;&lt;/div&gt;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8D1B7-4C29-3446-9717-BE1B4253D1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3. ”Icons made by US Census Bureau from </a:t>
            </a:r>
            <a:r>
              <a:rPr lang="en-US" dirty="0" err="1"/>
              <a:t>www.census.gov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8D1B7-4C29-3446-9717-BE1B4253D1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8D1B7-4C29-3446-9717-BE1B4253D1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the dataset 1,028 opportunity youth have given birth within that past 12 months. The total number of female OY in South King County is 5,665.</a:t>
            </a:r>
          </a:p>
          <a:p>
            <a:endParaRPr lang="en-US" dirty="0"/>
          </a:p>
          <a:p>
            <a:r>
              <a:rPr lang="en-US" dirty="0"/>
              <a:t>There are 1 OY out of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8D1B7-4C29-3446-9717-BE1B4253D1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87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109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17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58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317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624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80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35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1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5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1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62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45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65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37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54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8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72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technical-documentation/pums.html" TargetMode="External"/><Relationship Id="rId7" Type="http://schemas.openxmlformats.org/officeDocument/2006/relationships/hyperlink" Target="mailto:jakers991@gmail.com" TargetMode="External"/><Relationship Id="rId2" Type="http://schemas.openxmlformats.org/officeDocument/2006/relationships/hyperlink" Target="https://www.census.gov/programs-surveys/acs/abou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luluayusuf@gmail.com" TargetMode="External"/><Relationship Id="rId5" Type="http://schemas.openxmlformats.org/officeDocument/2006/relationships/hyperlink" Target="https://bit.ly/2BuCLr1" TargetMode="External"/><Relationship Id="rId4" Type="http://schemas.openxmlformats.org/officeDocument/2006/relationships/hyperlink" Target="https://bit.ly/2P2XRF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1019-9366-3541-A01B-8BE5D06F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0"/>
            <a:ext cx="8676222" cy="2705622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of Opportunity Youth in South King County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6CE5F-9D03-7643-A663-5FFABA5B5E5C}"/>
              </a:ext>
            </a:extLst>
          </p:cNvPr>
          <p:cNvSpPr txBox="1"/>
          <p:nvPr/>
        </p:nvSpPr>
        <p:spPr>
          <a:xfrm>
            <a:off x="7448022" y="5462144"/>
            <a:ext cx="2497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Luluva Lakdawala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Jacob Prebys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Jason Wong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6672-5B08-C445-8C69-648A65A373BF}"/>
              </a:ext>
            </a:extLst>
          </p:cNvPr>
          <p:cNvSpPr txBox="1"/>
          <p:nvPr/>
        </p:nvSpPr>
        <p:spPr>
          <a:xfrm>
            <a:off x="7396052" y="4754258"/>
            <a:ext cx="2497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Updated May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97224-A249-2A47-BD28-392EE364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5" y="3169543"/>
            <a:ext cx="3949025" cy="3062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A1E137-1E37-7046-9282-5D744AE37933}"/>
              </a:ext>
            </a:extLst>
          </p:cNvPr>
          <p:cNvSpPr txBox="1"/>
          <p:nvPr/>
        </p:nvSpPr>
        <p:spPr>
          <a:xfrm>
            <a:off x="282595" y="6231586"/>
            <a:ext cx="1503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1 (see comments)</a:t>
            </a:r>
          </a:p>
        </p:txBody>
      </p:sp>
    </p:spTree>
    <p:extLst>
      <p:ext uri="{BB962C8B-B14F-4D97-AF65-F5344CB8AC3E}">
        <p14:creationId xmlns:p14="http://schemas.microsoft.com/office/powerpoint/2010/main" val="11426391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BC88-DD72-1449-81AA-33058660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57" y="304323"/>
            <a:ext cx="3158682" cy="11287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42F4-F4B3-2941-A629-3CF2B55C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512" y="304322"/>
            <a:ext cx="8143876" cy="312467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 Census Bureau. (2020, April 22). About the Survey. Retrieved from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https://www.census.gov/programs-surveys/acs/about.html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 Census Bureau. (2020, April 17). PUMS Documentation. Retrieved from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https://www.census.gov/programs-surveys/acs/technical-documentation/pums.html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Yohalem</a:t>
            </a:r>
            <a:r>
              <a:rPr lang="en-US" dirty="0">
                <a:solidFill>
                  <a:schemeClr val="bg1"/>
                </a:solidFill>
              </a:rPr>
              <a:t>, N., Cooley, S. 2016. “Opportunity Youth in the Road Map Project Region”. Community Center for Education Results. Available at: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https://bit.ly/2P2XRF3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Anderson, T., Braga, B., Derrick-Mills, T., </a:t>
            </a:r>
            <a:r>
              <a:rPr lang="en-US" dirty="0" err="1">
                <a:solidFill>
                  <a:schemeClr val="bg1"/>
                </a:solidFill>
              </a:rPr>
              <a:t>Dodkowitz</a:t>
            </a:r>
            <a:r>
              <a:rPr lang="en-US" dirty="0">
                <a:solidFill>
                  <a:schemeClr val="bg1"/>
                </a:solidFill>
              </a:rPr>
              <a:t>, A., Peters, E., Runes, C., and Winkler, M. 2019. “New Insights into the Back on Track Model’s Effects on Opportunity Youth Outcomes”. Urban Institute. Available at: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https://bit.ly/2BuCLr1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9BB74-5C36-644C-B4D8-4B21EF4677C6}"/>
              </a:ext>
            </a:extLst>
          </p:cNvPr>
          <p:cNvSpPr txBox="1"/>
          <p:nvPr/>
        </p:nvSpPr>
        <p:spPr>
          <a:xfrm>
            <a:off x="227457" y="4043363"/>
            <a:ext cx="260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5461E-2606-A24E-941D-315433C45B5B}"/>
              </a:ext>
            </a:extLst>
          </p:cNvPr>
          <p:cNvSpPr txBox="1"/>
          <p:nvPr/>
        </p:nvSpPr>
        <p:spPr>
          <a:xfrm>
            <a:off x="2828925" y="4271963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Luluva Lakdawala -- </a:t>
            </a:r>
            <a:r>
              <a:rPr lang="en-US" dirty="0">
                <a:hlinkClick r:id="rId6"/>
              </a:rPr>
              <a:t>luluayusuf@gmail.com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Jacob Prebys -- </a:t>
            </a:r>
            <a:r>
              <a:rPr lang="en-US" u="sng" dirty="0">
                <a:hlinkClick r:id="rId7"/>
              </a:rPr>
              <a:t>jakers991@gmail.com</a:t>
            </a:r>
            <a:endParaRPr lang="en-US" u="sng" dirty="0"/>
          </a:p>
          <a:p>
            <a:r>
              <a:rPr lang="en-US" dirty="0">
                <a:solidFill>
                  <a:schemeClr val="bg1"/>
                </a:solidFill>
              </a:rPr>
              <a:t>Jason Wong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–</a:t>
            </a:r>
            <a:r>
              <a:rPr lang="en-US" u="sng" dirty="0">
                <a:hlinkClick r:id="rId7"/>
              </a:rPr>
              <a:t> jwong853@gmail.com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44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544-BF50-2646-BF8F-9AC44110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96" y="0"/>
            <a:ext cx="3441622" cy="11597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57C864-B00F-554E-9C50-162D9F70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369" y="4084043"/>
            <a:ext cx="2620251" cy="2620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A35856-C20C-0646-859F-435E3CB956A6}"/>
              </a:ext>
            </a:extLst>
          </p:cNvPr>
          <p:cNvSpPr txBox="1"/>
          <p:nvPr/>
        </p:nvSpPr>
        <p:spPr>
          <a:xfrm>
            <a:off x="10259119" y="6244189"/>
            <a:ext cx="1460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Figure 2 (see comments)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C6DDE-3CF2-3742-BC88-971ABFA052BB}"/>
              </a:ext>
            </a:extLst>
          </p:cNvPr>
          <p:cNvSpPr txBox="1"/>
          <p:nvPr/>
        </p:nvSpPr>
        <p:spPr>
          <a:xfrm>
            <a:off x="735263" y="1392459"/>
            <a:ext cx="10254106" cy="478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VISUALIZATIONS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EXPLANATION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Project Goal</a:t>
            </a:r>
            <a:r>
              <a:rPr lang="en-US" sz="2800" dirty="0">
                <a:solidFill>
                  <a:schemeClr val="bg1"/>
                </a:solidFill>
              </a:rPr>
              <a:t>: Update current status of Opportunity Youth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Who are the Opportunity Youth?</a:t>
            </a:r>
          </a:p>
          <a:p>
            <a:pPr lvl="2">
              <a:lnSpc>
                <a:spcPct val="150000"/>
              </a:lnSpc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50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2502-619A-4441-9EA0-915EC31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68" y="289957"/>
            <a:ext cx="9905998" cy="18941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94EA-D431-1343-B328-C1BD184C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127" y="1428678"/>
            <a:ext cx="10070873" cy="353785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ACS</a:t>
            </a:r>
          </a:p>
          <a:p>
            <a:r>
              <a:rPr lang="en-US" sz="3200" dirty="0">
                <a:solidFill>
                  <a:schemeClr val="bg1"/>
                </a:solidFill>
              </a:rPr>
              <a:t>PUMS</a:t>
            </a:r>
          </a:p>
          <a:p>
            <a:r>
              <a:rPr lang="en-US" sz="3200" dirty="0">
                <a:solidFill>
                  <a:schemeClr val="bg1"/>
                </a:solidFill>
              </a:rPr>
              <a:t>PUMAs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5B303-7FC9-6F43-8D67-2453211E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954" y="4642261"/>
            <a:ext cx="3552623" cy="2083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5B656-9D7D-1A48-8DD2-3BC6AE41D854}"/>
              </a:ext>
            </a:extLst>
          </p:cNvPr>
          <p:cNvSpPr txBox="1"/>
          <p:nvPr/>
        </p:nvSpPr>
        <p:spPr>
          <a:xfrm>
            <a:off x="8853055" y="6483927"/>
            <a:ext cx="2888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3. (see comments)</a:t>
            </a:r>
          </a:p>
        </p:txBody>
      </p:sp>
    </p:spTree>
    <p:extLst>
      <p:ext uri="{BB962C8B-B14F-4D97-AF65-F5344CB8AC3E}">
        <p14:creationId xmlns:p14="http://schemas.microsoft.com/office/powerpoint/2010/main" val="2036528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B5C0-0864-DA45-A751-C02F78A3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6" y="323850"/>
            <a:ext cx="2316162" cy="962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A551-2EDE-4A48-BEF1-6DC89A23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85875"/>
            <a:ext cx="10272712" cy="435768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Choose variables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Find correct pumas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Sort data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Visualizations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52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A23C09-4F5F-7144-9378-6CC666586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041834"/>
            <a:ext cx="2834640" cy="3568266"/>
          </a:xfrm>
        </p:spPr>
        <p:txBody>
          <a:bodyPr>
            <a:normAutofit/>
          </a:bodyPr>
          <a:lstStyle/>
          <a:p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6A7C4CA-E780-AC48-AB97-F6D8B415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solidFill>
            <a:schemeClr val="tx1">
              <a:lumMod val="95000"/>
            </a:schemeClr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5379FD-CA8D-DD4D-8971-5BB2C0F2A5EA}"/>
              </a:ext>
            </a:extLst>
          </p:cNvPr>
          <p:cNvSpPr txBox="1"/>
          <p:nvPr/>
        </p:nvSpPr>
        <p:spPr>
          <a:xfrm>
            <a:off x="4792207" y="100013"/>
            <a:ext cx="260758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SOUTH KING COUNTY PUMAs</a:t>
            </a:r>
          </a:p>
        </p:txBody>
      </p:sp>
    </p:spTree>
    <p:extLst>
      <p:ext uri="{BB962C8B-B14F-4D97-AF65-F5344CB8AC3E}">
        <p14:creationId xmlns:p14="http://schemas.microsoft.com/office/powerpoint/2010/main" val="2089376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3B751-AD37-2441-84DB-CF2DE01A4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8534"/>
            <a:ext cx="2331492" cy="33904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Greater number of OY in south king county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A923864-1B3E-A24F-93D5-2DF662C50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9193" y="232751"/>
            <a:ext cx="9517039" cy="5923128"/>
          </a:xfrm>
        </p:spPr>
      </p:pic>
    </p:spTree>
    <p:extLst>
      <p:ext uri="{BB962C8B-B14F-4D97-AF65-F5344CB8AC3E}">
        <p14:creationId xmlns:p14="http://schemas.microsoft.com/office/powerpoint/2010/main" val="1577539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6E2E-A7C1-7E46-8D38-91D5B648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95247"/>
            <a:ext cx="2571750" cy="862013"/>
          </a:xfrm>
          <a:noFill/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pUMAS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age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6C3BB204-BF67-1942-AF82-32A3F94A6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5" y="1000124"/>
            <a:ext cx="9401705" cy="5543551"/>
          </a:xfrm>
        </p:spPr>
      </p:pic>
    </p:spTree>
    <p:extLst>
      <p:ext uri="{BB962C8B-B14F-4D97-AF65-F5344CB8AC3E}">
        <p14:creationId xmlns:p14="http://schemas.microsoft.com/office/powerpoint/2010/main" val="2340805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E62642-7CF1-8846-B3F0-4793B9A3B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98789"/>
              </p:ext>
            </p:extLst>
          </p:nvPr>
        </p:nvGraphicFramePr>
        <p:xfrm>
          <a:off x="-5686424" y="-1514475"/>
          <a:ext cx="22388516" cy="1065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76">
                  <a:extLst>
                    <a:ext uri="{9D8B030D-6E8A-4147-A177-3AD203B41FA5}">
                      <a16:colId xmlns:a16="http://schemas.microsoft.com/office/drawing/2014/main" val="1834121092"/>
                    </a:ext>
                  </a:extLst>
                </a:gridCol>
                <a:gridCol w="1333316">
                  <a:extLst>
                    <a:ext uri="{9D8B030D-6E8A-4147-A177-3AD203B41FA5}">
                      <a16:colId xmlns:a16="http://schemas.microsoft.com/office/drawing/2014/main" val="370442261"/>
                    </a:ext>
                  </a:extLst>
                </a:gridCol>
                <a:gridCol w="1788968">
                  <a:extLst>
                    <a:ext uri="{9D8B030D-6E8A-4147-A177-3AD203B41FA5}">
                      <a16:colId xmlns:a16="http://schemas.microsoft.com/office/drawing/2014/main" val="478637369"/>
                    </a:ext>
                  </a:extLst>
                </a:gridCol>
                <a:gridCol w="1918212">
                  <a:extLst>
                    <a:ext uri="{9D8B030D-6E8A-4147-A177-3AD203B41FA5}">
                      <a16:colId xmlns:a16="http://schemas.microsoft.com/office/drawing/2014/main" val="1364726374"/>
                    </a:ext>
                  </a:extLst>
                </a:gridCol>
                <a:gridCol w="2243224">
                  <a:extLst>
                    <a:ext uri="{9D8B030D-6E8A-4147-A177-3AD203B41FA5}">
                      <a16:colId xmlns:a16="http://schemas.microsoft.com/office/drawing/2014/main" val="1242611115"/>
                    </a:ext>
                  </a:extLst>
                </a:gridCol>
                <a:gridCol w="2243224">
                  <a:extLst>
                    <a:ext uri="{9D8B030D-6E8A-4147-A177-3AD203B41FA5}">
                      <a16:colId xmlns:a16="http://schemas.microsoft.com/office/drawing/2014/main" val="569048626"/>
                    </a:ext>
                  </a:extLst>
                </a:gridCol>
                <a:gridCol w="2243224">
                  <a:extLst>
                    <a:ext uri="{9D8B030D-6E8A-4147-A177-3AD203B41FA5}">
                      <a16:colId xmlns:a16="http://schemas.microsoft.com/office/drawing/2014/main" val="3806485242"/>
                    </a:ext>
                  </a:extLst>
                </a:gridCol>
                <a:gridCol w="2243224">
                  <a:extLst>
                    <a:ext uri="{9D8B030D-6E8A-4147-A177-3AD203B41FA5}">
                      <a16:colId xmlns:a16="http://schemas.microsoft.com/office/drawing/2014/main" val="3648647216"/>
                    </a:ext>
                  </a:extLst>
                </a:gridCol>
                <a:gridCol w="2243224">
                  <a:extLst>
                    <a:ext uri="{9D8B030D-6E8A-4147-A177-3AD203B41FA5}">
                      <a16:colId xmlns:a16="http://schemas.microsoft.com/office/drawing/2014/main" val="2901559083"/>
                    </a:ext>
                  </a:extLst>
                </a:gridCol>
                <a:gridCol w="2243224">
                  <a:extLst>
                    <a:ext uri="{9D8B030D-6E8A-4147-A177-3AD203B41FA5}">
                      <a16:colId xmlns:a16="http://schemas.microsoft.com/office/drawing/2014/main" val="1376131300"/>
                    </a:ext>
                  </a:extLst>
                </a:gridCol>
              </a:tblGrid>
              <a:tr h="96367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</a:rPr>
                        <a:t>16-18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</a:rPr>
                        <a:t>19-21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</a:rPr>
                        <a:t>22-24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</a:rPr>
                        <a:t>CURRENT TOTALS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</a:rPr>
                        <a:t>2016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89668"/>
                  </a:ext>
                </a:extLst>
              </a:tr>
              <a:tr h="9459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POPULATION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30,141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25,486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30,256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85,883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139,735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87531"/>
                  </a:ext>
                </a:extLst>
              </a:tr>
              <a:tr h="945946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Opportunity Youth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6%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1,815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3,902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16%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4,897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10,614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18,817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08109"/>
                  </a:ext>
                </a:extLst>
              </a:tr>
              <a:tr h="1244978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Working Without Diploma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4,377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6%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1,630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6%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1,705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9%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7,712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5,513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3557"/>
                  </a:ext>
                </a:extLst>
              </a:tr>
              <a:tr h="135135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 an Opportunity Youth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80%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23,949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79%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19,954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78%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23,654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79%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67,557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115,405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77685"/>
                  </a:ext>
                </a:extLst>
              </a:tr>
              <a:tr h="109158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OPPORTUNITY YOUTH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1,815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3,902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4,897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10,614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18,817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588836"/>
                  </a:ext>
                </a:extLst>
              </a:tr>
              <a:tr h="812786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 Diploma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916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29%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1112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28%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1349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32%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3377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5,639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70076"/>
                  </a:ext>
                </a:extLst>
              </a:tr>
              <a:tr h="945946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HS Diploma or GED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43%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781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56%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2176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2135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48%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5092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7,401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9135"/>
                  </a:ext>
                </a:extLst>
              </a:tr>
              <a:tr h="121734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Some College, </a:t>
                      </a:r>
                    </a:p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 Degree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7%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13%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521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1639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3,608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78803"/>
                  </a:ext>
                </a:extLst>
              </a:tr>
              <a:tr h="113892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Degree(Associates or higher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0%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93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8%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/>
                          </a:solidFill>
                        </a:rPr>
                        <a:t>413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5%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506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2,169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27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09DEF8-7AAE-1944-BB56-65CF8D19F01B}"/>
              </a:ext>
            </a:extLst>
          </p:cNvPr>
          <p:cNvSpPr txBox="1"/>
          <p:nvPr/>
        </p:nvSpPr>
        <p:spPr>
          <a:xfrm>
            <a:off x="3292305" y="-2442949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OPPORTUNITY STATUS BY AGE</a:t>
            </a:r>
          </a:p>
        </p:txBody>
      </p:sp>
    </p:spTree>
    <p:extLst>
      <p:ext uri="{BB962C8B-B14F-4D97-AF65-F5344CB8AC3E}">
        <p14:creationId xmlns:p14="http://schemas.microsoft.com/office/powerpoint/2010/main" val="3110937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067F-67B3-D54B-8B5B-2975376D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95" y="254000"/>
            <a:ext cx="2834640" cy="635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5B26-1748-9846-B8E0-855E05EC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48" y="1041589"/>
            <a:ext cx="9616697" cy="4774821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Opportunity youth has decreased to a total of 10,614.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PUMA with the greatest number of oy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Factors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Travel Time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Children</a:t>
            </a:r>
          </a:p>
          <a:p>
            <a:pPr lvl="2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1028 out of 5,665 female OY have given birth with the past 12 months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Cognitive</a:t>
            </a:r>
          </a:p>
          <a:p>
            <a:pPr lvl="2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1182 out of 10,614 OY have cognitive difficulty</a:t>
            </a:r>
          </a:p>
        </p:txBody>
      </p:sp>
    </p:spTree>
    <p:extLst>
      <p:ext uri="{BB962C8B-B14F-4D97-AF65-F5344CB8AC3E}">
        <p14:creationId xmlns:p14="http://schemas.microsoft.com/office/powerpoint/2010/main" val="165743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{4753C819-AA12-8D47-951E-C929A167C896}tf10001063</Template>
  <TotalTime>4591</TotalTime>
  <Words>629</Words>
  <Application>Microsoft Macintosh PowerPoint</Application>
  <PresentationFormat>Widescreen</PresentationFormat>
  <Paragraphs>159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Status of Opportunity Youth in South King County</vt:lpstr>
      <vt:lpstr>Outline</vt:lpstr>
      <vt:lpstr>DATASET USED:</vt:lpstr>
      <vt:lpstr>process</vt:lpstr>
      <vt:lpstr>PowerPoint Presentation</vt:lpstr>
      <vt:lpstr>PowerPoint Presentation</vt:lpstr>
      <vt:lpstr>South pUMAS by age</vt:lpstr>
      <vt:lpstr>PowerPoint Presentation</vt:lpstr>
      <vt:lpstr>EVALUATION</vt:lpstr>
      <vt:lpstr>SOURCES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Opportunity Youth Overview</dc:title>
  <dc:creator>Jason Wong</dc:creator>
  <cp:lastModifiedBy>Jason Wong</cp:lastModifiedBy>
  <cp:revision>81</cp:revision>
  <dcterms:created xsi:type="dcterms:W3CDTF">2020-05-26T23:21:24Z</dcterms:created>
  <dcterms:modified xsi:type="dcterms:W3CDTF">2020-05-30T03:53:20Z</dcterms:modified>
</cp:coreProperties>
</file>