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05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48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BAB4-1A0E-4812-9D4C-608B536D887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D8840-6FFF-4F8E-ADC0-F47C2D1C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D80-0090-4FCB-A605-7E17C554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Programming -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54BDE-0E0F-4F6F-B3A8-320C3E17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FFFFFF">
                    <a:alpha val="70000"/>
                  </a:srgbClr>
                </a:solidFill>
              </a:rPr>
              <a:t>자바로 배우는 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</a:rPr>
              <a:t>Object Oriented Programming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Lecture 2 – Data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41307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FB55-793F-4A2E-871A-228713C7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State in Java -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E7E8-2953-489F-9BFB-E800343D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ko-KR" altLang="en-US" dirty="0"/>
              <a:t>에서 어떤 클래스 </a:t>
            </a:r>
            <a:r>
              <a:rPr lang="en-US" altLang="ko-KR" dirty="0"/>
              <a:t>(</a:t>
            </a:r>
            <a:r>
              <a:rPr lang="ko-KR" altLang="en-US" dirty="0"/>
              <a:t>정확히는 </a:t>
            </a:r>
            <a:r>
              <a:rPr lang="en-US" altLang="ko-KR" dirty="0"/>
              <a:t>Object) </a:t>
            </a:r>
            <a:r>
              <a:rPr lang="ko-KR" altLang="en-US" dirty="0"/>
              <a:t>에 종속된 </a:t>
            </a:r>
            <a:r>
              <a:rPr lang="ko-KR" altLang="en-US" dirty="0">
                <a:solidFill>
                  <a:schemeClr val="accent1"/>
                </a:solidFill>
              </a:rPr>
              <a:t>상태 </a:t>
            </a:r>
            <a:r>
              <a:rPr lang="en-US" altLang="ko-KR" dirty="0">
                <a:solidFill>
                  <a:schemeClr val="accent1"/>
                </a:solidFill>
              </a:rPr>
              <a:t>(State) 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chemeClr val="accent1"/>
                </a:solidFill>
              </a:rPr>
              <a:t>Field</a:t>
            </a:r>
            <a:r>
              <a:rPr lang="en-US" altLang="ko-KR" dirty="0"/>
              <a:t> </a:t>
            </a:r>
            <a:r>
              <a:rPr lang="ko-KR" altLang="en-US" dirty="0"/>
              <a:t>라고 부름</a:t>
            </a:r>
            <a:r>
              <a:rPr lang="en-US" altLang="ko-KR" dirty="0"/>
              <a:t>. Field </a:t>
            </a:r>
            <a:r>
              <a:rPr lang="ko-KR" altLang="en-US" dirty="0"/>
              <a:t>는 기본적으로 해당 클래스 내부에서 관리되어야 하는 값들을 가지고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State </a:t>
            </a:r>
            <a:r>
              <a:rPr lang="ko-KR" altLang="en-US" dirty="0"/>
              <a:t>들은 </a:t>
            </a:r>
            <a:r>
              <a:rPr lang="en-US" altLang="ko-KR" dirty="0"/>
              <a:t>variable </a:t>
            </a:r>
            <a:r>
              <a:rPr lang="ko-KR" altLang="en-US" dirty="0"/>
              <a:t>선언의 형태로 나타냄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Field </a:t>
            </a:r>
            <a:r>
              <a:rPr lang="ko-KR" altLang="en-US" dirty="0">
                <a:solidFill>
                  <a:schemeClr val="accent1"/>
                </a:solidFill>
              </a:rPr>
              <a:t>의 선언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무조건적으로 클래스 내부</a:t>
            </a:r>
            <a:r>
              <a:rPr lang="ko-KR" altLang="en-US" dirty="0"/>
              <a:t>에 와야 하며</a:t>
            </a:r>
            <a:r>
              <a:rPr lang="en-US" altLang="ko-KR" dirty="0"/>
              <a:t>, </a:t>
            </a:r>
            <a:r>
              <a:rPr lang="ko-KR" altLang="en-US" dirty="0"/>
              <a:t>아래와 같은 형태를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&lt;access-level-modifier&gt;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&lt;type&gt;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/>
              <a:t>&lt;identifier&gt;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[= &lt;initial-value&gt;]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e.g.) </a:t>
            </a:r>
            <a:r>
              <a:rPr lang="en-US" altLang="ko-KR" dirty="0">
                <a:solidFill>
                  <a:schemeClr val="accent1"/>
                </a:solidFill>
              </a:rPr>
              <a:t>private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“Unnamed”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47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FB55-793F-4A2E-871A-228713C7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E7E8-2953-489F-9BFB-E800343D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는 선언에 불과함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Class </a:t>
            </a:r>
            <a:r>
              <a:rPr lang="ko-KR" altLang="en-US" dirty="0"/>
              <a:t>는 실제 메모리를 </a:t>
            </a:r>
            <a:r>
              <a:rPr lang="en-US" altLang="ko-KR" dirty="0"/>
              <a:t>‘</a:t>
            </a:r>
            <a:r>
              <a:rPr lang="ko-KR" altLang="en-US" dirty="0"/>
              <a:t>점유</a:t>
            </a:r>
            <a:r>
              <a:rPr lang="en-US" altLang="ko-KR" dirty="0"/>
              <a:t>’ </a:t>
            </a:r>
            <a:r>
              <a:rPr lang="ko-KR" altLang="en-US" dirty="0"/>
              <a:t>하고 있지 않음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 선언만 있는 경우에는 실제로 프로그램이 동작하지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클래스들을 선언</a:t>
            </a:r>
            <a:r>
              <a:rPr lang="en-US" altLang="ko-KR" dirty="0"/>
              <a:t>/</a:t>
            </a:r>
            <a:r>
              <a:rPr lang="ko-KR" altLang="en-US" dirty="0"/>
              <a:t>정의한 뒤</a:t>
            </a:r>
            <a:r>
              <a:rPr lang="en-US" altLang="ko-KR" dirty="0"/>
              <a:t>, </a:t>
            </a:r>
            <a:r>
              <a:rPr lang="ko-KR" altLang="en-US" dirty="0"/>
              <a:t>해당 클래스에 정의된 </a:t>
            </a:r>
            <a:r>
              <a:rPr lang="en-US" altLang="ko-KR" dirty="0"/>
              <a:t>Field </a:t>
            </a:r>
            <a:r>
              <a:rPr lang="ko-KR" altLang="en-US" dirty="0"/>
              <a:t>와 </a:t>
            </a:r>
            <a:r>
              <a:rPr lang="en-US" altLang="ko-KR" dirty="0"/>
              <a:t>Method </a:t>
            </a:r>
            <a:r>
              <a:rPr lang="ko-KR" altLang="en-US" dirty="0"/>
              <a:t>를 내부에 보관하며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실제 메모리 공간을 점유</a:t>
            </a:r>
            <a:r>
              <a:rPr lang="ko-KR" altLang="en-US" dirty="0"/>
              <a:t>하는 클래스의 </a:t>
            </a:r>
            <a:r>
              <a:rPr lang="en-US" altLang="ko-KR" dirty="0">
                <a:solidFill>
                  <a:schemeClr val="accent1"/>
                </a:solidFill>
              </a:rPr>
              <a:t>“</a:t>
            </a:r>
            <a:r>
              <a:rPr lang="ko-KR" altLang="en-US" dirty="0">
                <a:solidFill>
                  <a:schemeClr val="accent1"/>
                </a:solidFill>
              </a:rPr>
              <a:t>구현체</a:t>
            </a:r>
            <a:r>
              <a:rPr lang="en-US" altLang="ko-KR" dirty="0">
                <a:solidFill>
                  <a:schemeClr val="accent1"/>
                </a:solidFill>
              </a:rPr>
              <a:t>”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chemeClr val="accent1"/>
                </a:solidFill>
              </a:rPr>
              <a:t>Object (</a:t>
            </a:r>
            <a:r>
              <a:rPr lang="ko-KR" altLang="en-US" dirty="0">
                <a:solidFill>
                  <a:schemeClr val="accent1"/>
                </a:solidFill>
              </a:rPr>
              <a:t>오브젝트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>
                <a:solidFill>
                  <a:schemeClr val="accent1"/>
                </a:solidFill>
              </a:rPr>
              <a:t>Instance (</a:t>
            </a:r>
            <a:r>
              <a:rPr lang="ko-KR" altLang="en-US" dirty="0">
                <a:solidFill>
                  <a:schemeClr val="accent1"/>
                </a:solidFill>
              </a:rPr>
              <a:t>인스턴스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Class </a:t>
            </a:r>
            <a:r>
              <a:rPr lang="ko-KR" altLang="en-US" dirty="0"/>
              <a:t>선언으로부터 </a:t>
            </a:r>
            <a:r>
              <a:rPr lang="en-US" altLang="ko-KR" dirty="0"/>
              <a:t>Object (or</a:t>
            </a:r>
            <a:r>
              <a:rPr lang="ko-KR" altLang="en-US" dirty="0"/>
              <a:t> </a:t>
            </a:r>
            <a:r>
              <a:rPr lang="en-US" altLang="ko-KR" dirty="0"/>
              <a:t>Instance)</a:t>
            </a:r>
            <a:r>
              <a:rPr lang="ko-KR" altLang="en-US" dirty="0"/>
              <a:t> 를 만드는 과정을 </a:t>
            </a:r>
            <a:r>
              <a:rPr lang="en-US" altLang="ko-KR" dirty="0">
                <a:solidFill>
                  <a:schemeClr val="accent1"/>
                </a:solidFill>
              </a:rPr>
              <a:t>Instantiation (</a:t>
            </a:r>
            <a:r>
              <a:rPr lang="ko-KR" altLang="en-US" dirty="0">
                <a:solidFill>
                  <a:schemeClr val="accent1"/>
                </a:solidFill>
              </a:rPr>
              <a:t>실체화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클래스들을 </a:t>
            </a:r>
            <a:r>
              <a:rPr lang="en-US" altLang="ko-KR" dirty="0"/>
              <a:t>Instantiation </a:t>
            </a:r>
            <a:r>
              <a:rPr lang="ko-KR" altLang="en-US" dirty="0"/>
              <a:t>한 이후부터 해당 </a:t>
            </a:r>
            <a:r>
              <a:rPr lang="en-US" altLang="ko-KR" dirty="0"/>
              <a:t>Instance 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대해서</a:t>
            </a:r>
            <a:r>
              <a:rPr lang="en-US" altLang="ko-KR" dirty="0"/>
              <a:t>” Method </a:t>
            </a:r>
            <a:r>
              <a:rPr lang="ko-KR" altLang="en-US" dirty="0"/>
              <a:t>를 호출할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클래스로부터 나온 </a:t>
            </a:r>
            <a:r>
              <a:rPr lang="en-US" altLang="ko-KR" dirty="0"/>
              <a:t>Instance </a:t>
            </a:r>
            <a:r>
              <a:rPr lang="ko-KR" altLang="en-US" dirty="0"/>
              <a:t>들이더라도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서로 메모리 공간을 공유하지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FB55-793F-4A2E-871A-228713C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instantiate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E7E8-2953-489F-9BFB-E800343D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에서 모든 </a:t>
            </a:r>
            <a:r>
              <a:rPr lang="en-US" altLang="ko-KR" dirty="0"/>
              <a:t>Class (String </a:t>
            </a:r>
            <a:r>
              <a:rPr lang="ko-KR" altLang="en-US" dirty="0"/>
              <a:t>제외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Instance </a:t>
            </a:r>
            <a:r>
              <a:rPr lang="ko-KR" altLang="en-US" dirty="0"/>
              <a:t>들은 </a:t>
            </a:r>
            <a:r>
              <a:rPr lang="en-US" altLang="ko-KR" dirty="0"/>
              <a:t>new </a:t>
            </a:r>
            <a:r>
              <a:rPr lang="ko-KR" altLang="en-US" dirty="0"/>
              <a:t>키워드를 통해 인스턴스화됨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클래스를 </a:t>
            </a:r>
            <a:r>
              <a:rPr lang="en-US" altLang="ko-KR" dirty="0"/>
              <a:t>instantiate </a:t>
            </a:r>
            <a:r>
              <a:rPr lang="ko-KR" altLang="en-US" dirty="0"/>
              <a:t>하는 방법은 아래와 같음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&lt;type&gt;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/>
              <a:t>&lt;identifier&gt; = </a:t>
            </a:r>
            <a:r>
              <a:rPr lang="en-US" altLang="ko-KR" dirty="0">
                <a:solidFill>
                  <a:schemeClr val="accent1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&lt;type&gt;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&lt;constructor-parameters&gt;…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e.g.)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Player</a:t>
            </a:r>
            <a:r>
              <a:rPr lang="en-US" altLang="ko-KR" dirty="0"/>
              <a:t> </a:t>
            </a:r>
            <a:r>
              <a:rPr lang="en-US" altLang="ko-KR" dirty="0" err="1"/>
              <a:t>steve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1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Player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“Steve”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위 줄의 코드가 실행된 순간부터 </a:t>
            </a:r>
            <a:r>
              <a:rPr lang="en-US" altLang="ko-KR" dirty="0"/>
              <a:t>Player </a:t>
            </a:r>
            <a:r>
              <a:rPr lang="ko-KR" altLang="en-US" dirty="0"/>
              <a:t>클래스의 오브젝트가 하나 생성되어 해당 오브젝트는 실제 메모리 공간을 차지하게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05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FB55-793F-4A2E-871A-228713C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Instances do not share the values of their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E7E8-2953-489F-9BFB-E800343D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같은 클래스의 </a:t>
            </a:r>
            <a:r>
              <a:rPr lang="en-US" altLang="ko-KR" dirty="0"/>
              <a:t>Instance </a:t>
            </a:r>
            <a:r>
              <a:rPr lang="ko-KR" altLang="en-US" dirty="0"/>
              <a:t>라고 하더라도 각각의 인스턴스는 독립적인 메모리 공간을 가지며</a:t>
            </a:r>
            <a:r>
              <a:rPr lang="en-US" altLang="ko-KR" dirty="0"/>
              <a:t>, </a:t>
            </a:r>
            <a:r>
              <a:rPr lang="ko-KR" altLang="en-US" dirty="0"/>
              <a:t>따라서 한 </a:t>
            </a:r>
            <a:r>
              <a:rPr lang="en-US" altLang="ko-KR" dirty="0"/>
              <a:t>Instance </a:t>
            </a:r>
            <a:r>
              <a:rPr lang="ko-KR" altLang="en-US" dirty="0"/>
              <a:t>의 상태 </a:t>
            </a:r>
            <a:r>
              <a:rPr lang="en-US" altLang="ko-KR" dirty="0"/>
              <a:t>(State) </a:t>
            </a:r>
            <a:r>
              <a:rPr lang="ko-KR" altLang="en-US" dirty="0"/>
              <a:t>를 변경한다 하더라도 같은 클래스의 다른 </a:t>
            </a:r>
            <a:r>
              <a:rPr lang="en-US" altLang="ko-KR" dirty="0"/>
              <a:t>Instance </a:t>
            </a:r>
            <a:r>
              <a:rPr lang="ko-KR" altLang="en-US" dirty="0"/>
              <a:t>들의 상태 </a:t>
            </a:r>
            <a:r>
              <a:rPr lang="en-US" altLang="ko-KR" dirty="0"/>
              <a:t>(State) </a:t>
            </a:r>
            <a:r>
              <a:rPr lang="ko-KR" altLang="en-US" dirty="0"/>
              <a:t>는 영향을 받지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13807-6F31-4AB0-8B97-CD1697860B65}"/>
              </a:ext>
            </a:extLst>
          </p:cNvPr>
          <p:cNvSpPr/>
          <p:nvPr/>
        </p:nvSpPr>
        <p:spPr>
          <a:xfrm>
            <a:off x="5458183" y="4062874"/>
            <a:ext cx="2343705" cy="142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Player</a:t>
            </a:r>
          </a:p>
          <a:p>
            <a:pPr algn="ctr"/>
            <a:r>
              <a:rPr lang="en-US" sz="1600" dirty="0"/>
              <a:t>String </a:t>
            </a:r>
            <a:r>
              <a:rPr lang="en-US" sz="1600" dirty="0" err="1"/>
              <a:t>playerName</a:t>
            </a:r>
            <a:endParaRPr lang="en-US" sz="1600" dirty="0"/>
          </a:p>
          <a:p>
            <a:pPr algn="ctr"/>
            <a:r>
              <a:rPr lang="en-US" sz="1600" dirty="0"/>
              <a:t>Int playtime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F76670-30C3-4804-ABCC-2045B9814E90}"/>
              </a:ext>
            </a:extLst>
          </p:cNvPr>
          <p:cNvSpPr/>
          <p:nvPr/>
        </p:nvSpPr>
        <p:spPr>
          <a:xfrm>
            <a:off x="1225117" y="3309382"/>
            <a:ext cx="2760955" cy="15069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Player </a:t>
            </a:r>
            <a:r>
              <a:rPr lang="en-US" sz="2400" dirty="0" err="1"/>
              <a:t>steve</a:t>
            </a:r>
            <a:endParaRPr lang="en-US" sz="2400" dirty="0"/>
          </a:p>
          <a:p>
            <a:pPr algn="ctr"/>
            <a:r>
              <a:rPr lang="en-US" sz="1400" dirty="0"/>
              <a:t>String </a:t>
            </a:r>
            <a:r>
              <a:rPr lang="en-US" sz="1400" dirty="0" err="1"/>
              <a:t>playerName</a:t>
            </a:r>
            <a:endParaRPr lang="en-US" sz="1400" dirty="0"/>
          </a:p>
          <a:p>
            <a:pPr algn="ctr"/>
            <a:r>
              <a:rPr lang="en-US" sz="1400" dirty="0"/>
              <a:t>Int playtime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EF182B-591C-4041-B00A-AEB7976967F3}"/>
              </a:ext>
            </a:extLst>
          </p:cNvPr>
          <p:cNvSpPr/>
          <p:nvPr/>
        </p:nvSpPr>
        <p:spPr>
          <a:xfrm>
            <a:off x="1225116" y="5146876"/>
            <a:ext cx="2760955" cy="15069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Player brad</a:t>
            </a:r>
          </a:p>
          <a:p>
            <a:pPr algn="ctr"/>
            <a:r>
              <a:rPr lang="en-US" sz="1400" dirty="0"/>
              <a:t>String </a:t>
            </a:r>
            <a:r>
              <a:rPr lang="en-US" sz="1400" dirty="0" err="1"/>
              <a:t>playerName</a:t>
            </a:r>
            <a:endParaRPr lang="en-US" sz="1400" dirty="0"/>
          </a:p>
          <a:p>
            <a:pPr algn="ctr"/>
            <a:r>
              <a:rPr lang="en-US" sz="1400" dirty="0"/>
              <a:t>Int playtime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D46D89C-4A3C-467E-A728-FA327A091615}"/>
              </a:ext>
            </a:extLst>
          </p:cNvPr>
          <p:cNvCxnSpPr>
            <a:stCxn id="5" idx="2"/>
            <a:endCxn id="7" idx="2"/>
          </p:cNvCxnSpPr>
          <p:nvPr/>
        </p:nvCxnSpPr>
        <p:spPr>
          <a:xfrm rot="10800000" flipV="1">
            <a:off x="1225117" y="4062874"/>
            <a:ext cx="1" cy="1837494"/>
          </a:xfrm>
          <a:prstGeom prst="curvedConnector3">
            <a:avLst>
              <a:gd name="adj1" fmla="val 22860100000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8EEC659-84B2-4F9D-951A-3FAA5A247937}"/>
              </a:ext>
            </a:extLst>
          </p:cNvPr>
          <p:cNvCxnSpPr>
            <a:stCxn id="7" idx="6"/>
            <a:endCxn id="5" idx="6"/>
          </p:cNvCxnSpPr>
          <p:nvPr/>
        </p:nvCxnSpPr>
        <p:spPr>
          <a:xfrm flipV="1">
            <a:off x="3986071" y="4062874"/>
            <a:ext cx="1" cy="1837494"/>
          </a:xfrm>
          <a:prstGeom prst="curvedConnector3">
            <a:avLst>
              <a:gd name="adj1" fmla="val 22860100000"/>
            </a:avLst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B62AEE3-5AA7-4370-864D-5FEE35929A33}"/>
              </a:ext>
            </a:extLst>
          </p:cNvPr>
          <p:cNvSpPr/>
          <p:nvPr/>
        </p:nvSpPr>
        <p:spPr>
          <a:xfrm>
            <a:off x="561923" y="4506896"/>
            <a:ext cx="947243" cy="873111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CE004152-A6BB-4511-A38D-89BFE320B4EE}"/>
              </a:ext>
            </a:extLst>
          </p:cNvPr>
          <p:cNvSpPr/>
          <p:nvPr/>
        </p:nvSpPr>
        <p:spPr>
          <a:xfrm>
            <a:off x="3679509" y="4545065"/>
            <a:ext cx="947243" cy="873111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379310-6A16-436A-983F-743261294448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 flipV="1">
            <a:off x="3986072" y="4062874"/>
            <a:ext cx="1472111" cy="71021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1F377-DCB5-468E-8A2B-2584A5F9AB28}"/>
              </a:ext>
            </a:extLst>
          </p:cNvPr>
          <p:cNvCxnSpPr>
            <a:stCxn id="4" idx="1"/>
            <a:endCxn id="7" idx="6"/>
          </p:cNvCxnSpPr>
          <p:nvPr/>
        </p:nvCxnSpPr>
        <p:spPr>
          <a:xfrm flipH="1">
            <a:off x="3986071" y="4773088"/>
            <a:ext cx="1472112" cy="112728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7F43-6828-4522-B2DF-EF98B5C8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E2E1-3A72-4F2B-9BC0-031A8961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OOP (Object Oriented Programming, </a:t>
            </a:r>
            <a:r>
              <a:rPr lang="ko-KR" altLang="en-US" dirty="0"/>
              <a:t>객체지향 프로그래밍</a:t>
            </a:r>
            <a:r>
              <a:rPr lang="en-US" altLang="ko-KR" dirty="0"/>
              <a:t>):</a:t>
            </a:r>
          </a:p>
          <a:p>
            <a:r>
              <a:rPr lang="ko-KR" altLang="en-US" dirty="0"/>
              <a:t>프로그래핑 패러다임 중 하나로</a:t>
            </a:r>
            <a:r>
              <a:rPr lang="en-US" altLang="ko-KR" dirty="0"/>
              <a:t>, </a:t>
            </a:r>
            <a:r>
              <a:rPr lang="ko-KR" altLang="en-US" dirty="0"/>
              <a:t>현실 세계를 모델링해</a:t>
            </a:r>
            <a:r>
              <a:rPr lang="en-US" altLang="ko-KR" dirty="0"/>
              <a:t> </a:t>
            </a:r>
            <a:r>
              <a:rPr lang="ko-KR" altLang="en-US" dirty="0"/>
              <a:t>어떤 주제 </a:t>
            </a:r>
            <a:r>
              <a:rPr lang="en-US" altLang="ko-KR" dirty="0"/>
              <a:t>(Subject) </a:t>
            </a:r>
            <a:r>
              <a:rPr lang="ko-KR" altLang="en-US" dirty="0"/>
              <a:t>에 대해서 공통적인 기능들을 가진 사물들을 하나의 그룹 </a:t>
            </a:r>
            <a:r>
              <a:rPr lang="en-US" altLang="ko-KR" dirty="0"/>
              <a:t>(</a:t>
            </a:r>
            <a:r>
              <a:rPr lang="ko-KR" altLang="en-US" dirty="0"/>
              <a:t>혹은 클래스</a:t>
            </a:r>
            <a:r>
              <a:rPr lang="en-US" altLang="ko-KR" dirty="0"/>
              <a:t> class) </a:t>
            </a:r>
            <a:r>
              <a:rPr lang="ko-KR" altLang="en-US" dirty="0"/>
              <a:t>으로 묶고</a:t>
            </a:r>
            <a:r>
              <a:rPr lang="en-US" altLang="ko-KR" dirty="0"/>
              <a:t>, </a:t>
            </a:r>
            <a:r>
              <a:rPr lang="ko-KR" altLang="en-US" dirty="0"/>
              <a:t>해당 그룹들의 구성을 바탕으로 개별적인 사물들을 실체화해서 각각의 오브젝트들 간의 관계 </a:t>
            </a:r>
            <a:r>
              <a:rPr lang="en-US" altLang="ko-KR" dirty="0"/>
              <a:t>(Relationship) </a:t>
            </a:r>
            <a:r>
              <a:rPr lang="ko-KR" altLang="en-US" dirty="0"/>
              <a:t>를 정의해 나감으로써 프로그램 </a:t>
            </a:r>
            <a:r>
              <a:rPr lang="en-US" altLang="ko-KR" dirty="0"/>
              <a:t>(Program) </a:t>
            </a:r>
            <a:r>
              <a:rPr lang="ko-KR" altLang="en-US" dirty="0"/>
              <a:t>을 전개해나가는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90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F101-059F-49DD-B100-EEBEEAE0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do we need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0426-8BBD-4F0F-A02B-607601B6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en-US" altLang="ko-KR" dirty="0"/>
              <a:t>(Class) 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Object Oriented Programming </a:t>
            </a:r>
            <a:r>
              <a:rPr lang="ko-KR" altLang="en-US" dirty="0"/>
              <a:t>에서 핵심이 되는 문법적 장치로</a:t>
            </a:r>
            <a:r>
              <a:rPr lang="en-US" altLang="ko-KR" dirty="0"/>
              <a:t>, </a:t>
            </a:r>
            <a:r>
              <a:rPr lang="ko-KR" altLang="en-US" dirty="0"/>
              <a:t>어떤 특정한 주제 </a:t>
            </a:r>
            <a:r>
              <a:rPr lang="en-US" altLang="ko-KR" dirty="0"/>
              <a:t>(Subject) </a:t>
            </a:r>
            <a:r>
              <a:rPr lang="ko-KR" altLang="en-US" dirty="0"/>
              <a:t>와 관련된 상태 </a:t>
            </a:r>
            <a:r>
              <a:rPr lang="en-US" altLang="ko-KR" dirty="0"/>
              <a:t>(State) </a:t>
            </a:r>
            <a:r>
              <a:rPr lang="ko-KR" altLang="en-US" dirty="0"/>
              <a:t>와 그 상태를</a:t>
            </a:r>
            <a:r>
              <a:rPr lang="en-US" altLang="ko-KR" dirty="0"/>
              <a:t> </a:t>
            </a:r>
            <a:r>
              <a:rPr lang="ko-KR" altLang="en-US" dirty="0"/>
              <a:t>관리하는 기능 </a:t>
            </a:r>
            <a:r>
              <a:rPr lang="en-US" altLang="ko-KR" dirty="0"/>
              <a:t>(Logic) </a:t>
            </a:r>
            <a:r>
              <a:rPr lang="ko-KR" altLang="en-US" dirty="0"/>
              <a:t>들을 하나의 그룹으로 묶어놓은 형태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클래스는 실제로 존재하는 실체가 아닌</a:t>
            </a:r>
            <a:r>
              <a:rPr lang="en-US" altLang="ko-KR" dirty="0"/>
              <a:t>, </a:t>
            </a:r>
            <a:r>
              <a:rPr lang="ko-KR" altLang="en-US" dirty="0"/>
              <a:t>단순히 어떤 사물들이 가지는 공통적인 기능들을 나열해 놓은 정의 혹은 명세 </a:t>
            </a:r>
            <a:r>
              <a:rPr lang="en-US" altLang="ko-KR" dirty="0"/>
              <a:t>(Specification) </a:t>
            </a:r>
            <a:r>
              <a:rPr lang="ko-KR" altLang="en-US" dirty="0"/>
              <a:t>에 불과함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 자체만으로는 실제로 메모리에 물리적인 공간이 할당되지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47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C07-440E-4622-8636-027AA883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Primitive and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BFC5-48A7-41D9-9C4A-C7DFE539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클래스가 필요한 이유 중 제일 큰 부분을 차지하는 것은 </a:t>
            </a:r>
            <a:r>
              <a:rPr lang="ko-KR" altLang="en-US" dirty="0">
                <a:solidFill>
                  <a:srgbClr val="92D050"/>
                </a:solidFill>
              </a:rPr>
              <a:t>재사용성</a:t>
            </a:r>
            <a:r>
              <a:rPr lang="en-US" altLang="ko-KR" dirty="0">
                <a:solidFill>
                  <a:srgbClr val="92D050"/>
                </a:solidFill>
              </a:rPr>
              <a:t> (Reusability)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어떤 문제 혹은 </a:t>
            </a:r>
            <a:r>
              <a:rPr lang="en-US" altLang="ko-KR" dirty="0">
                <a:solidFill>
                  <a:srgbClr val="92D050"/>
                </a:solidFill>
              </a:rPr>
              <a:t>Use Case </a:t>
            </a:r>
            <a:r>
              <a:rPr lang="ko-KR" altLang="en-US" dirty="0"/>
              <a:t>를 프로그래밍적으로 구현할 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 case </a:t>
            </a:r>
            <a:r>
              <a:rPr lang="ko-KR" altLang="en-US" dirty="0"/>
              <a:t>내의 각각의 주제에 대해 관련된 </a:t>
            </a:r>
            <a:r>
              <a:rPr lang="ko-KR" altLang="en-US" dirty="0">
                <a:solidFill>
                  <a:srgbClr val="92D050"/>
                </a:solidFill>
              </a:rPr>
              <a:t>상태</a:t>
            </a:r>
            <a:r>
              <a:rPr lang="en-US" altLang="ko-KR" dirty="0">
                <a:solidFill>
                  <a:srgbClr val="92D050"/>
                </a:solidFill>
              </a:rPr>
              <a:t>(State) </a:t>
            </a:r>
            <a:r>
              <a:rPr lang="ko-KR" altLang="en-US" dirty="0"/>
              <a:t>와 그 상태를 관리하는 </a:t>
            </a:r>
            <a:r>
              <a:rPr lang="ko-KR" altLang="en-US" dirty="0">
                <a:solidFill>
                  <a:srgbClr val="92D050"/>
                </a:solidFill>
              </a:rPr>
              <a:t>동작</a:t>
            </a:r>
            <a:r>
              <a:rPr lang="en-US" altLang="ko-KR" dirty="0">
                <a:solidFill>
                  <a:srgbClr val="92D050"/>
                </a:solidFill>
              </a:rPr>
              <a:t>(Action) </a:t>
            </a:r>
            <a:r>
              <a:rPr lang="ko-KR" altLang="en-US" dirty="0"/>
              <a:t>을 하나의 클래스 안에 묶어둠으로써 이후</a:t>
            </a:r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en-US" altLang="ko-KR" dirty="0"/>
              <a:t>Use Case </a:t>
            </a:r>
            <a:r>
              <a:rPr lang="ko-KR" altLang="en-US" dirty="0"/>
              <a:t>들은 같은 기능을 하는 클래스를 다시 만들 필요없이 이미 만들어져 있는 클래스를 재사용할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구현된 클래스의 재사용을 통해 </a:t>
            </a:r>
            <a:r>
              <a:rPr lang="ko-KR" altLang="en-US" dirty="0">
                <a:solidFill>
                  <a:srgbClr val="92D050"/>
                </a:solidFill>
              </a:rPr>
              <a:t>생산성 </a:t>
            </a:r>
            <a:r>
              <a:rPr lang="en-US" altLang="ko-KR" dirty="0">
                <a:solidFill>
                  <a:srgbClr val="92D050"/>
                </a:solidFill>
              </a:rPr>
              <a:t>(Productivity) </a:t>
            </a:r>
            <a:r>
              <a:rPr lang="ko-KR" altLang="en-US" dirty="0"/>
              <a:t>향상에 압도적으로 기여함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10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203-BC14-4A26-8B9C-94DE4931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and Reference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CB39-0F3F-4A98-9C53-055502DD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어떤 멀티 플레이어 게임에서 제일 중요한 기능 중 하나인 </a:t>
            </a:r>
            <a:r>
              <a:rPr lang="en-US" altLang="ko-KR" dirty="0"/>
              <a:t>'</a:t>
            </a:r>
            <a:r>
              <a:rPr lang="ko-KR" altLang="en-US" dirty="0"/>
              <a:t>플레이어</a:t>
            </a:r>
            <a:r>
              <a:rPr lang="en-US" altLang="ko-KR" dirty="0"/>
              <a:t>' </a:t>
            </a:r>
            <a:r>
              <a:rPr lang="ko-KR" altLang="en-US" dirty="0"/>
              <a:t>라는 컨셉을 프로그래밍적으로 구현할 때</a:t>
            </a:r>
            <a:r>
              <a:rPr lang="en-US" altLang="ko-KR" dirty="0"/>
              <a:t>, </a:t>
            </a:r>
            <a:r>
              <a:rPr lang="ko-KR" altLang="en-US" dirty="0"/>
              <a:t>즉 각 플레이어마다 해당 플레이어의 </a:t>
            </a:r>
            <a:r>
              <a:rPr lang="en-US" altLang="ko-KR" dirty="0"/>
              <a:t>'</a:t>
            </a:r>
            <a:r>
              <a:rPr lang="ko-KR" altLang="en-US" dirty="0"/>
              <a:t>상태</a:t>
            </a:r>
            <a:r>
              <a:rPr lang="en-US" altLang="ko-KR" dirty="0"/>
              <a:t>' </a:t>
            </a:r>
            <a:r>
              <a:rPr lang="ko-KR" altLang="en-US" dirty="0"/>
              <a:t>와 그 플레이어가 취할 수 있는 </a:t>
            </a:r>
            <a:r>
              <a:rPr lang="en-US" altLang="ko-KR" dirty="0"/>
              <a:t>'</a:t>
            </a:r>
            <a:r>
              <a:rPr lang="ko-KR" altLang="en-US" dirty="0"/>
              <a:t>동작</a:t>
            </a:r>
            <a:r>
              <a:rPr lang="en-US" altLang="ko-KR" dirty="0"/>
              <a:t>' </a:t>
            </a:r>
            <a:r>
              <a:rPr lang="ko-KR" altLang="en-US" dirty="0"/>
              <a:t>을 구현하려 할 때</a:t>
            </a:r>
            <a:r>
              <a:rPr lang="en-US" altLang="ko-KR" dirty="0"/>
              <a:t>, </a:t>
            </a:r>
            <a:r>
              <a:rPr lang="ko-KR" altLang="en-US" dirty="0"/>
              <a:t>어떤식의 접근법이 효율적인가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내에서 </a:t>
            </a:r>
            <a:r>
              <a:rPr lang="en-US" altLang="ko-KR" dirty="0"/>
              <a:t>'</a:t>
            </a:r>
            <a:r>
              <a:rPr lang="ko-KR" altLang="en-US" dirty="0"/>
              <a:t>플레이어</a:t>
            </a:r>
            <a:r>
              <a:rPr lang="en-US" altLang="ko-KR" dirty="0"/>
              <a:t>' </a:t>
            </a:r>
            <a:r>
              <a:rPr lang="ko-KR" altLang="en-US" dirty="0"/>
              <a:t>들은 멀티 플레이어 게임이기에 다수가 존재할 수 있음</a:t>
            </a:r>
            <a:r>
              <a:rPr lang="en-US" altLang="ko-KR" dirty="0"/>
              <a:t>. </a:t>
            </a:r>
            <a:r>
              <a:rPr lang="ko-KR" altLang="en-US" dirty="0"/>
              <a:t>그런데 단순히 각 플레이어의 상태를 개별적인 변수 </a:t>
            </a:r>
            <a:r>
              <a:rPr lang="en-US" altLang="ko-KR" dirty="0"/>
              <a:t>(variable) </a:t>
            </a:r>
            <a:r>
              <a:rPr lang="ko-KR" altLang="en-US" dirty="0"/>
              <a:t>로만 저장을 하고</a:t>
            </a:r>
            <a:r>
              <a:rPr lang="en-US" altLang="ko-KR" dirty="0"/>
              <a:t>, </a:t>
            </a:r>
            <a:r>
              <a:rPr lang="ko-KR" altLang="en-US" dirty="0"/>
              <a:t>각 플레이어들이 취할 수 있는 동작을 분리된 </a:t>
            </a:r>
            <a:r>
              <a:rPr lang="en-US" altLang="ko-KR" dirty="0"/>
              <a:t>function </a:t>
            </a:r>
            <a:r>
              <a:rPr lang="ko-KR" altLang="en-US" dirty="0"/>
              <a:t>으로 따로 만들어 둔다면</a:t>
            </a:r>
            <a:r>
              <a:rPr lang="en-US" altLang="ko-KR" dirty="0"/>
              <a:t>, </a:t>
            </a:r>
            <a:r>
              <a:rPr lang="ko-KR" altLang="en-US" dirty="0"/>
              <a:t>플레이어가 늘어나면 늘어날수록</a:t>
            </a:r>
            <a:r>
              <a:rPr lang="en-US" altLang="ko-KR" dirty="0"/>
              <a:t> </a:t>
            </a:r>
            <a:r>
              <a:rPr lang="ko-KR" altLang="en-US" dirty="0"/>
              <a:t>특정한 플레이어와 관련된 상태 및 동작들을 식별하기 어려워짐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1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77AF-12E8-4401-B9EF-81956A8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to define a class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B756-980C-4EA0-A4CF-EDFC77B8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&lt;access-level-modifier&gt; class &lt;class-name&gt; {</a:t>
            </a:r>
          </a:p>
          <a:p>
            <a:pPr marL="0" indent="0">
              <a:buNone/>
            </a:pPr>
            <a:r>
              <a:rPr lang="en-US" dirty="0"/>
              <a:t>	…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e.g.) </a:t>
            </a:r>
            <a:r>
              <a:rPr lang="en-US" dirty="0">
                <a:solidFill>
                  <a:srgbClr val="92D05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class</a:t>
            </a:r>
            <a:r>
              <a:rPr lang="en-US" dirty="0"/>
              <a:t> Player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03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5537-2DB2-4368-8065-B6BE355B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en-US" dirty="0"/>
              <a:t> /</a:t>
            </a:r>
            <a:r>
              <a:rPr lang="ko-KR" altLang="en-US" dirty="0"/>
              <a:t> </a:t>
            </a:r>
            <a:r>
              <a:rPr lang="en-US" altLang="ko-KR" dirty="0"/>
              <a:t>Instance (</a:t>
            </a:r>
            <a:r>
              <a:rPr lang="ko-KR" altLang="en-US" dirty="0"/>
              <a:t>실체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D394-F7CC-4A04-A8BD-D28B7538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</a:t>
            </a:r>
            <a:r>
              <a:rPr lang="ko-KR" altLang="en-US" dirty="0"/>
              <a:t>에서 클래스가 어떤 공통된 주제 </a:t>
            </a:r>
            <a:r>
              <a:rPr lang="en-US" altLang="ko-KR" dirty="0"/>
              <a:t>(Subject) </a:t>
            </a:r>
            <a:r>
              <a:rPr lang="ko-KR" altLang="en-US" dirty="0"/>
              <a:t>에 대해 상태 </a:t>
            </a:r>
            <a:r>
              <a:rPr lang="en-US" altLang="ko-KR" dirty="0"/>
              <a:t>(State) </a:t>
            </a:r>
            <a:r>
              <a:rPr lang="ko-KR" altLang="en-US" dirty="0"/>
              <a:t>와 동작 </a:t>
            </a:r>
            <a:r>
              <a:rPr lang="en-US" altLang="ko-KR" dirty="0"/>
              <a:t>(Logic) </a:t>
            </a:r>
            <a:r>
              <a:rPr lang="ko-KR" altLang="en-US" dirty="0"/>
              <a:t>을 묶어주는 역할을 하면서 해당 주제에 대한 각각의 모델 </a:t>
            </a:r>
            <a:r>
              <a:rPr lang="en-US" altLang="ko-KR" dirty="0"/>
              <a:t>(Model) </a:t>
            </a:r>
            <a:r>
              <a:rPr lang="ko-KR" altLang="en-US" dirty="0"/>
              <a:t>들이 어떤식으로 </a:t>
            </a:r>
            <a:r>
              <a:rPr lang="en-US" altLang="ko-KR" dirty="0"/>
              <a:t>‘</a:t>
            </a:r>
            <a:r>
              <a:rPr lang="ko-KR" altLang="en-US" dirty="0"/>
              <a:t>구성</a:t>
            </a:r>
            <a:r>
              <a:rPr lang="en-US" altLang="ko-KR" dirty="0"/>
              <a:t>’ </a:t>
            </a:r>
            <a:r>
              <a:rPr lang="ko-KR" altLang="en-US" dirty="0"/>
              <a:t>되어야 하는지에 대해 알려준다면</a:t>
            </a:r>
            <a:r>
              <a:rPr lang="en-US" altLang="ko-KR" dirty="0"/>
              <a:t>, </a:t>
            </a:r>
            <a:r>
              <a:rPr lang="ko-KR" altLang="en-US" dirty="0"/>
              <a:t>오브젝트 </a:t>
            </a:r>
            <a:r>
              <a:rPr lang="en-US" altLang="ko-KR" dirty="0"/>
              <a:t>(Object) </a:t>
            </a:r>
            <a:r>
              <a:rPr lang="ko-KR" altLang="en-US" dirty="0"/>
              <a:t>는 실제로 그런 </a:t>
            </a:r>
            <a:r>
              <a:rPr lang="en-US" altLang="ko-KR" dirty="0"/>
              <a:t>‘</a:t>
            </a:r>
            <a:r>
              <a:rPr lang="ko-KR" altLang="en-US" dirty="0"/>
              <a:t>구성</a:t>
            </a:r>
            <a:r>
              <a:rPr lang="en-US" altLang="ko-KR" dirty="0"/>
              <a:t>’ </a:t>
            </a:r>
            <a:r>
              <a:rPr lang="ko-KR" altLang="en-US" dirty="0"/>
              <a:t>을 가진 클래스가 실체화된 각각의 개별적인 예시라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Steve, Brad, Daniel </a:t>
            </a:r>
            <a:r>
              <a:rPr lang="ko-KR" altLang="en-US" dirty="0"/>
              <a:t>이렇게 </a:t>
            </a:r>
            <a:r>
              <a:rPr lang="en-US" altLang="ko-KR" dirty="0"/>
              <a:t>3</a:t>
            </a:r>
            <a:r>
              <a:rPr lang="ko-KR" altLang="en-US" dirty="0"/>
              <a:t>명의 플레이어가 있을 때</a:t>
            </a:r>
            <a:r>
              <a:rPr lang="en-US" altLang="ko-KR" dirty="0"/>
              <a:t>, </a:t>
            </a:r>
            <a:r>
              <a:rPr lang="ko-KR" altLang="en-US" dirty="0"/>
              <a:t>이 세 명의 공통적인 특징을 명시하는 분류인 </a:t>
            </a:r>
            <a:r>
              <a:rPr lang="en-US" altLang="ko-KR" dirty="0"/>
              <a:t>Player 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클래스</a:t>
            </a:r>
            <a:r>
              <a:rPr lang="en-US" altLang="ko-KR" dirty="0"/>
              <a:t>’</a:t>
            </a:r>
            <a:r>
              <a:rPr lang="ko-KR" altLang="en-US" dirty="0"/>
              <a:t>라고 하고</a:t>
            </a:r>
            <a:r>
              <a:rPr lang="en-US" altLang="ko-KR" dirty="0"/>
              <a:t>, Player </a:t>
            </a:r>
            <a:r>
              <a:rPr lang="ko-KR" altLang="en-US" dirty="0"/>
              <a:t>클래스의 실제 예제 </a:t>
            </a:r>
            <a:r>
              <a:rPr lang="en-US" altLang="ko-KR" dirty="0"/>
              <a:t>(Example) </a:t>
            </a:r>
            <a:r>
              <a:rPr lang="ko-KR" altLang="en-US" dirty="0"/>
              <a:t>인 </a:t>
            </a:r>
            <a:r>
              <a:rPr lang="en-US" altLang="ko-KR" dirty="0"/>
              <a:t>Steve, Brad, Daniel </a:t>
            </a:r>
            <a:r>
              <a:rPr lang="ko-KR" altLang="en-US" dirty="0"/>
              <a:t>각각을 이 </a:t>
            </a:r>
            <a:r>
              <a:rPr lang="en-US" altLang="ko-KR" dirty="0"/>
              <a:t>Player </a:t>
            </a:r>
            <a:r>
              <a:rPr lang="ko-KR" altLang="en-US" dirty="0"/>
              <a:t>클래스의 </a:t>
            </a:r>
            <a:r>
              <a:rPr lang="en-US" altLang="ko-KR" dirty="0"/>
              <a:t>Object </a:t>
            </a:r>
            <a:r>
              <a:rPr lang="ko-KR" altLang="en-US" dirty="0"/>
              <a:t>혹은 </a:t>
            </a:r>
            <a:r>
              <a:rPr lang="en-US" altLang="ko-KR" dirty="0"/>
              <a:t>Instance </a:t>
            </a:r>
            <a:r>
              <a:rPr lang="ko-KR" altLang="en-US" dirty="0"/>
              <a:t>라고 볼 수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D07-A77D-4372-9F82-1B45D45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Encapsulation 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BDD9-591C-4ECE-8806-D586C2C7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</a:t>
            </a:r>
            <a:r>
              <a:rPr lang="ko-KR" altLang="en-US" dirty="0"/>
              <a:t>의 특징점 중 하나로</a:t>
            </a:r>
            <a:r>
              <a:rPr lang="en-US" altLang="ko-KR" dirty="0"/>
              <a:t>, </a:t>
            </a:r>
            <a:r>
              <a:rPr lang="ko-KR" altLang="en-US" dirty="0"/>
              <a:t>어떤 클래스 </a:t>
            </a:r>
            <a:r>
              <a:rPr lang="en-US" altLang="ko-KR" dirty="0"/>
              <a:t>(Class) </a:t>
            </a:r>
            <a:r>
              <a:rPr lang="ko-KR" altLang="en-US" dirty="0"/>
              <a:t>가 자기 자신과 직접적으로 관련된 </a:t>
            </a:r>
            <a:r>
              <a:rPr lang="en-US" altLang="ko-KR" dirty="0"/>
              <a:t>‘</a:t>
            </a:r>
            <a:r>
              <a:rPr lang="ko-KR" altLang="en-US" dirty="0"/>
              <a:t>상태 </a:t>
            </a:r>
            <a:r>
              <a:rPr lang="en-US" altLang="ko-KR" dirty="0"/>
              <a:t>(State)’ 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동작 </a:t>
            </a:r>
            <a:r>
              <a:rPr lang="en-US" altLang="ko-KR" dirty="0"/>
              <a:t>(Logic)’ </a:t>
            </a:r>
            <a:r>
              <a:rPr lang="ko-KR" altLang="en-US" dirty="0"/>
              <a:t>들을 클래스 내부에 포함해 직접 관리하는 것을 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클래스들은 일반적으로 </a:t>
            </a:r>
            <a:r>
              <a:rPr lang="en-US" altLang="ko-KR" dirty="0"/>
              <a:t>“</a:t>
            </a:r>
            <a:r>
              <a:rPr lang="ko-KR" altLang="en-US" dirty="0"/>
              <a:t>외부</a:t>
            </a:r>
            <a:r>
              <a:rPr lang="en-US" altLang="ko-KR" dirty="0"/>
              <a:t>”</a:t>
            </a:r>
            <a:r>
              <a:rPr lang="ko-KR" altLang="en-US" dirty="0"/>
              <a:t> 에서 자기 자신과 관련된 </a:t>
            </a:r>
            <a:r>
              <a:rPr lang="en-US" altLang="ko-KR" dirty="0"/>
              <a:t>‘</a:t>
            </a:r>
            <a:r>
              <a:rPr lang="ko-KR" altLang="en-US" dirty="0"/>
              <a:t>상태</a:t>
            </a:r>
            <a:r>
              <a:rPr lang="en-US" altLang="ko-KR" dirty="0"/>
              <a:t>’ </a:t>
            </a:r>
            <a:r>
              <a:rPr lang="ko-KR" altLang="en-US" dirty="0"/>
              <a:t>에 직접적으로 접근해 변경하는 것을 막음</a:t>
            </a:r>
            <a:r>
              <a:rPr lang="en-US" altLang="ko-KR" dirty="0"/>
              <a:t>. </a:t>
            </a:r>
            <a:r>
              <a:rPr lang="ko-KR" altLang="en-US" dirty="0"/>
              <a:t>대신에</a:t>
            </a:r>
            <a:r>
              <a:rPr lang="en-US" altLang="ko-KR" dirty="0"/>
              <a:t>, </a:t>
            </a:r>
            <a:r>
              <a:rPr lang="ko-KR" altLang="en-US" dirty="0"/>
              <a:t>해당 상태에 접근할 수 있는 함수 </a:t>
            </a:r>
            <a:r>
              <a:rPr lang="en-US" altLang="ko-KR" dirty="0"/>
              <a:t>(Function) </a:t>
            </a:r>
            <a:r>
              <a:rPr lang="ko-KR" altLang="en-US" dirty="0"/>
              <a:t>들을 외부로 노출시켜 철저하게 통제된</a:t>
            </a:r>
            <a:r>
              <a:rPr lang="en-US" altLang="ko-KR" dirty="0"/>
              <a:t>, </a:t>
            </a:r>
            <a:r>
              <a:rPr lang="ko-KR" altLang="en-US" dirty="0"/>
              <a:t>간접적인 접근</a:t>
            </a:r>
            <a:r>
              <a:rPr lang="en-US" altLang="ko-KR" dirty="0"/>
              <a:t> </a:t>
            </a:r>
            <a:r>
              <a:rPr lang="ko-KR" altLang="en-US" dirty="0"/>
              <a:t>혹은 조작만을 허용함</a:t>
            </a:r>
            <a:r>
              <a:rPr lang="en-US" altLang="ko-KR" dirty="0"/>
              <a:t>. (getters and setters)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12FF-D2AB-4337-B9A1-60FB46ED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Logic in Java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AB2-8189-4337-A18C-B0988F01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</a:t>
            </a:r>
            <a:r>
              <a:rPr lang="ko-KR" altLang="en-US" dirty="0"/>
              <a:t>에서는 어떤 클래스 내에 선언된 동작 </a:t>
            </a:r>
            <a:r>
              <a:rPr lang="en-US" altLang="ko-KR" dirty="0"/>
              <a:t>(Logic) </a:t>
            </a:r>
            <a:r>
              <a:rPr lang="ko-KR" altLang="en-US" dirty="0"/>
              <a:t>혹은 함수 </a:t>
            </a:r>
            <a:r>
              <a:rPr lang="en-US" altLang="ko-KR" dirty="0"/>
              <a:t>(Function) </a:t>
            </a:r>
            <a:r>
              <a:rPr lang="ko-KR" altLang="en-US" dirty="0"/>
              <a:t>들을 </a:t>
            </a:r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r>
              <a:rPr lang="en-US" altLang="ko-KR" dirty="0">
                <a:solidFill>
                  <a:schemeClr val="accent1"/>
                </a:solidFill>
              </a:rPr>
              <a:t>(Method) 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</a:p>
          <a:p>
            <a:r>
              <a:rPr lang="en-US" dirty="0"/>
              <a:t>Java </a:t>
            </a:r>
            <a:r>
              <a:rPr lang="ko-KR" altLang="en-US" dirty="0"/>
              <a:t>에서는 어떤 클래스에도 속하지 않은 전역 함수 </a:t>
            </a:r>
            <a:r>
              <a:rPr lang="en-US" altLang="ko-KR" dirty="0"/>
              <a:t>(Global function) </a:t>
            </a:r>
            <a:r>
              <a:rPr lang="ko-KR" altLang="en-US" dirty="0"/>
              <a:t>를 선언할 수 없음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모든 함수들은 클래스 선언 내부</a:t>
            </a:r>
            <a:r>
              <a:rPr lang="ko-KR" altLang="en-US" dirty="0"/>
              <a:t>에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Java </a:t>
            </a:r>
            <a:r>
              <a:rPr lang="ko-KR" altLang="en-US" dirty="0"/>
              <a:t>에서 거의 모든 </a:t>
            </a:r>
            <a:r>
              <a:rPr lang="en-US" altLang="ko-KR" dirty="0"/>
              <a:t>function </a:t>
            </a:r>
            <a:r>
              <a:rPr lang="ko-KR" altLang="en-US" dirty="0"/>
              <a:t>들은 </a:t>
            </a:r>
            <a:r>
              <a:rPr lang="en-US" altLang="ko-KR" dirty="0"/>
              <a:t>method </a:t>
            </a:r>
            <a:r>
              <a:rPr lang="ko-KR" altLang="en-US" dirty="0"/>
              <a:t>라고 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 </a:t>
            </a:r>
            <a:r>
              <a:rPr lang="ko-KR" altLang="en-US" dirty="0"/>
              <a:t>를 선언하는 방법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92D050"/>
                </a:solidFill>
              </a:rPr>
              <a:t>&lt;access-level-modifier&gt;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&lt;return-type&gt;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en-US" altLang="ko-KR" dirty="0"/>
              <a:t>&lt;identifier&gt;(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[&lt;param-type&gt; &lt;param-name&gt;]…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&lt;statements&gt;…;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e.g.) </a:t>
            </a:r>
            <a:r>
              <a:rPr lang="en-US" altLang="ko-KR" dirty="0">
                <a:solidFill>
                  <a:schemeClr val="accent1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getPlayerName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this</a:t>
            </a:r>
            <a:r>
              <a:rPr lang="en-US" altLang="ko-KR" dirty="0" err="1"/>
              <a:t>.playerName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23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913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Programming - Java</vt:lpstr>
      <vt:lpstr>Data Types</vt:lpstr>
      <vt:lpstr>Why do we need data types?</vt:lpstr>
      <vt:lpstr>Primitive and Value Types</vt:lpstr>
      <vt:lpstr>Class and Reference Types</vt:lpstr>
      <vt:lpstr>How to define a class in Java</vt:lpstr>
      <vt:lpstr>Object (객체) / Instance (실체)</vt:lpstr>
      <vt:lpstr>Encapsulation (캡슐화)</vt:lpstr>
      <vt:lpstr>Logic in Java - Method</vt:lpstr>
      <vt:lpstr>State in Java - Field</vt:lpstr>
      <vt:lpstr>Instantiation</vt:lpstr>
      <vt:lpstr>How to instantiate a class</vt:lpstr>
      <vt:lpstr>Instances do not share the values of their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- Java</dc:title>
  <dc:creator>Simon Kim</dc:creator>
  <cp:lastModifiedBy>Simon Kim</cp:lastModifiedBy>
  <cp:revision>23</cp:revision>
  <dcterms:created xsi:type="dcterms:W3CDTF">2020-01-18T07:31:49Z</dcterms:created>
  <dcterms:modified xsi:type="dcterms:W3CDTF">2020-01-18T09:26:41Z</dcterms:modified>
</cp:coreProperties>
</file>