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POS solutions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Jae Whan Woo</a:t>
            </a:r>
          </a:p>
          <a:p>
            <a:pPr lvl="0" rtl="0">
              <a:spcBef>
                <a:spcPts val="0"/>
              </a:spcBef>
              <a:buNone/>
            </a:pPr>
            <a:r>
              <a:rPr lang="en"/>
              <a:t>Josh Standiford</a:t>
            </a:r>
          </a:p>
          <a:p>
            <a:pPr lvl="0" rtl="0">
              <a:spcBef>
                <a:spcPts val="0"/>
              </a:spcBef>
              <a:buNone/>
            </a:pPr>
            <a:r>
              <a:rPr lang="en"/>
              <a:t>Scott Thompson</a:t>
            </a:r>
          </a:p>
          <a:p>
            <a:pPr lvl="0" rtl="0">
              <a:spcBef>
                <a:spcPts val="0"/>
              </a:spcBef>
              <a:buNone/>
            </a:pPr>
            <a:r>
              <a:rPr lang="en"/>
              <a:t>Brandon Tesar</a:t>
            </a:r>
          </a:p>
          <a:p>
            <a:pPr lvl="0" rtl="0">
              <a:spcBef>
                <a:spcPts val="0"/>
              </a:spcBef>
              <a:buNone/>
            </a:pPr>
            <a:r>
              <a:rPr lang="en"/>
              <a:t>Ian Maliszewskyj</a:t>
            </a:r>
          </a:p>
          <a:p>
            <a:pPr lvl="0" rt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109" name="Shape 109"/>
          <p:cNvSpPr txBox="1"/>
          <p:nvPr/>
        </p:nvSpPr>
        <p:spPr>
          <a:xfrm>
            <a:off x="308650" y="655900"/>
            <a:ext cx="1504800" cy="668700"/>
          </a:xfrm>
          <a:prstGeom prst="rect">
            <a:avLst/>
          </a:prstGeom>
          <a:noFill/>
          <a:ln>
            <a:noFill/>
          </a:ln>
        </p:spPr>
        <p:txBody>
          <a:bodyPr anchorCtr="0" anchor="t" bIns="91425" lIns="91425" rIns="91425" tIns="91425">
            <a:noAutofit/>
          </a:bodyPr>
          <a:lstStyle/>
          <a:p>
            <a:pPr lvl="0">
              <a:spcBef>
                <a:spcPts val="0"/>
              </a:spcBef>
              <a:buNone/>
            </a:pPr>
            <a:r>
              <a:rPr lang="en"/>
              <a:t>Usecase 5(a)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115" name="Shape 115"/>
          <p:cNvSpPr txBox="1"/>
          <p:nvPr/>
        </p:nvSpPr>
        <p:spPr>
          <a:xfrm>
            <a:off x="257225" y="823100"/>
            <a:ext cx="1466100" cy="655800"/>
          </a:xfrm>
          <a:prstGeom prst="rect">
            <a:avLst/>
          </a:prstGeom>
          <a:noFill/>
          <a:ln>
            <a:noFill/>
          </a:ln>
        </p:spPr>
        <p:txBody>
          <a:bodyPr anchorCtr="0" anchor="t" bIns="91425" lIns="91425" rIns="91425" tIns="91425">
            <a:noAutofit/>
          </a:bodyPr>
          <a:lstStyle/>
          <a:p>
            <a:pPr lvl="0">
              <a:spcBef>
                <a:spcPts val="0"/>
              </a:spcBef>
              <a:buNone/>
            </a:pPr>
            <a:r>
              <a:rPr lang="en"/>
              <a:t>Usecase 5(b)</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Databases	</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webpage will use 2 tables.</a:t>
            </a:r>
          </a:p>
          <a:p>
            <a:pPr lvl="0" rtl="0">
              <a:spcBef>
                <a:spcPts val="0"/>
              </a:spcBef>
              <a:buNone/>
            </a:pPr>
            <a:r>
              <a:rPr lang="en"/>
              <a:t>The User_info table will store user (employee) names, their pins, and the debt accrued from purchases.</a:t>
            </a:r>
          </a:p>
          <a:p>
            <a:pPr lvl="0">
              <a:spcBef>
                <a:spcPts val="0"/>
              </a:spcBef>
              <a:buNone/>
            </a:pPr>
            <a:r>
              <a:rPr lang="en"/>
              <a:t>The Inventory table will store quantity information for any given item.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Purpose	</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spcAft>
                <a:spcPts val="0"/>
              </a:spcAft>
              <a:buClr>
                <a:schemeClr val="dk1"/>
              </a:buClr>
              <a:buSzPct val="61111"/>
              <a:buFont typeface="Arial"/>
              <a:buNone/>
            </a:pPr>
            <a:r>
              <a:rPr lang="en">
                <a:solidFill>
                  <a:schemeClr val="dk1"/>
                </a:solidFill>
              </a:rPr>
              <a:t>This web app intends to be a software solution to an inefficient purchasing system at ADG Creative. The current purchasing system is an “honor” system and is paper based. The company has a cafe that offer various items to employees. There is a stack of papers with tables on them. An employee who wants to purchase something will take a sheet of paper from the stack, check off what items they want, sign and date the sheet and pile it on another stack of signed sheets. Accountants will then take the stack of signed sheets and deduct from appropriate pay rolls.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67" name="Shape 67"/>
          <p:cNvSpPr txBox="1"/>
          <p:nvPr/>
        </p:nvSpPr>
        <p:spPr>
          <a:xfrm>
            <a:off x="295800" y="321525"/>
            <a:ext cx="1376100" cy="450000"/>
          </a:xfrm>
          <a:prstGeom prst="rect">
            <a:avLst/>
          </a:prstGeom>
          <a:noFill/>
          <a:ln>
            <a:noFill/>
          </a:ln>
        </p:spPr>
        <p:txBody>
          <a:bodyPr anchorCtr="0" anchor="t" bIns="91425" lIns="91425" rIns="91425" tIns="91425">
            <a:noAutofit/>
          </a:bodyPr>
          <a:lstStyle/>
          <a:p>
            <a:pPr lvl="0">
              <a:spcBef>
                <a:spcPts val="0"/>
              </a:spcBef>
              <a:buNone/>
            </a:pPr>
            <a:r>
              <a:rPr lang="en"/>
              <a:t>Usecase 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pic>
        <p:nvPicPr>
          <p:cNvPr id="72" name="Shape 72"/>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73" name="Shape 73"/>
          <p:cNvSpPr txBox="1"/>
          <p:nvPr/>
        </p:nvSpPr>
        <p:spPr>
          <a:xfrm>
            <a:off x="244350" y="501575"/>
            <a:ext cx="1401900" cy="398700"/>
          </a:xfrm>
          <a:prstGeom prst="rect">
            <a:avLst/>
          </a:prstGeom>
          <a:noFill/>
          <a:ln>
            <a:noFill/>
          </a:ln>
        </p:spPr>
        <p:txBody>
          <a:bodyPr anchorCtr="0" anchor="t" bIns="91425" lIns="91425" rIns="91425" tIns="91425">
            <a:noAutofit/>
          </a:bodyPr>
          <a:lstStyle/>
          <a:p>
            <a:pPr lvl="0">
              <a:spcBef>
                <a:spcPts val="0"/>
              </a:spcBef>
              <a:buNone/>
            </a:pPr>
            <a:r>
              <a:rPr lang="en"/>
              <a:t>Usecase 2(a)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79" name="Shape 79"/>
          <p:cNvSpPr txBox="1"/>
          <p:nvPr/>
        </p:nvSpPr>
        <p:spPr>
          <a:xfrm>
            <a:off x="424400" y="347250"/>
            <a:ext cx="1479000" cy="552900"/>
          </a:xfrm>
          <a:prstGeom prst="rect">
            <a:avLst/>
          </a:prstGeom>
          <a:noFill/>
          <a:ln>
            <a:noFill/>
          </a:ln>
        </p:spPr>
        <p:txBody>
          <a:bodyPr anchorCtr="0" anchor="t" bIns="91425" lIns="91425" rIns="91425" tIns="91425">
            <a:noAutofit/>
          </a:bodyPr>
          <a:lstStyle/>
          <a:p>
            <a:pPr lvl="0">
              <a:spcBef>
                <a:spcPts val="0"/>
              </a:spcBef>
              <a:buNone/>
            </a:pPr>
            <a:r>
              <a:rPr lang="en"/>
              <a:t>Usecase 2(b)</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85" name="Shape 85"/>
          <p:cNvSpPr txBox="1"/>
          <p:nvPr/>
        </p:nvSpPr>
        <p:spPr>
          <a:xfrm>
            <a:off x="295800" y="553025"/>
            <a:ext cx="1389000" cy="578700"/>
          </a:xfrm>
          <a:prstGeom prst="rect">
            <a:avLst/>
          </a:prstGeom>
          <a:noFill/>
          <a:ln>
            <a:noFill/>
          </a:ln>
        </p:spPr>
        <p:txBody>
          <a:bodyPr anchorCtr="0" anchor="t" bIns="91425" lIns="91425" rIns="91425" tIns="91425">
            <a:noAutofit/>
          </a:bodyPr>
          <a:lstStyle/>
          <a:p>
            <a:pPr lvl="0">
              <a:spcBef>
                <a:spcPts val="0"/>
              </a:spcBef>
              <a:buNone/>
            </a:pPr>
            <a:r>
              <a:rPr lang="en"/>
              <a:t>Usecase 4</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91" name="Shape 91"/>
          <p:cNvSpPr txBox="1"/>
          <p:nvPr/>
        </p:nvSpPr>
        <p:spPr>
          <a:xfrm>
            <a:off x="372950" y="514425"/>
            <a:ext cx="1646100" cy="630300"/>
          </a:xfrm>
          <a:prstGeom prst="rect">
            <a:avLst/>
          </a:prstGeom>
          <a:noFill/>
          <a:ln>
            <a:noFill/>
          </a:ln>
        </p:spPr>
        <p:txBody>
          <a:bodyPr anchorCtr="0" anchor="t" bIns="91425" lIns="91425" rIns="91425" tIns="91425">
            <a:noAutofit/>
          </a:bodyPr>
          <a:lstStyle/>
          <a:p>
            <a:pPr lvl="0">
              <a:spcBef>
                <a:spcPts val="0"/>
              </a:spcBef>
              <a:buNone/>
            </a:pPr>
            <a:r>
              <a:rPr lang="en"/>
              <a:t>Usecase 2(c)</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97" name="Shape 97"/>
          <p:cNvSpPr txBox="1"/>
          <p:nvPr/>
        </p:nvSpPr>
        <p:spPr>
          <a:xfrm>
            <a:off x="385825" y="514425"/>
            <a:ext cx="1453200" cy="334500"/>
          </a:xfrm>
          <a:prstGeom prst="rect">
            <a:avLst/>
          </a:prstGeom>
          <a:noFill/>
          <a:ln>
            <a:noFill/>
          </a:ln>
        </p:spPr>
        <p:txBody>
          <a:bodyPr anchorCtr="0" anchor="t" bIns="91425" lIns="91425" rIns="91425" tIns="91425">
            <a:noAutofit/>
          </a:bodyPr>
          <a:lstStyle/>
          <a:p>
            <a:pPr lvl="0">
              <a:spcBef>
                <a:spcPts val="0"/>
              </a:spcBef>
              <a:buNone/>
            </a:pPr>
            <a:r>
              <a:rPr lang="en"/>
              <a:t>Usecase 2(d)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2286000" y="0"/>
            <a:ext cx="6858000" cy="5143500"/>
          </a:xfrm>
          <a:prstGeom prst="rect">
            <a:avLst/>
          </a:prstGeom>
          <a:noFill/>
          <a:ln>
            <a:noFill/>
          </a:ln>
        </p:spPr>
      </p:pic>
      <p:sp>
        <p:nvSpPr>
          <p:cNvPr id="103" name="Shape 103"/>
          <p:cNvSpPr txBox="1"/>
          <p:nvPr/>
        </p:nvSpPr>
        <p:spPr>
          <a:xfrm>
            <a:off x="372950" y="437275"/>
            <a:ext cx="1131600" cy="424500"/>
          </a:xfrm>
          <a:prstGeom prst="rect">
            <a:avLst/>
          </a:prstGeom>
          <a:noFill/>
          <a:ln>
            <a:noFill/>
          </a:ln>
        </p:spPr>
        <p:txBody>
          <a:bodyPr anchorCtr="0" anchor="t" bIns="91425" lIns="91425" rIns="91425" tIns="91425">
            <a:noAutofit/>
          </a:bodyPr>
          <a:lstStyle/>
          <a:p>
            <a:pPr lvl="0">
              <a:spcBef>
                <a:spcPts val="0"/>
              </a:spcBef>
              <a:buNone/>
            </a:pPr>
            <a:r>
              <a:rPr lang="en"/>
              <a:t>Usecase 3</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