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8" r:id="rId2"/>
    <p:sldId id="276" r:id="rId3"/>
    <p:sldId id="258" r:id="rId4"/>
    <p:sldId id="265" r:id="rId5"/>
    <p:sldId id="263" r:id="rId6"/>
    <p:sldId id="269" r:id="rId7"/>
    <p:sldId id="274" r:id="rId8"/>
    <p:sldId id="260" r:id="rId9"/>
    <p:sldId id="264" r:id="rId10"/>
    <p:sldId id="270" r:id="rId11"/>
    <p:sldId id="275" r:id="rId12"/>
    <p:sldId id="257" r:id="rId13"/>
    <p:sldId id="267" r:id="rId14"/>
    <p:sldId id="262" r:id="rId15"/>
    <p:sldId id="271" r:id="rId16"/>
    <p:sldId id="27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2" autoAdjust="0"/>
    <p:restoredTop sz="62394" autoAdjust="0"/>
  </p:normalViewPr>
  <p:slideViewPr>
    <p:cSldViewPr snapToGrid="0">
      <p:cViewPr varScale="1">
        <p:scale>
          <a:sx n="70" d="100"/>
          <a:sy n="70" d="100"/>
        </p:scale>
        <p:origin x="138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03CD6-E2F3-49A7-8B93-24FC08A1DC96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2BA2B-C688-4DBA-9DA4-68E8380D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2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URI’s</a:t>
            </a:r>
          </a:p>
          <a:p>
            <a:r>
              <a:rPr lang="en-US" dirty="0" smtClean="0"/>
              <a:t>CRUD</a:t>
            </a:r>
          </a:p>
          <a:p>
            <a:r>
              <a:rPr lang="en-US" dirty="0" smtClean="0"/>
              <a:t>http://localhost:1720/api/Categories</a:t>
            </a:r>
          </a:p>
          <a:p>
            <a:r>
              <a:rPr lang="en-US" dirty="0" smtClean="0"/>
              <a:t>http://localhost:1720/api/Categories/1</a:t>
            </a:r>
          </a:p>
          <a:p>
            <a:endParaRPr lang="en-US" dirty="0" smtClean="0"/>
          </a:p>
          <a:p>
            <a:r>
              <a:rPr lang="en-US" dirty="0" smtClean="0"/>
              <a:t>POST </a:t>
            </a:r>
            <a:r>
              <a:rPr lang="en-US" dirty="0" err="1" smtClean="0"/>
              <a:t>api</a:t>
            </a:r>
            <a:r>
              <a:rPr lang="en-US" dirty="0" smtClean="0"/>
              <a:t>/Categories {Description: 'Test'}</a:t>
            </a:r>
          </a:p>
          <a:p>
            <a:r>
              <a:rPr lang="en-US" dirty="0" smtClean="0"/>
              <a:t> - 201 created, Location in header with new id, response with created item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api</a:t>
            </a:r>
            <a:r>
              <a:rPr lang="en-US" dirty="0" smtClean="0"/>
              <a:t>/Categories/{id}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Scaffolding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http://localhost:1720/api/Ingredients/1</a:t>
            </a:r>
          </a:p>
          <a:p>
            <a:endParaRPr lang="en-US" dirty="0" smtClean="0"/>
          </a:p>
          <a:p>
            <a:r>
              <a:rPr lang="en-US" dirty="0" smtClean="0"/>
              <a:t>http://localhost:1720/services/MeasureConverter/GetMeasures</a:t>
            </a:r>
          </a:p>
          <a:p>
            <a:r>
              <a:rPr lang="en-US" dirty="0" smtClean="0"/>
              <a:t>Content-Type: text/xml</a:t>
            </a:r>
          </a:p>
          <a:p>
            <a:r>
              <a:rPr lang="en-US" dirty="0" smtClean="0"/>
              <a:t>Content-Type: text/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Rest/routing</a:t>
            </a:r>
          </a:p>
          <a:p>
            <a:r>
              <a:rPr lang="en-US" dirty="0" smtClean="0"/>
              <a:t>http://localhost:1720/services/Directions/GetDirectionsForRecipe/1</a:t>
            </a:r>
          </a:p>
          <a:p>
            <a:endParaRPr lang="en-US" dirty="0" smtClean="0"/>
          </a:p>
          <a:p>
            <a:r>
              <a:rPr lang="en-US" dirty="0" err="1" smtClean="0"/>
              <a:t>IQueryable</a:t>
            </a:r>
            <a:endParaRPr lang="en-US" dirty="0" smtClean="0"/>
          </a:p>
          <a:p>
            <a:r>
              <a:rPr lang="en-US" dirty="0" smtClean="0"/>
              <a:t>http://localhost:1720/api/Categories?$select=Description</a:t>
            </a:r>
          </a:p>
          <a:p>
            <a:r>
              <a:rPr lang="en-US" dirty="0" smtClean="0"/>
              <a:t>http://localhost:1720/api/Categories?$select=Description&amp;$orderby=Description</a:t>
            </a:r>
          </a:p>
          <a:p>
            <a:r>
              <a:rPr lang="en-US" dirty="0" smtClean="0"/>
              <a:t>http://localhost:1720/Services/Recipes/GetRecipes?$filter=startswith(Title,'chocolate')</a:t>
            </a:r>
          </a:p>
          <a:p>
            <a:endParaRPr lang="en-US" dirty="0" smtClean="0"/>
          </a:p>
          <a:p>
            <a:r>
              <a:rPr lang="en-US" dirty="0" err="1" smtClean="0"/>
              <a:t>OdataQueryOptions</a:t>
            </a:r>
            <a:endParaRPr lang="en-US" dirty="0" smtClean="0"/>
          </a:p>
          <a:p>
            <a:r>
              <a:rPr lang="en-US" dirty="0" smtClean="0"/>
              <a:t>http://localhost:1720/services/Directions/GetPagedDirections?$where=RecipeId </a:t>
            </a:r>
            <a:r>
              <a:rPr lang="en-US" dirty="0" err="1" smtClean="0"/>
              <a:t>eq</a:t>
            </a:r>
            <a:r>
              <a:rPr lang="en-US" dirty="0" smtClean="0"/>
              <a:t> 1</a:t>
            </a:r>
          </a:p>
          <a:p>
            <a:r>
              <a:rPr lang="en-US" dirty="0" smtClean="0"/>
              <a:t>http://localhost:1720/services/Directions/GetPagedDirections?$inlinecount=allpages&amp;$top=5</a:t>
            </a:r>
          </a:p>
          <a:p>
            <a:endParaRPr lang="en-US" dirty="0" smtClean="0"/>
          </a:p>
          <a:p>
            <a:r>
              <a:rPr lang="en-US" dirty="0" smtClean="0"/>
              <a:t>Children loading</a:t>
            </a:r>
          </a:p>
          <a:p>
            <a:r>
              <a:rPr lang="en-US" dirty="0" smtClean="0"/>
              <a:t>http://localhost:1720/api/Categories?$expand=Recipes</a:t>
            </a:r>
          </a:p>
          <a:p>
            <a:r>
              <a:rPr lang="en-US" dirty="0" smtClean="0"/>
              <a:t>http://localhost:1720/services/Recipes/GetRecipe/1</a:t>
            </a:r>
          </a:p>
          <a:p>
            <a:r>
              <a:rPr lang="en-US" dirty="0" smtClean="0"/>
              <a:t>	Errors fix with </a:t>
            </a:r>
            <a:r>
              <a:rPr lang="en-US" dirty="0" err="1" smtClean="0"/>
              <a:t>RecipeById</a:t>
            </a:r>
            <a:r>
              <a:rPr lang="en-US" dirty="0" smtClean="0"/>
              <a:t>/1</a:t>
            </a:r>
          </a:p>
          <a:p>
            <a:r>
              <a:rPr lang="en-US" dirty="0" smtClean="0"/>
              <a:t>http://localhost:1720/services/Recipes/RecipeDtos?$top=5</a:t>
            </a:r>
          </a:p>
          <a:p>
            <a:r>
              <a:rPr lang="en-US" dirty="0" smtClean="0"/>
              <a:t>http://localhost:1720/services/Recipes/RecipeByIdAsync/1</a:t>
            </a:r>
          </a:p>
          <a:p>
            <a:endParaRPr lang="en-US" dirty="0" smtClean="0"/>
          </a:p>
          <a:p>
            <a:r>
              <a:rPr lang="en-US" dirty="0" smtClean="0"/>
              <a:t>http://localhost:1720/services/Directions/GetDirectionsForRecipe/1</a:t>
            </a:r>
          </a:p>
          <a:p>
            <a:endParaRPr lang="en-US" dirty="0" smtClean="0"/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http://localhost:1720/services/Directions/GetPagedDirections?$inlinecount=allpages&amp;$top=5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Fiddler scratch pad</a:t>
            </a:r>
            <a:r>
              <a:rPr lang="en-US" baseline="0" dirty="0" smtClean="0"/>
              <a:t> for queries:</a:t>
            </a:r>
          </a:p>
          <a:p>
            <a:r>
              <a:rPr lang="en-US" dirty="0" smtClean="0"/>
              <a:t>GET http://localhost:1720/Api/Ingredients/1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r>
              <a:rPr lang="en-US" dirty="0" smtClean="0"/>
              <a:t>Content-Type: 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r>
              <a:rPr lang="en-US" dirty="0" smtClean="0"/>
              <a:t>PUT http://localhost:1720/Api/Ingredients/1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100</a:t>
            </a:r>
          </a:p>
          <a:p>
            <a:r>
              <a:rPr lang="en-US" dirty="0" smtClean="0"/>
              <a:t>Content-Type: 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{"IngredientId":1,"SortOrder":3,"Units":"4.000","UnitType":"TS","Description":"Very Finely Minced onion"}</a:t>
            </a:r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r>
              <a:rPr lang="en-US" dirty="0" smtClean="0"/>
              <a:t>GET http://localhost:1720/api/Ingredients/123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Content-Type: 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r>
              <a:rPr lang="en-US" dirty="0" smtClean="0"/>
              <a:t>GET http://localhost:1720/api/Ingredients/123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r>
              <a:rPr lang="en-US" dirty="0" smtClean="0"/>
              <a:t>Content-Type: application/xml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http://localhost:1720/services/Directions/GetPagedDirections?$skip=10&amp;$top=10&amp;$inlinecount=allpages</a:t>
            </a:r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GET http://localhost:1720/api/MeasureConverter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r>
              <a:rPr lang="en-US" dirty="0" smtClean="0"/>
              <a:t>GET http://localhost:1720/api/MeasureConverter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r>
              <a:rPr lang="en-US" dirty="0" smtClean="0"/>
              <a:t>Content-Type: application/xml</a:t>
            </a:r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r>
              <a:rPr lang="en-US" dirty="0" smtClean="0"/>
              <a:t>GET http://localhost:1720/api/Recipe/123/Ingredients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r>
              <a:rPr lang="en-US" dirty="0" smtClean="0"/>
              <a:t>Content-Type: 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==========================================================</a:t>
            </a:r>
          </a:p>
          <a:p>
            <a:endParaRPr lang="en-US" dirty="0" smtClean="0"/>
          </a:p>
          <a:p>
            <a:r>
              <a:rPr lang="en-US" dirty="0" smtClean="0"/>
              <a:t>GET http://localhost:1720/Services/Recipes/GetRecipes?$filter=startswith(Title,'chocolate') HTTP/1.1</a:t>
            </a:r>
          </a:p>
          <a:p>
            <a:r>
              <a:rPr lang="en-US" dirty="0" smtClean="0"/>
              <a:t>User-Agent: Fiddler</a:t>
            </a:r>
          </a:p>
          <a:p>
            <a:r>
              <a:rPr lang="en-US" dirty="0" smtClean="0"/>
              <a:t>Host: localhost:1720</a:t>
            </a:r>
          </a:p>
          <a:p>
            <a:r>
              <a:rPr lang="en-US" dirty="0" smtClean="0"/>
              <a:t>Content-Length: 0</a:t>
            </a:r>
          </a:p>
          <a:p>
            <a:endParaRPr lang="en-US" dirty="0" smtClean="0"/>
          </a:p>
          <a:p>
            <a:r>
              <a:rPr lang="en-US" dirty="0" smtClean="0"/>
              <a:t>http://localhost:1720/services/Directions/GetPagedDirections?$skip=10&amp;$top=10&amp;$inlinecount=allpages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 scaffold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4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Inlinecount</a:t>
            </a:r>
            <a:r>
              <a:rPr lang="en-US" dirty="0" smtClean="0"/>
              <a:t>=</a:t>
            </a:r>
            <a:r>
              <a:rPr lang="en-US" dirty="0" err="1" smtClean="0"/>
              <a:t>allpages</a:t>
            </a:r>
            <a:r>
              <a:rPr lang="en-US" dirty="0" smtClean="0"/>
              <a:t> (not in </a:t>
            </a:r>
            <a:r>
              <a:rPr lang="en-US" dirty="0" err="1" smtClean="0"/>
              <a:t>oData</a:t>
            </a:r>
            <a:r>
              <a:rPr lang="en-US" dirty="0" smtClean="0"/>
              <a:t> 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7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49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6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22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02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27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5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86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52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2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3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3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3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1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4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9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293217-2C1A-4AAE-948E-700BCDD5810A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hinqlinq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hinqlinq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jpe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emf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2500604"/>
            <a:ext cx="10699135" cy="1156996"/>
          </a:xfrm>
          <a:solidFill>
            <a:schemeClr val="bg1">
              <a:lumMod val="85000"/>
              <a:alpha val="70000"/>
            </a:scheme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WebAPI</a:t>
            </a:r>
            <a:r>
              <a:rPr lang="en-US" cap="small" dirty="0" smtClean="0">
                <a:solidFill>
                  <a:schemeClr val="tx1"/>
                </a:solidFill>
              </a:rPr>
              <a:t> and Data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486" y="5122161"/>
            <a:ext cx="3226962" cy="149324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Jim Wooley</a:t>
            </a:r>
          </a:p>
          <a:p>
            <a:pPr algn="l"/>
            <a:r>
              <a:rPr lang="en-US" dirty="0" smtClean="0">
                <a:hlinkClick r:id="rId4"/>
              </a:rPr>
              <a:t>www.ThinqLinq.com</a:t>
            </a:r>
            <a:endParaRPr lang="en-US" dirty="0" smtClean="0"/>
          </a:p>
          <a:p>
            <a:pPr algn="l"/>
            <a:r>
              <a:rPr lang="en-US" dirty="0" smtClean="0"/>
              <a:t>@</a:t>
            </a:r>
            <a:r>
              <a:rPr lang="en-US" dirty="0" err="1" smtClean="0"/>
              <a:t>jimwooley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212" y="3657601"/>
            <a:ext cx="10699134" cy="584775"/>
          </a:xfrm>
          <a:prstGeom prst="rect">
            <a:avLst/>
          </a:prstGeom>
          <a:gradFill>
            <a:gsLst>
              <a:gs pos="0">
                <a:schemeClr val="accent1">
                  <a:tint val="60000"/>
                  <a:lumMod val="104000"/>
                  <a:alpha val="67000"/>
                </a:schemeClr>
              </a:gs>
              <a:gs pos="100000">
                <a:schemeClr val="accent1">
                  <a:tint val="84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https://github.com/jwooley/RecipeWebApi</a:t>
            </a:r>
          </a:p>
        </p:txBody>
      </p:sp>
    </p:spTree>
    <p:extLst>
      <p:ext uri="{BB962C8B-B14F-4D97-AF65-F5344CB8AC3E}">
        <p14:creationId xmlns:p14="http://schemas.microsoft.com/office/powerpoint/2010/main" val="20027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eq</a:t>
            </a:r>
            <a:r>
              <a:rPr lang="en-US" sz="2800" dirty="0" smtClean="0"/>
              <a:t> – Equals</a:t>
            </a:r>
          </a:p>
          <a:p>
            <a:r>
              <a:rPr lang="en-US" sz="2800" dirty="0" smtClean="0"/>
              <a:t>ne  - Not Equals</a:t>
            </a:r>
          </a:p>
          <a:p>
            <a:r>
              <a:rPr lang="en-US" sz="2800" dirty="0" err="1" smtClean="0"/>
              <a:t>gt</a:t>
            </a:r>
            <a:r>
              <a:rPr lang="en-US" sz="2800" dirty="0" smtClean="0"/>
              <a:t> – Greater Than</a:t>
            </a:r>
          </a:p>
          <a:p>
            <a:r>
              <a:rPr lang="en-US" sz="2800" dirty="0" err="1" smtClean="0"/>
              <a:t>ge</a:t>
            </a:r>
            <a:r>
              <a:rPr lang="en-US" sz="2800" dirty="0" smtClean="0"/>
              <a:t> – Greater Than or Equal</a:t>
            </a:r>
          </a:p>
          <a:p>
            <a:r>
              <a:rPr lang="en-US" sz="2800" dirty="0" err="1" smtClean="0"/>
              <a:t>lt</a:t>
            </a:r>
            <a:r>
              <a:rPr lang="en-US" sz="2800" dirty="0" smtClean="0"/>
              <a:t> – Less Than</a:t>
            </a:r>
          </a:p>
          <a:p>
            <a:r>
              <a:rPr lang="en-US" sz="2800" dirty="0" smtClean="0"/>
              <a:t>le – Less than or Equal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Endswith</a:t>
            </a:r>
            <a:endParaRPr lang="en-US" sz="2800" dirty="0"/>
          </a:p>
          <a:p>
            <a:r>
              <a:rPr lang="en-US" sz="2800" dirty="0" err="1" smtClean="0"/>
              <a:t>Startswith</a:t>
            </a:r>
            <a:endParaRPr lang="en-US" sz="2800" dirty="0" smtClean="0"/>
          </a:p>
          <a:p>
            <a:r>
              <a:rPr lang="en-US" sz="2800" dirty="0" smtClean="0"/>
              <a:t>Length</a:t>
            </a:r>
          </a:p>
          <a:p>
            <a:r>
              <a:rPr lang="en-US" sz="2800" dirty="0" smtClean="0"/>
              <a:t>substring</a:t>
            </a:r>
          </a:p>
          <a:p>
            <a:r>
              <a:rPr lang="en-US" sz="2800" dirty="0" smtClean="0"/>
              <a:t>contains</a:t>
            </a:r>
            <a:endParaRPr lang="en-US" sz="2800" dirty="0" smtClean="0"/>
          </a:p>
          <a:p>
            <a:r>
              <a:rPr lang="en-US" sz="2800" dirty="0" smtClean="0"/>
              <a:t>And others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89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734300"/>
          </a:xfrm>
        </p:spPr>
      </p:pic>
    </p:spTree>
    <p:extLst>
      <p:ext uri="{BB962C8B-B14F-4D97-AF65-F5344CB8AC3E}">
        <p14:creationId xmlns:p14="http://schemas.microsoft.com/office/powerpoint/2010/main" val="9476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ODataQueryOptions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PageResult</a:t>
            </a:r>
            <a:endParaRPr lang="en-US" dirty="0" smtClean="0"/>
          </a:p>
          <a:p>
            <a:r>
              <a:rPr lang="en-US" dirty="0" smtClean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6919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</a:t>
            </a:r>
            <a:r>
              <a:rPr lang="en-US" baseline="0" dirty="0" smtClean="0"/>
              <a:t> loaded children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16" y="2686340"/>
            <a:ext cx="6490041" cy="4870622"/>
          </a:xfrm>
        </p:spPr>
      </p:pic>
    </p:spTree>
    <p:extLst>
      <p:ext uri="{BB962C8B-B14F-4D97-AF65-F5344CB8AC3E}">
        <p14:creationId xmlns:p14="http://schemas.microsoft.com/office/powerpoint/2010/main" val="9687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process lifecycle and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endParaRPr lang="en-US" dirty="0" smtClean="0"/>
          </a:p>
          <a:p>
            <a:r>
              <a:rPr lang="en-US" dirty="0" smtClean="0"/>
              <a:t>EF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439" y="2078181"/>
            <a:ext cx="8592396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7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your surveys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2500603"/>
            <a:ext cx="10699135" cy="1725407"/>
          </a:xfrm>
          <a:solidFill>
            <a:schemeClr val="bg1">
              <a:lumMod val="85000"/>
              <a:alpha val="70000"/>
            </a:scheme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 smtClean="0">
                <a:solidFill>
                  <a:schemeClr val="tx1"/>
                </a:solidFill>
              </a:rPr>
              <a:t>WebAPI</a:t>
            </a:r>
            <a:r>
              <a:rPr lang="en-US" cap="small" dirty="0" smtClean="0">
                <a:solidFill>
                  <a:schemeClr val="tx1"/>
                </a:solidFill>
              </a:rPr>
              <a:t> and Data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Questions?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486" y="5122161"/>
            <a:ext cx="3226962" cy="149324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smtClean="0"/>
              <a:t>Jim Wooley</a:t>
            </a:r>
          </a:p>
          <a:p>
            <a:pPr algn="l"/>
            <a:r>
              <a:rPr lang="en-US" smtClean="0">
                <a:hlinkClick r:id="rId4"/>
              </a:rPr>
              <a:t>www.ThinqLinq.com</a:t>
            </a:r>
            <a:endParaRPr lang="en-US" smtClean="0"/>
          </a:p>
          <a:p>
            <a:pPr algn="l"/>
            <a:r>
              <a:rPr lang="en-US" smtClean="0"/>
              <a:t>@jimwooley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211" y="4089310"/>
            <a:ext cx="10699134" cy="584775"/>
          </a:xfrm>
          <a:prstGeom prst="rect">
            <a:avLst/>
          </a:prstGeom>
          <a:gradFill>
            <a:gsLst>
              <a:gs pos="0">
                <a:schemeClr val="accent1">
                  <a:tint val="60000"/>
                  <a:lumMod val="104000"/>
                  <a:alpha val="67000"/>
                </a:schemeClr>
              </a:gs>
              <a:gs pos="100000">
                <a:schemeClr val="accent1">
                  <a:tint val="84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https://github.com/jwooley/RecipeWebApi</a:t>
            </a:r>
          </a:p>
        </p:txBody>
      </p:sp>
    </p:spTree>
    <p:extLst>
      <p:ext uri="{BB962C8B-B14F-4D97-AF65-F5344CB8AC3E}">
        <p14:creationId xmlns:p14="http://schemas.microsoft.com/office/powerpoint/2010/main" val="12243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00122"/>
              </p:ext>
            </p:extLst>
          </p:nvPr>
        </p:nvGraphicFramePr>
        <p:xfrm>
          <a:off x="2630711" y="113491"/>
          <a:ext cx="8956888" cy="158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6405">
                <a:tc>
                  <a:txBody>
                    <a:bodyPr/>
                    <a:lstStyle/>
                    <a:p>
                      <a:pPr algn="l"/>
                      <a:r>
                        <a:rPr lang="en-US" sz="2400" u="sng" dirty="0" smtClean="0">
                          <a:solidFill>
                            <a:schemeClr val="tx1"/>
                          </a:solidFill>
                        </a:rPr>
                        <a:t>Titanium</a:t>
                      </a:r>
                      <a:r>
                        <a:rPr lang="en-US" sz="2400" u="sng" baseline="0" dirty="0" smtClean="0">
                          <a:solidFill>
                            <a:schemeClr val="tx1"/>
                          </a:solidFill>
                        </a:rPr>
                        <a:t> Sponsors</a:t>
                      </a:r>
                      <a:endParaRPr lang="en-US" sz="24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 descr="Paige Technolog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119" y="246435"/>
            <a:ext cx="2201968" cy="1254565"/>
          </a:xfrm>
          <a:prstGeom prst="rect">
            <a:avLst/>
          </a:prstGeom>
        </p:spPr>
      </p:pic>
      <p:pic>
        <p:nvPicPr>
          <p:cNvPr id="7" name="Picture 6" descr="Valore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690" y="368827"/>
            <a:ext cx="1881847" cy="125456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956647"/>
              </p:ext>
            </p:extLst>
          </p:nvPr>
        </p:nvGraphicFramePr>
        <p:xfrm>
          <a:off x="2622469" y="1914089"/>
          <a:ext cx="8956888" cy="144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8900">
                <a:tc>
                  <a:txBody>
                    <a:bodyPr/>
                    <a:lstStyle/>
                    <a:p>
                      <a:r>
                        <a:rPr lang="en-US" sz="2000" u="sng" dirty="0" smtClean="0">
                          <a:solidFill>
                            <a:schemeClr val="tx1"/>
                          </a:solidFill>
                        </a:rPr>
                        <a:t>Platinum</a:t>
                      </a:r>
                      <a:r>
                        <a:rPr lang="en-US" sz="2000" u="sng" baseline="0" dirty="0" smtClean="0">
                          <a:solidFill>
                            <a:srgbClr val="000000"/>
                          </a:solidFill>
                        </a:rPr>
                        <a:t> Sponsors</a:t>
                      </a:r>
                      <a:endParaRPr lang="en-US" sz="2000" u="sng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8" descr="Adaptive Solutions Gro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341" y="2097728"/>
            <a:ext cx="2313148" cy="454920"/>
          </a:xfrm>
          <a:prstGeom prst="rect">
            <a:avLst/>
          </a:prstGeom>
        </p:spPr>
      </p:pic>
      <p:pic>
        <p:nvPicPr>
          <p:cNvPr id="10" name="Picture 9" descr="Epiq System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48" y="429867"/>
            <a:ext cx="2301356" cy="1012597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42618"/>
              </p:ext>
            </p:extLst>
          </p:nvPr>
        </p:nvGraphicFramePr>
        <p:xfrm>
          <a:off x="2630711" y="3612334"/>
          <a:ext cx="8956888" cy="3090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0498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0000"/>
                          </a:solidFill>
                        </a:rPr>
                        <a:t>Gold Sponsors</a:t>
                      </a:r>
                      <a:endParaRPr lang="en-US" u="sng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11" descr="Advantage Te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15" y="3732506"/>
            <a:ext cx="1569826" cy="514903"/>
          </a:xfrm>
          <a:prstGeom prst="rect">
            <a:avLst/>
          </a:prstGeom>
        </p:spPr>
      </p:pic>
      <p:pic>
        <p:nvPicPr>
          <p:cNvPr id="13" name="Picture 12" descr="Bradford and Gal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903" y="4601987"/>
            <a:ext cx="861694" cy="590876"/>
          </a:xfrm>
          <a:prstGeom prst="rect">
            <a:avLst/>
          </a:prstGeom>
        </p:spPr>
      </p:pic>
      <p:pic>
        <p:nvPicPr>
          <p:cNvPr id="14" name="Picture 13" descr="Centriq Training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336" y="6108496"/>
            <a:ext cx="1216306" cy="514903"/>
          </a:xfrm>
          <a:prstGeom prst="rect">
            <a:avLst/>
          </a:prstGeom>
        </p:spPr>
      </p:pic>
      <p:pic>
        <p:nvPicPr>
          <p:cNvPr id="15" name="Picture 14" descr="Cerner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168" y="5018755"/>
            <a:ext cx="1587892" cy="431000"/>
          </a:xfrm>
          <a:prstGeom prst="rect">
            <a:avLst/>
          </a:prstGeom>
        </p:spPr>
      </p:pic>
      <p:pic>
        <p:nvPicPr>
          <p:cNvPr id="16" name="Picture 15" descr="DSI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591" y="5300121"/>
            <a:ext cx="1209501" cy="393171"/>
          </a:xfrm>
          <a:prstGeom prst="rect">
            <a:avLst/>
          </a:prstGeom>
        </p:spPr>
      </p:pic>
      <p:pic>
        <p:nvPicPr>
          <p:cNvPr id="17" name="Picture 16" descr="Garmin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431" y="4321366"/>
            <a:ext cx="1496173" cy="406104"/>
          </a:xfrm>
          <a:prstGeom prst="rect">
            <a:avLst/>
          </a:prstGeom>
        </p:spPr>
      </p:pic>
      <p:pic>
        <p:nvPicPr>
          <p:cNvPr id="18" name="Picture 17" descr="Keyhole Softwar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690" y="3694404"/>
            <a:ext cx="1259866" cy="455952"/>
          </a:xfrm>
          <a:prstGeom prst="rect">
            <a:avLst/>
          </a:prstGeom>
        </p:spPr>
      </p:pic>
      <p:pic>
        <p:nvPicPr>
          <p:cNvPr id="19" name="Picture 18" descr="KU Edwards Campus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812" y="1970728"/>
            <a:ext cx="1365119" cy="1092095"/>
          </a:xfrm>
          <a:prstGeom prst="rect">
            <a:avLst/>
          </a:prstGeom>
        </p:spPr>
      </p:pic>
      <p:pic>
        <p:nvPicPr>
          <p:cNvPr id="20" name="Picture 19" descr="LRS Consulting Servic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05" y="3883969"/>
            <a:ext cx="1412385" cy="470795"/>
          </a:xfrm>
          <a:prstGeom prst="rect">
            <a:avLst/>
          </a:prstGeom>
        </p:spPr>
      </p:pic>
      <p:pic>
        <p:nvPicPr>
          <p:cNvPr id="21" name="Picture 20" descr="Multi Servic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036" y="2763429"/>
            <a:ext cx="2787220" cy="374284"/>
          </a:xfrm>
          <a:prstGeom prst="rect">
            <a:avLst/>
          </a:prstGeom>
        </p:spPr>
      </p:pic>
      <p:pic>
        <p:nvPicPr>
          <p:cNvPr id="22" name="Picture 21" descr="Netchemia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485" y="3749232"/>
            <a:ext cx="1847283" cy="401124"/>
          </a:xfrm>
          <a:prstGeom prst="rect">
            <a:avLst/>
          </a:prstGeom>
        </p:spPr>
      </p:pic>
      <p:pic>
        <p:nvPicPr>
          <p:cNvPr id="23" name="Picture 22" descr="Oakwood Systems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564" y="4753935"/>
            <a:ext cx="1741241" cy="437798"/>
          </a:xfrm>
          <a:prstGeom prst="rect">
            <a:avLst/>
          </a:prstGeom>
        </p:spPr>
      </p:pic>
      <p:pic>
        <p:nvPicPr>
          <p:cNvPr id="24" name="Picture 23" descr="Perceptive Software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383" y="2040521"/>
            <a:ext cx="2682521" cy="485409"/>
          </a:xfrm>
          <a:prstGeom prst="rect">
            <a:avLst/>
          </a:prstGeom>
        </p:spPr>
      </p:pic>
      <p:pic>
        <p:nvPicPr>
          <p:cNvPr id="25" name="Picture 24" descr="Stackify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45" y="4524418"/>
            <a:ext cx="1120237" cy="374479"/>
          </a:xfrm>
          <a:prstGeom prst="rect">
            <a:avLst/>
          </a:prstGeom>
        </p:spPr>
      </p:pic>
      <p:pic>
        <p:nvPicPr>
          <p:cNvPr id="26" name="Picture 25" descr="UnitedLex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119" y="5256577"/>
            <a:ext cx="1315837" cy="323320"/>
          </a:xfrm>
          <a:prstGeom prst="rect">
            <a:avLst/>
          </a:prstGeom>
        </p:spPr>
      </p:pic>
      <p:pic>
        <p:nvPicPr>
          <p:cNvPr id="27" name="Picture 26" descr="databank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80" y="659946"/>
            <a:ext cx="2750059" cy="889198"/>
          </a:xfrm>
          <a:prstGeom prst="rect">
            <a:avLst/>
          </a:prstGeom>
        </p:spPr>
      </p:pic>
      <p:pic>
        <p:nvPicPr>
          <p:cNvPr id="28" name="Picture 27" descr="DST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14" y="3765723"/>
            <a:ext cx="736663" cy="662997"/>
          </a:xfrm>
          <a:prstGeom prst="rect">
            <a:avLst/>
          </a:prstGeom>
        </p:spPr>
      </p:pic>
      <p:pic>
        <p:nvPicPr>
          <p:cNvPr id="29" name="Picture 28" descr="Balance Innovations.png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432" y="4150356"/>
            <a:ext cx="801974" cy="634177"/>
          </a:xfrm>
          <a:prstGeom prst="rect">
            <a:avLst/>
          </a:prstGeom>
        </p:spPr>
      </p:pic>
      <p:pic>
        <p:nvPicPr>
          <p:cNvPr id="30" name="Picture 29" descr="Jack Henry And Associates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86" y="5026425"/>
            <a:ext cx="1652218" cy="391812"/>
          </a:xfrm>
          <a:prstGeom prst="rect">
            <a:avLst/>
          </a:prstGeom>
        </p:spPr>
      </p:pic>
      <p:pic>
        <p:nvPicPr>
          <p:cNvPr id="31" name="Picture 30" descr="PinsightLogo-v2.png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591" y="2218175"/>
            <a:ext cx="1988455" cy="128664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62456" y="2640491"/>
            <a:ext cx="2197104" cy="528972"/>
          </a:xfrm>
          <a:prstGeom prst="rect">
            <a:avLst/>
          </a:prstGeom>
        </p:spPr>
      </p:pic>
      <p:pic>
        <p:nvPicPr>
          <p:cNvPr id="33" name="Picture 32" descr="fitbark.png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131" y="5284982"/>
            <a:ext cx="1147514" cy="635391"/>
          </a:xfrm>
          <a:prstGeom prst="rect">
            <a:avLst/>
          </a:prstGeom>
        </p:spPr>
      </p:pic>
      <p:pic>
        <p:nvPicPr>
          <p:cNvPr id="34" name="Picture 33" descr="BATS_CMYK_Glow.eps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690" y="5649133"/>
            <a:ext cx="1333815" cy="481284"/>
          </a:xfrm>
          <a:prstGeom prst="rect">
            <a:avLst/>
          </a:prstGeom>
        </p:spPr>
      </p:pic>
      <p:pic>
        <p:nvPicPr>
          <p:cNvPr id="35" name="Picture 34" descr="2011_Commerce_4C.PNG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93" y="5557725"/>
            <a:ext cx="2586091" cy="408545"/>
          </a:xfrm>
          <a:prstGeom prst="rect">
            <a:avLst/>
          </a:prstGeom>
        </p:spPr>
      </p:pic>
      <p:pic>
        <p:nvPicPr>
          <p:cNvPr id="36" name="Picture 35" descr="0 PRIMARY_2014 Liferay Logo Horizontal Full Color - Light BG (1).eps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401" y="6265401"/>
            <a:ext cx="1537023" cy="344666"/>
          </a:xfrm>
          <a:prstGeom prst="rect">
            <a:avLst/>
          </a:prstGeom>
        </p:spPr>
      </p:pic>
      <p:pic>
        <p:nvPicPr>
          <p:cNvPr id="37" name="Picture 36" descr="triplei-vert-purple-600px.png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301" y="5648175"/>
            <a:ext cx="807244" cy="691539"/>
          </a:xfrm>
          <a:prstGeom prst="rect">
            <a:avLst/>
          </a:prstGeom>
        </p:spPr>
      </p:pic>
      <p:pic>
        <p:nvPicPr>
          <p:cNvPr id="38" name="Picture 37" descr="imodules-LgNoTagNoBgLogo2012.png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98" y="6149551"/>
            <a:ext cx="1793914" cy="445217"/>
          </a:xfrm>
          <a:prstGeom prst="rect">
            <a:avLst/>
          </a:prstGeom>
        </p:spPr>
      </p:pic>
      <p:pic>
        <p:nvPicPr>
          <p:cNvPr id="39" name="Picture 38" descr="ecco logo - general.jp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90" y="6088662"/>
            <a:ext cx="1722623" cy="506106"/>
          </a:xfrm>
          <a:prstGeom prst="rect">
            <a:avLst/>
          </a:prstGeom>
        </p:spPr>
      </p:pic>
      <p:pic>
        <p:nvPicPr>
          <p:cNvPr id="40" name="Picture 39" descr="NDBHLogoColorWithTagline.jpg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69" y="4389773"/>
            <a:ext cx="1538435" cy="5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534" y="2182906"/>
            <a:ext cx="8076265" cy="44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47" y="2214423"/>
            <a:ext cx="3289313" cy="4356706"/>
          </a:xfrm>
        </p:spPr>
      </p:pic>
    </p:spTree>
    <p:extLst>
      <p:ext uri="{BB962C8B-B14F-4D97-AF65-F5344CB8AC3E}">
        <p14:creationId xmlns:p14="http://schemas.microsoft.com/office/powerpoint/2010/main" val="370826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35" y="2073874"/>
            <a:ext cx="4505463" cy="4299819"/>
          </a:xfrm>
        </p:spPr>
      </p:pic>
    </p:spTree>
    <p:extLst>
      <p:ext uri="{BB962C8B-B14F-4D97-AF65-F5344CB8AC3E}">
        <p14:creationId xmlns:p14="http://schemas.microsoft.com/office/powerpoint/2010/main" val="36989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on your Web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31" y="2198592"/>
            <a:ext cx="9243593" cy="41753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97" y="2198592"/>
            <a:ext cx="4323030" cy="240973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2542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Services/{Controller}/[id]</a:t>
            </a:r>
          </a:p>
          <a:p>
            <a:r>
              <a:rPr lang="en-US" dirty="0" smtClean="0"/>
              <a:t>Services/{Controller}/{Action}/[id]</a:t>
            </a:r>
          </a:p>
          <a:p>
            <a:r>
              <a:rPr lang="en-US" dirty="0" smtClean="0"/>
              <a:t>[Attribute]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</a:t>
            </a:r>
            <a:r>
              <a:rPr lang="en-US" dirty="0" err="1" smtClean="0"/>
              <a:t>IQueryable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3321159"/>
            <a:ext cx="866294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results =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db.Recipes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r.RecipeId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recipeId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r.Ingredients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OData query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$filter</a:t>
            </a:r>
          </a:p>
          <a:p>
            <a:r>
              <a:rPr lang="en-US" sz="2800" dirty="0" smtClean="0"/>
              <a:t>$count</a:t>
            </a:r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orderby</a:t>
            </a:r>
            <a:endParaRPr lang="en-US" sz="2800" dirty="0" smtClean="0"/>
          </a:p>
          <a:p>
            <a:r>
              <a:rPr lang="en-US" sz="2800" dirty="0" smtClean="0"/>
              <a:t>$skip</a:t>
            </a:r>
          </a:p>
          <a:p>
            <a:r>
              <a:rPr lang="en-US" sz="2800" dirty="0" smtClean="0"/>
              <a:t>$top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$select</a:t>
            </a:r>
          </a:p>
          <a:p>
            <a:r>
              <a:rPr lang="en-US" sz="2800" dirty="0" smtClean="0"/>
              <a:t>$expand</a:t>
            </a:r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inlinecount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151530" y="6019799"/>
            <a:ext cx="1004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http://docs.oasis-open.org/odata/odata/v4.0/odata-v4.0-part2-url-conventions.html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27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12275</TotalTime>
  <Words>250</Words>
  <Application>Microsoft Office PowerPoint</Application>
  <PresentationFormat>Widescreen</PresentationFormat>
  <Paragraphs>179</Paragraphs>
  <Slides>17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Corbel</vt:lpstr>
      <vt:lpstr>Parallax</vt:lpstr>
      <vt:lpstr>WebAPI and Data</vt:lpstr>
      <vt:lpstr>PowerPoint Presentation</vt:lpstr>
      <vt:lpstr>Build the models</vt:lpstr>
      <vt:lpstr>Scaffolding</vt:lpstr>
      <vt:lpstr>Documentation</vt:lpstr>
      <vt:lpstr>REST on your Web Service</vt:lpstr>
      <vt:lpstr>Routing</vt:lpstr>
      <vt:lpstr>Enable IQueryable</vt:lpstr>
      <vt:lpstr>OData query specification</vt:lpstr>
      <vt:lpstr>$filter</vt:lpstr>
      <vt:lpstr>PowerPoint Presentation</vt:lpstr>
      <vt:lpstr>ODataQueryOptions</vt:lpstr>
      <vt:lpstr>Lazy loaded children</vt:lpstr>
      <vt:lpstr>WebAPI process lifecycle and logging</vt:lpstr>
      <vt:lpstr>Security</vt:lpstr>
      <vt:lpstr>Remember your surveys</vt:lpstr>
      <vt:lpstr>WebAPI and Data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WebAPI and Data</dc:title>
  <dc:creator>Jim Wooley</dc:creator>
  <cp:lastModifiedBy>Jim Wooley</cp:lastModifiedBy>
  <cp:revision>27</cp:revision>
  <dcterms:created xsi:type="dcterms:W3CDTF">2014-04-24T01:13:16Z</dcterms:created>
  <dcterms:modified xsi:type="dcterms:W3CDTF">2015-06-26T15:07:16Z</dcterms:modified>
</cp:coreProperties>
</file>