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86" r:id="rId2"/>
    <p:sldId id="256" r:id="rId3"/>
    <p:sldId id="313" r:id="rId4"/>
    <p:sldId id="308" r:id="rId5"/>
    <p:sldId id="314" r:id="rId6"/>
    <p:sldId id="316" r:id="rId7"/>
    <p:sldId id="310" r:id="rId8"/>
    <p:sldId id="315" r:id="rId9"/>
    <p:sldId id="263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7" autoAdjust="0"/>
    <p:restoredTop sz="94660"/>
  </p:normalViewPr>
  <p:slideViewPr>
    <p:cSldViewPr>
      <p:cViewPr varScale="1">
        <p:scale>
          <a:sx n="114" d="100"/>
          <a:sy n="114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2: Generics, Iterators, Anonymous Delegates, Nullable, Partial, co/contravariance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C# 3: 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Methods, Expression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4: Parallel, Dynamic, optional params, named arguments, embedded interop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/>
            <a:t>C# 5: Async, Caller info</a:t>
          </a:r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  <dgm:t>
        <a:bodyPr/>
        <a:lstStyle/>
        <a:p>
          <a:endParaRPr lang="en-US"/>
        </a:p>
      </dgm:t>
    </dgm:pt>
    <dgm:pt modelId="{AA12AF86-DBFF-401E-8F90-8794184B09F1}" type="sibTrans" cxnId="{0D5AABA5-A419-42AA-AAED-5BD1FF12B65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12/2016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8/2017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8/2017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6: Static imports, prop initializers, null propagator, string interpolation, </a:t>
          </a:r>
          <a:r>
            <a:rPr lang="en-US" dirty="0" err="1"/>
            <a:t>nameof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7.0: Out variables, tuples, pattern matching, local functions, ref locals and returns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/>
            <a:t>C# 7.1: Async main, default literal, inferred tuple names, reference assembly gen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7.2: ref semantics with value types, non-trailing named </a:t>
          </a:r>
          <a:r>
            <a:rPr lang="en-US" dirty="0" err="1"/>
            <a:t>args</a:t>
          </a:r>
          <a:r>
            <a:rPr lang="en-US" dirty="0"/>
            <a:t>, numeric literals, private protected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B47500D1-5B49-4126-B455-56CCD138B848}">
      <dgm:prSet/>
      <dgm:spPr/>
      <dgm:t>
        <a:bodyPr/>
        <a:lstStyle/>
        <a:p>
          <a:r>
            <a:rPr lang="en-US" dirty="0"/>
            <a:t>??</a:t>
          </a:r>
        </a:p>
      </dgm:t>
    </dgm:pt>
    <dgm:pt modelId="{C5DE88A8-C60D-420C-905B-41651199C91F}" type="parTrans" cxnId="{A668D791-A2D6-4B06-8907-3A70C10838FB}">
      <dgm:prSet/>
      <dgm:spPr/>
      <dgm:t>
        <a:bodyPr/>
        <a:lstStyle/>
        <a:p>
          <a:endParaRPr lang="en-US"/>
        </a:p>
      </dgm:t>
    </dgm:pt>
    <dgm:pt modelId="{A27A2701-9CE2-4389-80C4-E49B6E04766C}" type="sibTrans" cxnId="{A668D791-A2D6-4B06-8907-3A70C10838FB}">
      <dgm:prSet/>
      <dgm:spPr/>
      <dgm:t>
        <a:bodyPr/>
        <a:lstStyle/>
        <a:p>
          <a:endParaRPr lang="en-US"/>
        </a:p>
      </dgm:t>
    </dgm:pt>
    <dgm:pt modelId="{102E85FA-D04E-4BDA-887C-3D56475E09E1}">
      <dgm:prSet/>
      <dgm:spPr/>
      <dgm:t>
        <a:bodyPr/>
        <a:lstStyle/>
        <a:p>
          <a:r>
            <a:rPr lang="en-US" dirty="0"/>
            <a:t>C# 7.3: tuple equality, constraints, expression variables, custom fixed, ref reassignment</a:t>
          </a:r>
        </a:p>
      </dgm:t>
    </dgm:pt>
    <dgm:pt modelId="{08F56AA9-C2B3-4496-85B8-FA3300E74BDC}" type="parTrans" cxnId="{FC76F2F1-CA52-44D4-B384-031166CA0F34}">
      <dgm:prSet/>
      <dgm:spPr/>
      <dgm:t>
        <a:bodyPr/>
        <a:lstStyle/>
        <a:p>
          <a:endParaRPr lang="en-US"/>
        </a:p>
      </dgm:t>
    </dgm:pt>
    <dgm:pt modelId="{2F592831-AE29-4A77-9FD5-7CE370E1A35A}" type="sibTrans" cxnId="{FC76F2F1-CA52-44D4-B384-031166CA0F34}">
      <dgm:prSet/>
      <dgm:spPr/>
      <dgm:t>
        <a:bodyPr/>
        <a:lstStyle/>
        <a:p>
          <a:endParaRPr lang="en-US"/>
        </a:p>
      </dgm:t>
    </dgm:pt>
    <dgm:pt modelId="{71AF9175-FF10-463C-90BF-160738CB8053}">
      <dgm:prSet/>
      <dgm:spPr/>
      <dgm:t>
        <a:bodyPr/>
        <a:lstStyle/>
        <a:p>
          <a:r>
            <a:rPr lang="en-US" dirty="0"/>
            <a:t>???</a:t>
          </a:r>
        </a:p>
      </dgm:t>
    </dgm:pt>
    <dgm:pt modelId="{41945A9C-F0C1-43EC-A454-A1338F3F612A}" type="parTrans" cxnId="{58921841-8F34-4B3B-BA0C-31BDFB36F7FD}">
      <dgm:prSet/>
      <dgm:spPr/>
      <dgm:t>
        <a:bodyPr/>
        <a:lstStyle/>
        <a:p>
          <a:endParaRPr lang="en-US"/>
        </a:p>
      </dgm:t>
    </dgm:pt>
    <dgm:pt modelId="{D930CE95-8156-4B14-8F56-4D9F687EFC88}" type="sibTrans" cxnId="{58921841-8F34-4B3B-BA0C-31BDFB36F7FD}">
      <dgm:prSet/>
      <dgm:spPr/>
      <dgm:t>
        <a:bodyPr/>
        <a:lstStyle/>
        <a:p>
          <a:endParaRPr lang="en-US"/>
        </a:p>
      </dgm:t>
    </dgm:pt>
    <dgm:pt modelId="{D34FD5CB-1957-447E-87B6-E885DA5BF0D4}">
      <dgm:prSet/>
      <dgm:spPr/>
      <dgm:t>
        <a:bodyPr/>
        <a:lstStyle/>
        <a:p>
          <a:r>
            <a:rPr lang="en-US" dirty="0"/>
            <a:t>C# 8.0: Default interface, nullable reference types, async streams, generic attributes, ranges</a:t>
          </a:r>
        </a:p>
      </dgm:t>
    </dgm:pt>
    <dgm:pt modelId="{21D4FE57-93B5-463D-8B21-4B4813434E67}" type="parTrans" cxnId="{4D67024C-084B-48A9-86A2-23EA20185E4B}">
      <dgm:prSet/>
      <dgm:spPr/>
      <dgm:t>
        <a:bodyPr/>
        <a:lstStyle/>
        <a:p>
          <a:endParaRPr lang="en-US"/>
        </a:p>
      </dgm:t>
    </dgm:pt>
    <dgm:pt modelId="{201C0AA2-4EAE-4179-953C-1B27BB19313A}" type="sibTrans" cxnId="{4D67024C-084B-48A9-86A2-23EA20185E4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6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6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6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6">
        <dgm:presLayoutVars>
          <dgm:bulletEnabled val="1"/>
        </dgm:presLayoutVars>
      </dgm:prSet>
      <dgm:spPr/>
    </dgm:pt>
    <dgm:pt modelId="{CDF82A39-6021-4BD2-9ED3-E7C6AEA9FF48}" type="pres">
      <dgm:prSet presAssocID="{FE89EA1D-5BF4-4389-891E-1C4333E940F1}" presName="sp" presStyleCnt="0"/>
      <dgm:spPr/>
    </dgm:pt>
    <dgm:pt modelId="{3FA9C391-46D7-4287-ADAF-6E35FC99B55B}" type="pres">
      <dgm:prSet presAssocID="{B47500D1-5B49-4126-B455-56CCD138B848}" presName="composite" presStyleCnt="0"/>
      <dgm:spPr/>
    </dgm:pt>
    <dgm:pt modelId="{D41454D4-4961-431C-B22B-7AB7FE1D249D}" type="pres">
      <dgm:prSet presAssocID="{B47500D1-5B49-4126-B455-56CCD138B84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B5CBB7B-6A68-4E47-AC87-41C4E45B2858}" type="pres">
      <dgm:prSet presAssocID="{B47500D1-5B49-4126-B455-56CCD138B848}" presName="descendantText" presStyleLbl="alignAcc1" presStyleIdx="4" presStyleCnt="6">
        <dgm:presLayoutVars>
          <dgm:bulletEnabled val="1"/>
        </dgm:presLayoutVars>
      </dgm:prSet>
      <dgm:spPr/>
    </dgm:pt>
    <dgm:pt modelId="{9A8A52C1-9D31-4FE2-A9C6-4BE4C6168031}" type="pres">
      <dgm:prSet presAssocID="{A27A2701-9CE2-4389-80C4-E49B6E04766C}" presName="sp" presStyleCnt="0"/>
      <dgm:spPr/>
    </dgm:pt>
    <dgm:pt modelId="{4B8570E1-54A6-4248-8442-42B1BF97EC8F}" type="pres">
      <dgm:prSet presAssocID="{71AF9175-FF10-463C-90BF-160738CB8053}" presName="composite" presStyleCnt="0"/>
      <dgm:spPr/>
    </dgm:pt>
    <dgm:pt modelId="{354176EC-ED3B-463B-B05C-5230CB8570B4}" type="pres">
      <dgm:prSet presAssocID="{71AF9175-FF10-463C-90BF-160738CB805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CD56B81-FC6C-4F80-8FA5-11A248BC734D}" type="pres">
      <dgm:prSet presAssocID="{71AF9175-FF10-463C-90BF-160738CB805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52515B11-D3A5-4324-BA4B-D14A1D0B5992}" type="presOf" srcId="{D34FD5CB-1957-447E-87B6-E885DA5BF0D4}" destId="{2CD56B81-FC6C-4F80-8FA5-11A248BC734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2197320-8BDC-43B3-A5A5-C6CA1E88DF43}" type="presOf" srcId="{102E85FA-D04E-4BDA-887C-3D56475E09E1}" destId="{5B5CBB7B-6A68-4E47-AC87-41C4E45B285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58921841-8F34-4B3B-BA0C-31BDFB36F7FD}" srcId="{EE40FFF8-103D-4F45-B85F-403984910D7F}" destId="{71AF9175-FF10-463C-90BF-160738CB8053}" srcOrd="5" destOrd="0" parTransId="{41945A9C-F0C1-43EC-A454-A1338F3F612A}" sibTransId="{D930CE95-8156-4B14-8F56-4D9F687EFC88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CA4B6245-238B-471C-ABD7-7E71AA72F6D9}" type="presOf" srcId="{B47500D1-5B49-4126-B455-56CCD138B848}" destId="{D41454D4-4961-431C-B22B-7AB7FE1D249D}" srcOrd="0" destOrd="0" presId="urn:microsoft.com/office/officeart/2005/8/layout/chevron2"/>
    <dgm:cxn modelId="{4D67024C-084B-48A9-86A2-23EA20185E4B}" srcId="{71AF9175-FF10-463C-90BF-160738CB8053}" destId="{D34FD5CB-1957-447E-87B6-E885DA5BF0D4}" srcOrd="0" destOrd="0" parTransId="{21D4FE57-93B5-463D-8B21-4B4813434E67}" sibTransId="{201C0AA2-4EAE-4179-953C-1B27BB19313A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A668D791-A2D6-4B06-8907-3A70C10838FB}" srcId="{EE40FFF8-103D-4F45-B85F-403984910D7F}" destId="{B47500D1-5B49-4126-B455-56CCD138B848}" srcOrd="4" destOrd="0" parTransId="{C5DE88A8-C60D-420C-905B-41651199C91F}" sibTransId="{A27A2701-9CE2-4389-80C4-E49B6E04766C}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5D00D98-08C9-4C03-B220-C7604742A233}" type="presOf" srcId="{71AF9175-FF10-463C-90BF-160738CB8053}" destId="{354176EC-ED3B-463B-B05C-5230CB8570B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FC76F2F1-CA52-44D4-B384-031166CA0F34}" srcId="{B47500D1-5B49-4126-B455-56CCD138B848}" destId="{102E85FA-D04E-4BDA-887C-3D56475E09E1}" srcOrd="0" destOrd="0" parTransId="{08F56AA9-C2B3-4496-85B8-FA3300E74BDC}" sibTransId="{2F592831-AE29-4A77-9FD5-7CE370E1A35A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80BC699B-C132-47FD-8177-8BB9C4BB40BC}" type="presParOf" srcId="{C0F71877-8D45-45C6-ADEB-A07688B38294}" destId="{CDF82A39-6021-4BD2-9ED3-E7C6AEA9FF48}" srcOrd="7" destOrd="0" presId="urn:microsoft.com/office/officeart/2005/8/layout/chevron2"/>
    <dgm:cxn modelId="{BDF33358-462A-4807-9409-8A15223EE906}" type="presParOf" srcId="{C0F71877-8D45-45C6-ADEB-A07688B38294}" destId="{3FA9C391-46D7-4287-ADAF-6E35FC99B55B}" srcOrd="8" destOrd="0" presId="urn:microsoft.com/office/officeart/2005/8/layout/chevron2"/>
    <dgm:cxn modelId="{65155DAE-6DF1-44A4-AFC9-5E0D5479E459}" type="presParOf" srcId="{3FA9C391-46D7-4287-ADAF-6E35FC99B55B}" destId="{D41454D4-4961-431C-B22B-7AB7FE1D249D}" srcOrd="0" destOrd="0" presId="urn:microsoft.com/office/officeart/2005/8/layout/chevron2"/>
    <dgm:cxn modelId="{FF65B4F2-3E90-4DDC-A9E3-D6B0FFAFA326}" type="presParOf" srcId="{3FA9C391-46D7-4287-ADAF-6E35FC99B55B}" destId="{5B5CBB7B-6A68-4E47-AC87-41C4E45B2858}" srcOrd="1" destOrd="0" presId="urn:microsoft.com/office/officeart/2005/8/layout/chevron2"/>
    <dgm:cxn modelId="{FCBBF761-5430-49C1-BA68-78A9D22AD3D9}" type="presParOf" srcId="{C0F71877-8D45-45C6-ADEB-A07688B38294}" destId="{9A8A52C1-9D31-4FE2-A9C6-4BE4C6168031}" srcOrd="9" destOrd="0" presId="urn:microsoft.com/office/officeart/2005/8/layout/chevron2"/>
    <dgm:cxn modelId="{C3A147E5-ECE9-445E-B3EC-89E637D364A7}" type="presParOf" srcId="{C0F71877-8D45-45C6-ADEB-A07688B38294}" destId="{4B8570E1-54A6-4248-8442-42B1BF97EC8F}" srcOrd="10" destOrd="0" presId="urn:microsoft.com/office/officeart/2005/8/layout/chevron2"/>
    <dgm:cxn modelId="{D612526C-F0D5-44DB-BDEF-63CA04520449}" type="presParOf" srcId="{4B8570E1-54A6-4248-8442-42B1BF97EC8F}" destId="{354176EC-ED3B-463B-B05C-5230CB8570B4}" srcOrd="0" destOrd="0" presId="urn:microsoft.com/office/officeart/2005/8/layout/chevron2"/>
    <dgm:cxn modelId="{17682A23-66A2-4B14-878F-7BCD4027B236}" type="presParOf" srcId="{4B8570E1-54A6-4248-8442-42B1BF97EC8F}" destId="{2CD56B81-FC6C-4F80-8FA5-11A248BC73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5709804" y="-514408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107878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5709804" y="-441849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2: Generics, Iterators, Anonymous Delegates, Nullable, Partial, co/contravariance</a:t>
          </a:r>
        </a:p>
      </dsp:txBody>
      <dsp:txXfrm rot="-5400000">
        <a:off x="565722" y="751232"/>
        <a:ext cx="107878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5709804" y="-3694281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C# 3: 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Methods, Expression </a:t>
          </a:r>
        </a:p>
      </dsp:txBody>
      <dsp:txXfrm rot="-5400000">
        <a:off x="565722" y="1475445"/>
        <a:ext cx="107878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5709804" y="-2970069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4: Parallel, Dynamic, optional params, named arguments, embedded interop</a:t>
          </a:r>
        </a:p>
      </dsp:txBody>
      <dsp:txXfrm rot="-5400000">
        <a:off x="565722" y="2199657"/>
        <a:ext cx="107878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5709804" y="-2245857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5: Async, Caller info</a:t>
          </a:r>
        </a:p>
      </dsp:txBody>
      <dsp:txXfrm rot="-5400000">
        <a:off x="565722" y="2923869"/>
        <a:ext cx="107878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5709804" y="-152164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107878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5709804" y="-79743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4"/>
        <a:ext cx="10787834" cy="47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41052" y="142331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2015</a:t>
          </a:r>
        </a:p>
      </dsp:txBody>
      <dsp:txXfrm rot="-5400000">
        <a:off x="1" y="330401"/>
        <a:ext cx="658246" cy="282105"/>
      </dsp:txXfrm>
    </dsp:sp>
    <dsp:sp modelId="{99404815-EBB5-40EA-B4FB-18C60F71A14A}">
      <dsp:nvSpPr>
        <dsp:cNvPr id="0" name=""/>
        <dsp:cNvSpPr/>
      </dsp:nvSpPr>
      <dsp:spPr>
        <a:xfrm rot="5400000">
          <a:off x="5814708" y="-515646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6: Static imports, prop initializers, null propagator, string interpolation, </a:t>
          </a:r>
          <a:r>
            <a:rPr lang="en-US" sz="2100" kern="1200" dirty="0" err="1"/>
            <a:t>nameof</a:t>
          </a:r>
          <a:endParaRPr lang="en-US" sz="2100" kern="1200" dirty="0"/>
        </a:p>
      </dsp:txBody>
      <dsp:txXfrm rot="-5400000">
        <a:off x="658246" y="29838"/>
        <a:ext cx="10894315" cy="551552"/>
      </dsp:txXfrm>
    </dsp:sp>
    <dsp:sp modelId="{BBC3BD6A-454F-4CAA-A5C0-8F47CE19C2CC}">
      <dsp:nvSpPr>
        <dsp:cNvPr id="0" name=""/>
        <dsp:cNvSpPr/>
      </dsp:nvSpPr>
      <dsp:spPr>
        <a:xfrm rot="5400000">
          <a:off x="-141052" y="984989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12/2016</a:t>
          </a:r>
        </a:p>
      </dsp:txBody>
      <dsp:txXfrm rot="-5400000">
        <a:off x="1" y="1173059"/>
        <a:ext cx="658246" cy="282105"/>
      </dsp:txXfrm>
    </dsp:sp>
    <dsp:sp modelId="{DC734305-151B-44F7-8A31-4DF6B9EFACF5}">
      <dsp:nvSpPr>
        <dsp:cNvPr id="0" name=""/>
        <dsp:cNvSpPr/>
      </dsp:nvSpPr>
      <dsp:spPr>
        <a:xfrm rot="5400000">
          <a:off x="5814708" y="-4312525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7.0: Out variables, tuples, pattern matching, local functions, ref locals and returns</a:t>
          </a:r>
        </a:p>
      </dsp:txBody>
      <dsp:txXfrm rot="-5400000">
        <a:off x="658246" y="873775"/>
        <a:ext cx="10894315" cy="551552"/>
      </dsp:txXfrm>
    </dsp:sp>
    <dsp:sp modelId="{C8AD4FE8-2A6D-4A55-9C0A-17A337DE34C6}">
      <dsp:nvSpPr>
        <dsp:cNvPr id="0" name=""/>
        <dsp:cNvSpPr/>
      </dsp:nvSpPr>
      <dsp:spPr>
        <a:xfrm rot="5400000">
          <a:off x="-141052" y="1827647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8/2017</a:t>
          </a:r>
        </a:p>
      </dsp:txBody>
      <dsp:txXfrm rot="-5400000">
        <a:off x="1" y="2015717"/>
        <a:ext cx="658246" cy="282105"/>
      </dsp:txXfrm>
    </dsp:sp>
    <dsp:sp modelId="{114B75A6-06AB-4193-B4F9-C42AEDF360ED}">
      <dsp:nvSpPr>
        <dsp:cNvPr id="0" name=""/>
        <dsp:cNvSpPr/>
      </dsp:nvSpPr>
      <dsp:spPr>
        <a:xfrm rot="5400000">
          <a:off x="5814708" y="-3469867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7.1: Async main, default literal, inferred tuple names, reference assembly gen </a:t>
          </a:r>
        </a:p>
      </dsp:txBody>
      <dsp:txXfrm rot="-5400000">
        <a:off x="658246" y="1716433"/>
        <a:ext cx="10894315" cy="551552"/>
      </dsp:txXfrm>
    </dsp:sp>
    <dsp:sp modelId="{540CB1EA-7FE9-4D73-A499-E9A4351FFD87}">
      <dsp:nvSpPr>
        <dsp:cNvPr id="0" name=""/>
        <dsp:cNvSpPr/>
      </dsp:nvSpPr>
      <dsp:spPr>
        <a:xfrm rot="5400000">
          <a:off x="-141052" y="2670305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8/2017</a:t>
          </a:r>
        </a:p>
      </dsp:txBody>
      <dsp:txXfrm rot="-5400000">
        <a:off x="1" y="2858375"/>
        <a:ext cx="658246" cy="282105"/>
      </dsp:txXfrm>
    </dsp:sp>
    <dsp:sp modelId="{DAD2E2F8-54E6-4FAE-A9BD-86AF88168CB8}">
      <dsp:nvSpPr>
        <dsp:cNvPr id="0" name=""/>
        <dsp:cNvSpPr/>
      </dsp:nvSpPr>
      <dsp:spPr>
        <a:xfrm rot="5400000">
          <a:off x="5814708" y="-2627209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7.2: ref semantics with value types, non-trailing named </a:t>
          </a:r>
          <a:r>
            <a:rPr lang="en-US" sz="2100" kern="1200" dirty="0" err="1"/>
            <a:t>args</a:t>
          </a:r>
          <a:r>
            <a:rPr lang="en-US" sz="2100" kern="1200" dirty="0"/>
            <a:t>, numeric literals, private protected</a:t>
          </a:r>
        </a:p>
      </dsp:txBody>
      <dsp:txXfrm rot="-5400000">
        <a:off x="658246" y="2559091"/>
        <a:ext cx="10894315" cy="551552"/>
      </dsp:txXfrm>
    </dsp:sp>
    <dsp:sp modelId="{D41454D4-4961-431C-B22B-7AB7FE1D249D}">
      <dsp:nvSpPr>
        <dsp:cNvPr id="0" name=""/>
        <dsp:cNvSpPr/>
      </dsp:nvSpPr>
      <dsp:spPr>
        <a:xfrm rot="5400000">
          <a:off x="-141052" y="3512964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??</a:t>
          </a:r>
        </a:p>
      </dsp:txBody>
      <dsp:txXfrm rot="-5400000">
        <a:off x="1" y="3701034"/>
        <a:ext cx="658246" cy="282105"/>
      </dsp:txXfrm>
    </dsp:sp>
    <dsp:sp modelId="{5B5CBB7B-6A68-4E47-AC87-41C4E45B2858}">
      <dsp:nvSpPr>
        <dsp:cNvPr id="0" name=""/>
        <dsp:cNvSpPr/>
      </dsp:nvSpPr>
      <dsp:spPr>
        <a:xfrm rot="5400000">
          <a:off x="5814708" y="-1784550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7.3: tuple equality, constraints, expression variables, custom fixed, ref reassignment</a:t>
          </a:r>
        </a:p>
      </dsp:txBody>
      <dsp:txXfrm rot="-5400000">
        <a:off x="658246" y="3401750"/>
        <a:ext cx="10894315" cy="551552"/>
      </dsp:txXfrm>
    </dsp:sp>
    <dsp:sp modelId="{354176EC-ED3B-463B-B05C-5230CB8570B4}">
      <dsp:nvSpPr>
        <dsp:cNvPr id="0" name=""/>
        <dsp:cNvSpPr/>
      </dsp:nvSpPr>
      <dsp:spPr>
        <a:xfrm rot="5400000">
          <a:off x="-141052" y="4355622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???</a:t>
          </a:r>
        </a:p>
      </dsp:txBody>
      <dsp:txXfrm rot="-5400000">
        <a:off x="1" y="4543692"/>
        <a:ext cx="658246" cy="282105"/>
      </dsp:txXfrm>
    </dsp:sp>
    <dsp:sp modelId="{2CD56B81-FC6C-4F80-8FA5-11A248BC734D}">
      <dsp:nvSpPr>
        <dsp:cNvPr id="0" name=""/>
        <dsp:cNvSpPr/>
      </dsp:nvSpPr>
      <dsp:spPr>
        <a:xfrm rot="5400000">
          <a:off x="5814708" y="-94189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8.0: Default interface, nullable reference types, async streams, generic attributes, ranges</a:t>
          </a:r>
        </a:p>
      </dsp:txBody>
      <dsp:txXfrm rot="-5400000">
        <a:off x="658246" y="4244408"/>
        <a:ext cx="10894315" cy="551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ooley/RoslynAndYo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jwooley.github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jwooley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wooley/RoslynAndYou" TargetMode="Externa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/blob/master/docs/Language%20Feature%20Status.md" TargetMode="External"/><Relationship Id="rId7" Type="http://schemas.openxmlformats.org/officeDocument/2006/relationships/image" Target="../media/image8.jpg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wooley/RoslynAndYou" TargetMode="External"/><Relationship Id="rId5" Type="http://schemas.openxmlformats.org/officeDocument/2006/relationships/hyperlink" Target="http://source.roslyn.io/" TargetMode="External"/><Relationship Id="rId4" Type="http://schemas.openxmlformats.org/officeDocument/2006/relationships/hyperlink" Target="https://github.com/dot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8153400" cy="2090065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 6, 7 and beyond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https://github.com/jwooley/RoslynAndYou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4"/>
              </a:rPr>
              <a:t>https://jwooley.github.io/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133600"/>
            <a:ext cx="7848600" cy="2362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https://github.com/jwooley/RoslynAndYou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hlinkClick r:id="rId7"/>
              </a:rPr>
              <a:t>https://jwooley.github.io</a:t>
            </a:r>
            <a:r>
              <a:rPr lang="en-US" sz="2400" cap="small" dirty="0">
                <a:solidFill>
                  <a:schemeClr val="tx1"/>
                </a:solidFill>
                <a:hlinkClick r:id="rId7"/>
              </a:rPr>
              <a:t>/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ABDCFDE-BA27-4606-8F4A-CB18BF84D1C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79367" y="1414177"/>
          <a:ext cx="4879733" cy="402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11694960" imgH="9847440" progId="">
                  <p:embed/>
                </p:oleObj>
              </mc:Choice>
              <mc:Fallback>
                <p:oleObj r:id="rId3" imgW="11694960" imgH="98474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ABDCFDE-BA27-4606-8F4A-CB18BF84D1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367" y="1414177"/>
                        <a:ext cx="4879733" cy="4029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ABB6BF0-06A8-48B5-ABC9-BBE43E40A0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136" y="579120"/>
            <a:ext cx="5848610" cy="186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B7461B-EA74-499F-9F31-574D939F470B}"/>
              </a:ext>
            </a:extLst>
          </p:cNvPr>
          <p:cNvSpPr txBox="1"/>
          <p:nvPr/>
        </p:nvSpPr>
        <p:spPr>
          <a:xfrm>
            <a:off x="5675612" y="564834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 Sure to thank our sponsors:</a:t>
            </a:r>
          </a:p>
        </p:txBody>
      </p:sp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83EC6608-67B3-4AFA-BB7F-91C5971792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870" y="5033818"/>
            <a:ext cx="4413141" cy="1381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B60FF1-FAAB-44EC-A306-E962719C19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525" y="2696956"/>
            <a:ext cx="2153832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 (before Roslyn)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609600" y="1295400"/>
          <a:ext cx="11379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42467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A8D0-CF8E-4923-BF65-4AF4D471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2E38-E0EE-45D9-B4A8-AFF2F418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332" y="381000"/>
            <a:ext cx="11572068" cy="6278561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numbers = { 0b1, 0b10,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0b10, 0b100, 0b1000 }, 0b1000_0, 0b1000_00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count) Tally(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 = (sum:0, count:0);</a:t>
            </a:r>
          </a:p>
          <a:p>
            <a:pPr marL="0" indent="0">
              <a:buNone/>
            </a:pP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l.Any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 = Tally(l);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Tally(numbers);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$"Sum: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Count: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400" y="1524000"/>
            <a:ext cx="1524000" cy="1143000"/>
          </a:xfrm>
        </p:spPr>
        <p:txBody>
          <a:bodyPr/>
          <a:lstStyle/>
          <a:p>
            <a:r>
              <a:rPr lang="en-US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C#7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924800" y="150876"/>
            <a:ext cx="1981200" cy="612648"/>
          </a:xfrm>
          <a:prstGeom prst="wedgeRoundRectCallout">
            <a:avLst>
              <a:gd name="adj1" fmla="val -103229"/>
              <a:gd name="adj2" fmla="val 682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Literals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939453" y="1270797"/>
            <a:ext cx="1981200" cy="612648"/>
          </a:xfrm>
          <a:prstGeom prst="wedgeRoundRectCallout">
            <a:avLst>
              <a:gd name="adj1" fmla="val 88487"/>
              <a:gd name="adj2" fmla="val -81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 Separators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029200" y="139153"/>
            <a:ext cx="1981200" cy="612648"/>
          </a:xfrm>
          <a:prstGeom prst="wedgeRoundRectCallout">
            <a:avLst>
              <a:gd name="adj1" fmla="val -112548"/>
              <a:gd name="adj2" fmla="val 108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Named Tuples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945315" y="2181110"/>
            <a:ext cx="1981200" cy="612648"/>
          </a:xfrm>
          <a:prstGeom prst="wedgeRoundRectCallout">
            <a:avLst>
              <a:gd name="adj1" fmla="val -185330"/>
              <a:gd name="adj2" fmla="val -1872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Functions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945315" y="3003367"/>
            <a:ext cx="1981200" cy="612648"/>
          </a:xfrm>
          <a:prstGeom prst="wedgeRoundRectCallout">
            <a:avLst>
              <a:gd name="adj1" fmla="val -83259"/>
              <a:gd name="adj2" fmla="val 223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9991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2B23-6706-4CB6-9B2D-54E62B41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(C# 7.x).Where(x =&gt; x &gt; 0)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4E50-287D-4A57-A9AF-EB866F17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Safe, efficient code</a:t>
            </a:r>
          </a:p>
          <a:p>
            <a:pPr lvl="1"/>
            <a:r>
              <a:rPr lang="en-US" dirty="0"/>
              <a:t>Avoid garbage collection</a:t>
            </a:r>
          </a:p>
          <a:p>
            <a:pPr lvl="1"/>
            <a:r>
              <a:rPr lang="en-US" dirty="0"/>
              <a:t>Avoid copying</a:t>
            </a:r>
          </a:p>
          <a:p>
            <a:pPr lvl="1"/>
            <a:r>
              <a:rPr lang="en-US" dirty="0"/>
              <a:t>Stay safe</a:t>
            </a:r>
          </a:p>
          <a:p>
            <a:r>
              <a:rPr lang="en-US" dirty="0"/>
              <a:t>More Freedom</a:t>
            </a:r>
          </a:p>
          <a:p>
            <a:pPr lvl="1"/>
            <a:r>
              <a:rPr lang="en-US" dirty="0"/>
              <a:t>Allow more things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Say it shorter</a:t>
            </a:r>
          </a:p>
        </p:txBody>
      </p:sp>
    </p:spTree>
    <p:extLst>
      <p:ext uri="{BB962C8B-B14F-4D97-AF65-F5344CB8AC3E}">
        <p14:creationId xmlns:p14="http://schemas.microsoft.com/office/powerpoint/2010/main" val="26134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Language feature status:</a:t>
            </a:r>
            <a:b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https://github.com/dotnet/roslyn/blob/master/docs/Language%20Feature%20Status.md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Reference Source: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http://source.roslyn.io/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6"/>
              </a:rPr>
              <a:t>https://github.com/jwooley/RoslynAndYou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211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17642</TotalTime>
  <Words>576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Tw Cen MT</vt:lpstr>
      <vt:lpstr>Thatch</vt:lpstr>
      <vt:lpstr>C# 6, 7 and beyond https://github.com/jwooley/RoslynAndYou https://jwooley.github.io/ </vt:lpstr>
      <vt:lpstr>PowerPoint Presentation</vt:lpstr>
      <vt:lpstr>C# History (before Roslyn)</vt:lpstr>
      <vt:lpstr>Roslyn Language Enhancements</vt:lpstr>
      <vt:lpstr>C# Post Roslyn</vt:lpstr>
      <vt:lpstr>PowerPoint Presentation</vt:lpstr>
      <vt:lpstr>C#7</vt:lpstr>
      <vt:lpstr>(C# 7.x).Where(x =&gt; x &gt; 0) Objectives</vt:lpstr>
      <vt:lpstr>Roslyn Resources</vt:lpstr>
      <vt:lpstr>.Net Compiler Platform (Roslyn) And You https://github.com/jwooley/RoslynAndYou https://jwooley.github.io/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144</cp:revision>
  <dcterms:created xsi:type="dcterms:W3CDTF">2010-05-07T01:14:40Z</dcterms:created>
  <dcterms:modified xsi:type="dcterms:W3CDTF">2018-10-14T03:06:43Z</dcterms:modified>
</cp:coreProperties>
</file>