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6" r:id="rId2"/>
    <p:sldId id="288" r:id="rId3"/>
    <p:sldId id="304" r:id="rId4"/>
    <p:sldId id="313" r:id="rId5"/>
    <p:sldId id="308" r:id="rId6"/>
    <p:sldId id="310" r:id="rId7"/>
    <p:sldId id="316" r:id="rId8"/>
    <p:sldId id="10233" r:id="rId9"/>
    <p:sldId id="10234" r:id="rId10"/>
    <p:sldId id="264" r:id="rId11"/>
    <p:sldId id="311" r:id="rId12"/>
    <p:sldId id="291" r:id="rId13"/>
    <p:sldId id="289" r:id="rId14"/>
    <p:sldId id="303" r:id="rId15"/>
    <p:sldId id="10235" r:id="rId16"/>
    <p:sldId id="305" r:id="rId17"/>
    <p:sldId id="306" r:id="rId18"/>
    <p:sldId id="307" r:id="rId19"/>
    <p:sldId id="26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>
      <p:cViewPr varScale="1">
        <p:scale>
          <a:sx n="65" d="100"/>
          <a:sy n="65" d="100"/>
        </p:scale>
        <p:origin x="9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 members, nullable reference types, async streams, switch expressions,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351C8-DD81-4411-AD2F-27D6A62B61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coloredoutline_accent1_2" csCatId="accent1" phldr="1"/>
      <dgm:spPr/>
      <dgm:t>
        <a:bodyPr/>
        <a:lstStyle/>
        <a:p>
          <a:endParaRPr lang="en-US"/>
        </a:p>
      </dgm:t>
    </dgm:pt>
    <dgm:pt modelId="{19BB3F95-D56C-4C8F-9038-DCC33C707F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Safe</a:t>
          </a:r>
        </a:p>
      </dgm:t>
    </dgm:pt>
    <dgm:pt modelId="{AFBC259B-CBBC-43AD-BB0F-922648996669}" type="parTrans" cxnId="{94A57F4B-98F3-4BBB-AFD7-DFBD6E7D46EC}">
      <dgm:prSet/>
      <dgm:spPr/>
      <dgm:t>
        <a:bodyPr/>
        <a:lstStyle/>
        <a:p>
          <a:endParaRPr lang="en-US"/>
        </a:p>
      </dgm:t>
    </dgm:pt>
    <dgm:pt modelId="{40A6F2F3-5FAE-4D71-BBFA-EDDEFC9A922D}" type="sibTrans" cxnId="{94A57F4B-98F3-4BBB-AFD7-DFBD6E7D46EC}">
      <dgm:prSet/>
      <dgm:spPr/>
      <dgm:t>
        <a:bodyPr/>
        <a:lstStyle/>
        <a:p>
          <a:endParaRPr lang="en-US"/>
        </a:p>
      </dgm:t>
    </dgm:pt>
    <dgm:pt modelId="{94CF32B8-E844-4510-88F9-D2558AE906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Nullable and non-nullable reference types help you write safer code</a:t>
          </a:r>
        </a:p>
        <a:p>
          <a:pPr>
            <a:lnSpc>
              <a:spcPct val="100000"/>
            </a:lnSpc>
          </a:pPr>
          <a:r>
            <a:rPr lang="en-US" sz="1800"/>
            <a:t>Declare your intent more clearly</a:t>
          </a:r>
        </a:p>
      </dgm:t>
    </dgm:pt>
    <dgm:pt modelId="{99C1599A-433E-4D45-B141-C299E1D30B2A}" type="parTrans" cxnId="{02C2D0DD-3B8D-4303-9219-820FEF5A0F4F}">
      <dgm:prSet/>
      <dgm:spPr/>
      <dgm:t>
        <a:bodyPr/>
        <a:lstStyle/>
        <a:p>
          <a:endParaRPr lang="en-US"/>
        </a:p>
      </dgm:t>
    </dgm:pt>
    <dgm:pt modelId="{06999F3B-16C7-4589-A8C1-A08274E03DBD}" type="sibTrans" cxnId="{02C2D0DD-3B8D-4303-9219-820FEF5A0F4F}">
      <dgm:prSet/>
      <dgm:spPr/>
      <dgm:t>
        <a:bodyPr/>
        <a:lstStyle/>
        <a:p>
          <a:endParaRPr lang="en-US"/>
        </a:p>
      </dgm:t>
    </dgm:pt>
    <dgm:pt modelId="{67F137F0-0861-4730-A18A-4A28AA614C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Modern</a:t>
          </a:r>
          <a:endParaRPr lang="en-US"/>
        </a:p>
      </dgm:t>
    </dgm:pt>
    <dgm:pt modelId="{010DE67E-772C-49BF-9B71-98C59A2286C1}" type="parTrans" cxnId="{B17EF5CF-BB78-46CB-8063-19BC38E1913C}">
      <dgm:prSet/>
      <dgm:spPr/>
      <dgm:t>
        <a:bodyPr/>
        <a:lstStyle/>
        <a:p>
          <a:endParaRPr lang="en-US"/>
        </a:p>
      </dgm:t>
    </dgm:pt>
    <dgm:pt modelId="{B6E9E971-2988-413A-9D4B-EE84D43435D6}" type="sibTrans" cxnId="{B17EF5CF-BB78-46CB-8063-19BC38E1913C}">
      <dgm:prSet/>
      <dgm:spPr/>
      <dgm:t>
        <a:bodyPr/>
        <a:lstStyle/>
        <a:p>
          <a:endParaRPr lang="en-US"/>
        </a:p>
      </dgm:t>
    </dgm:pt>
    <dgm:pt modelId="{F2BB9BEF-5CAF-4074-AD59-EAD4D50D23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Async streams for modern workloads like cloud &amp; IoT communication</a:t>
          </a:r>
        </a:p>
        <a:p>
          <a:pPr>
            <a:lnSpc>
              <a:spcPct val="100000"/>
            </a:lnSpc>
          </a:pPr>
          <a:r>
            <a:rPr lang="en-US" sz="1800"/>
            <a:t>Easily work with cloud scale datasets using indexes and ranges</a:t>
          </a:r>
        </a:p>
        <a:p>
          <a:pPr>
            <a:lnSpc>
              <a:spcPct val="100000"/>
            </a:lnSpc>
          </a:pPr>
          <a:endParaRPr lang="en-US" sz="1800"/>
        </a:p>
        <a:p>
          <a:pPr>
            <a:lnSpc>
              <a:spcPct val="100000"/>
            </a:lnSpc>
          </a:pPr>
          <a:endParaRPr lang="en-US" sz="1800"/>
        </a:p>
      </dgm:t>
    </dgm:pt>
    <dgm:pt modelId="{13CA512B-E42C-4384-8EBC-84C732231BFA}" type="parTrans" cxnId="{7668521E-41E3-4CAF-9FCA-350655A9D35F}">
      <dgm:prSet/>
      <dgm:spPr/>
      <dgm:t>
        <a:bodyPr/>
        <a:lstStyle/>
        <a:p>
          <a:endParaRPr lang="en-US"/>
        </a:p>
      </dgm:t>
    </dgm:pt>
    <dgm:pt modelId="{D8600B38-7DE1-4960-995E-B8960EB1CDCC}" type="sibTrans" cxnId="{7668521E-41E3-4CAF-9FCA-350655A9D35F}">
      <dgm:prSet/>
      <dgm:spPr/>
      <dgm:t>
        <a:bodyPr/>
        <a:lstStyle/>
        <a:p>
          <a:endParaRPr lang="en-US"/>
        </a:p>
      </dgm:t>
    </dgm:pt>
    <dgm:pt modelId="{EA203C3A-5990-44D0-9611-1E5677D06D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Productive</a:t>
          </a:r>
          <a:endParaRPr lang="en-US"/>
        </a:p>
      </dgm:t>
    </dgm:pt>
    <dgm:pt modelId="{BCD2B74A-689D-44FF-9828-AB5D96884580}" type="parTrans" cxnId="{37330245-8832-4086-ABBC-F3F2DC7AD0C6}">
      <dgm:prSet/>
      <dgm:spPr/>
      <dgm:t>
        <a:bodyPr/>
        <a:lstStyle/>
        <a:p>
          <a:endParaRPr lang="en-US"/>
        </a:p>
      </dgm:t>
    </dgm:pt>
    <dgm:pt modelId="{D9EF451F-4410-4CCE-ACAC-C0BD6F3E140E}" type="sibTrans" cxnId="{37330245-8832-4086-ABBC-F3F2DC7AD0C6}">
      <dgm:prSet/>
      <dgm:spPr/>
      <dgm:t>
        <a:bodyPr/>
        <a:lstStyle/>
        <a:p>
          <a:endParaRPr lang="en-US"/>
        </a:p>
      </dgm:t>
    </dgm:pt>
    <dgm:pt modelId="{3D096697-1075-4A12-9A0D-86D1845FFB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Write less code using patterns</a:t>
          </a:r>
        </a:p>
        <a:p>
          <a:pPr>
            <a:lnSpc>
              <a:spcPct val="100000"/>
            </a:lnSpc>
          </a:pPr>
          <a:r>
            <a:rPr lang="en-US" sz="1800"/>
            <a:t>Protect data with readonly members</a:t>
          </a:r>
        </a:p>
        <a:p>
          <a:pPr>
            <a:lnSpc>
              <a:spcPct val="100000"/>
            </a:lnSpc>
          </a:pPr>
          <a:r>
            <a:rPr lang="en-US" sz="1800"/>
            <a:t>Improved using statements for resource management</a:t>
          </a:r>
        </a:p>
      </dgm:t>
    </dgm:pt>
    <dgm:pt modelId="{DA81091C-BE4B-4115-AC12-853CE82D5B52}" type="parTrans" cxnId="{8B4FFE30-9DCB-4728-AEA8-6F3520D8591E}">
      <dgm:prSet/>
      <dgm:spPr/>
      <dgm:t>
        <a:bodyPr/>
        <a:lstStyle/>
        <a:p>
          <a:endParaRPr lang="en-US"/>
        </a:p>
      </dgm:t>
    </dgm:pt>
    <dgm:pt modelId="{15ECF9F8-D107-4C4C-B795-B680BDA18C0A}" type="sibTrans" cxnId="{8B4FFE30-9DCB-4728-AEA8-6F3520D8591E}">
      <dgm:prSet/>
      <dgm:spPr/>
      <dgm:t>
        <a:bodyPr/>
        <a:lstStyle/>
        <a:p>
          <a:endParaRPr lang="en-US"/>
        </a:p>
      </dgm:t>
    </dgm:pt>
    <dgm:pt modelId="{D7F6449F-4745-498B-B5A8-032A1DB0D812}" type="pres">
      <dgm:prSet presAssocID="{41F351C8-DD81-4411-AD2F-27D6A62B61B4}" presName="root" presStyleCnt="0">
        <dgm:presLayoutVars>
          <dgm:dir/>
          <dgm:resizeHandles val="exact"/>
        </dgm:presLayoutVars>
      </dgm:prSet>
      <dgm:spPr/>
    </dgm:pt>
    <dgm:pt modelId="{A44D9267-50DC-4F6A-A0C2-6D0F623553A9}" type="pres">
      <dgm:prSet presAssocID="{19BB3F95-D56C-4C8F-9038-DCC33C707FA8}" presName="compNode" presStyleCnt="0"/>
      <dgm:spPr/>
    </dgm:pt>
    <dgm:pt modelId="{B5AE4981-635C-4F9C-ADCD-D5894E27B57D}" type="pres">
      <dgm:prSet presAssocID="{19BB3F95-D56C-4C8F-9038-DCC33C707F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E52A03F8-0EF6-4A37-8D81-B5372ED7A902}" type="pres">
      <dgm:prSet presAssocID="{19BB3F95-D56C-4C8F-9038-DCC33C707FA8}" presName="iconSpace" presStyleCnt="0"/>
      <dgm:spPr/>
    </dgm:pt>
    <dgm:pt modelId="{CE8BBC9A-2DE0-42CF-AA3C-BA9A1A83921B}" type="pres">
      <dgm:prSet presAssocID="{19BB3F95-D56C-4C8F-9038-DCC33C707FA8}" presName="parTx" presStyleLbl="revTx" presStyleIdx="0" presStyleCnt="6">
        <dgm:presLayoutVars>
          <dgm:chMax val="0"/>
          <dgm:chPref val="0"/>
        </dgm:presLayoutVars>
      </dgm:prSet>
      <dgm:spPr/>
    </dgm:pt>
    <dgm:pt modelId="{A1458742-2DCA-4A59-9DA9-018B17709905}" type="pres">
      <dgm:prSet presAssocID="{19BB3F95-D56C-4C8F-9038-DCC33C707FA8}" presName="txSpace" presStyleCnt="0"/>
      <dgm:spPr/>
    </dgm:pt>
    <dgm:pt modelId="{AD202792-16B7-448B-ABA7-ADB9343E4B9C}" type="pres">
      <dgm:prSet presAssocID="{19BB3F95-D56C-4C8F-9038-DCC33C707FA8}" presName="desTx" presStyleLbl="revTx" presStyleIdx="1" presStyleCnt="6">
        <dgm:presLayoutVars/>
      </dgm:prSet>
      <dgm:spPr/>
    </dgm:pt>
    <dgm:pt modelId="{745C60C5-609A-4DE5-8429-E10B48EE024F}" type="pres">
      <dgm:prSet presAssocID="{40A6F2F3-5FAE-4D71-BBFA-EDDEFC9A922D}" presName="sibTrans" presStyleCnt="0"/>
      <dgm:spPr/>
    </dgm:pt>
    <dgm:pt modelId="{14BFD299-8A6A-4747-B55C-30785C36D064}" type="pres">
      <dgm:prSet presAssocID="{67F137F0-0861-4730-A18A-4A28AA614CF0}" presName="compNode" presStyleCnt="0"/>
      <dgm:spPr/>
    </dgm:pt>
    <dgm:pt modelId="{0CDF11CB-23FE-4AF6-90C0-A4F39B25DD2F}" type="pres">
      <dgm:prSet presAssocID="{67F137F0-0861-4730-A18A-4A28AA614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FF19CA36-2609-4B19-A3F1-B4FD3930C24F}" type="pres">
      <dgm:prSet presAssocID="{67F137F0-0861-4730-A18A-4A28AA614CF0}" presName="iconSpace" presStyleCnt="0"/>
      <dgm:spPr/>
    </dgm:pt>
    <dgm:pt modelId="{841EA248-54F2-49A4-AA63-4F829E21A73A}" type="pres">
      <dgm:prSet presAssocID="{67F137F0-0861-4730-A18A-4A28AA614CF0}" presName="parTx" presStyleLbl="revTx" presStyleIdx="2" presStyleCnt="6">
        <dgm:presLayoutVars>
          <dgm:chMax val="0"/>
          <dgm:chPref val="0"/>
        </dgm:presLayoutVars>
      </dgm:prSet>
      <dgm:spPr/>
    </dgm:pt>
    <dgm:pt modelId="{44BF9354-97AD-4320-93E9-565FFD94DA74}" type="pres">
      <dgm:prSet presAssocID="{67F137F0-0861-4730-A18A-4A28AA614CF0}" presName="txSpace" presStyleCnt="0"/>
      <dgm:spPr/>
    </dgm:pt>
    <dgm:pt modelId="{C4314E91-502A-49BB-A666-DB71DA15901A}" type="pres">
      <dgm:prSet presAssocID="{67F137F0-0861-4730-A18A-4A28AA614CF0}" presName="desTx" presStyleLbl="revTx" presStyleIdx="3" presStyleCnt="6">
        <dgm:presLayoutVars/>
      </dgm:prSet>
      <dgm:spPr/>
    </dgm:pt>
    <dgm:pt modelId="{2301A700-991F-4AC6-81F4-2A016BCB80D1}" type="pres">
      <dgm:prSet presAssocID="{B6E9E971-2988-413A-9D4B-EE84D43435D6}" presName="sibTrans" presStyleCnt="0"/>
      <dgm:spPr/>
    </dgm:pt>
    <dgm:pt modelId="{16C7D8AE-FECB-4178-B1C3-135CD6035797}" type="pres">
      <dgm:prSet presAssocID="{EA203C3A-5990-44D0-9611-1E5677D06D91}" presName="compNode" presStyleCnt="0"/>
      <dgm:spPr/>
    </dgm:pt>
    <dgm:pt modelId="{7E85110C-8150-4D35-A74F-599976EDDF22}" type="pres">
      <dgm:prSet presAssocID="{EA203C3A-5990-44D0-9611-1E5677D06D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A9695D70-CC88-4725-99F9-426E0DF230D9}" type="pres">
      <dgm:prSet presAssocID="{EA203C3A-5990-44D0-9611-1E5677D06D91}" presName="iconSpace" presStyleCnt="0"/>
      <dgm:spPr/>
    </dgm:pt>
    <dgm:pt modelId="{99EB4711-9DC8-4A42-8DC1-572883D1E5D4}" type="pres">
      <dgm:prSet presAssocID="{EA203C3A-5990-44D0-9611-1E5677D06D91}" presName="parTx" presStyleLbl="revTx" presStyleIdx="4" presStyleCnt="6">
        <dgm:presLayoutVars>
          <dgm:chMax val="0"/>
          <dgm:chPref val="0"/>
        </dgm:presLayoutVars>
      </dgm:prSet>
      <dgm:spPr/>
    </dgm:pt>
    <dgm:pt modelId="{747B32C1-A07A-4CE2-9A5D-CCFB755153BB}" type="pres">
      <dgm:prSet presAssocID="{EA203C3A-5990-44D0-9611-1E5677D06D91}" presName="txSpace" presStyleCnt="0"/>
      <dgm:spPr/>
    </dgm:pt>
    <dgm:pt modelId="{3D81694F-76DD-49A0-91C1-DB4789E7C715}" type="pres">
      <dgm:prSet presAssocID="{EA203C3A-5990-44D0-9611-1E5677D06D91}" presName="desTx" presStyleLbl="revTx" presStyleIdx="5" presStyleCnt="6">
        <dgm:presLayoutVars/>
      </dgm:prSet>
      <dgm:spPr/>
    </dgm:pt>
  </dgm:ptLst>
  <dgm:cxnLst>
    <dgm:cxn modelId="{7668521E-41E3-4CAF-9FCA-350655A9D35F}" srcId="{67F137F0-0861-4730-A18A-4A28AA614CF0}" destId="{F2BB9BEF-5CAF-4074-AD59-EAD4D50D23A9}" srcOrd="0" destOrd="0" parTransId="{13CA512B-E42C-4384-8EBC-84C732231BFA}" sibTransId="{D8600B38-7DE1-4960-995E-B8960EB1CDCC}"/>
    <dgm:cxn modelId="{8B4FFE30-9DCB-4728-AEA8-6F3520D8591E}" srcId="{EA203C3A-5990-44D0-9611-1E5677D06D91}" destId="{3D096697-1075-4A12-9A0D-86D1845FFBC2}" srcOrd="0" destOrd="0" parTransId="{DA81091C-BE4B-4115-AC12-853CE82D5B52}" sibTransId="{15ECF9F8-D107-4C4C-B795-B680BDA18C0A}"/>
    <dgm:cxn modelId="{D0EC8E3E-D9BA-47B3-91B0-147183E5E4C3}" type="presOf" srcId="{67F137F0-0861-4730-A18A-4A28AA614CF0}" destId="{841EA248-54F2-49A4-AA63-4F829E21A73A}" srcOrd="0" destOrd="0" presId="urn:microsoft.com/office/officeart/2018/5/layout/CenteredIconLabelDescriptionList"/>
    <dgm:cxn modelId="{37330245-8832-4086-ABBC-F3F2DC7AD0C6}" srcId="{41F351C8-DD81-4411-AD2F-27D6A62B61B4}" destId="{EA203C3A-5990-44D0-9611-1E5677D06D91}" srcOrd="2" destOrd="0" parTransId="{BCD2B74A-689D-44FF-9828-AB5D96884580}" sibTransId="{D9EF451F-4410-4CCE-ACAC-C0BD6F3E140E}"/>
    <dgm:cxn modelId="{61FE0C48-C8D7-4616-A2B7-05E904CF4493}" type="presOf" srcId="{3D096697-1075-4A12-9A0D-86D1845FFBC2}" destId="{3D81694F-76DD-49A0-91C1-DB4789E7C715}" srcOrd="0" destOrd="0" presId="urn:microsoft.com/office/officeart/2018/5/layout/CenteredIconLabelDescriptionList"/>
    <dgm:cxn modelId="{94A57F4B-98F3-4BBB-AFD7-DFBD6E7D46EC}" srcId="{41F351C8-DD81-4411-AD2F-27D6A62B61B4}" destId="{19BB3F95-D56C-4C8F-9038-DCC33C707FA8}" srcOrd="0" destOrd="0" parTransId="{AFBC259B-CBBC-43AD-BB0F-922648996669}" sibTransId="{40A6F2F3-5FAE-4D71-BBFA-EDDEFC9A922D}"/>
    <dgm:cxn modelId="{6F094C57-FB7B-4184-8D07-32BCA5EF5999}" type="presOf" srcId="{41F351C8-DD81-4411-AD2F-27D6A62B61B4}" destId="{D7F6449F-4745-498B-B5A8-032A1DB0D812}" srcOrd="0" destOrd="0" presId="urn:microsoft.com/office/officeart/2018/5/layout/CenteredIconLabelDescriptionList"/>
    <dgm:cxn modelId="{A2E8DE86-7320-47F1-A8E7-E22DE015B99E}" type="presOf" srcId="{EA203C3A-5990-44D0-9611-1E5677D06D91}" destId="{99EB4711-9DC8-4A42-8DC1-572883D1E5D4}" srcOrd="0" destOrd="0" presId="urn:microsoft.com/office/officeart/2018/5/layout/CenteredIconLabelDescriptionList"/>
    <dgm:cxn modelId="{B19F8F8C-6C59-47F8-8593-401337B7B40E}" type="presOf" srcId="{94CF32B8-E844-4510-88F9-D2558AE906EF}" destId="{AD202792-16B7-448B-ABA7-ADB9343E4B9C}" srcOrd="0" destOrd="0" presId="urn:microsoft.com/office/officeart/2018/5/layout/CenteredIconLabelDescriptionList"/>
    <dgm:cxn modelId="{CB8606B9-4D12-4F6F-894D-26CA46E03F29}" type="presOf" srcId="{19BB3F95-D56C-4C8F-9038-DCC33C707FA8}" destId="{CE8BBC9A-2DE0-42CF-AA3C-BA9A1A83921B}" srcOrd="0" destOrd="0" presId="urn:microsoft.com/office/officeart/2018/5/layout/CenteredIconLabelDescriptionList"/>
    <dgm:cxn modelId="{B17EF5CF-BB78-46CB-8063-19BC38E1913C}" srcId="{41F351C8-DD81-4411-AD2F-27D6A62B61B4}" destId="{67F137F0-0861-4730-A18A-4A28AA614CF0}" srcOrd="1" destOrd="0" parTransId="{010DE67E-772C-49BF-9B71-98C59A2286C1}" sibTransId="{B6E9E971-2988-413A-9D4B-EE84D43435D6}"/>
    <dgm:cxn modelId="{02C2D0DD-3B8D-4303-9219-820FEF5A0F4F}" srcId="{19BB3F95-D56C-4C8F-9038-DCC33C707FA8}" destId="{94CF32B8-E844-4510-88F9-D2558AE906EF}" srcOrd="0" destOrd="0" parTransId="{99C1599A-433E-4D45-B141-C299E1D30B2A}" sibTransId="{06999F3B-16C7-4589-A8C1-A08274E03DBD}"/>
    <dgm:cxn modelId="{8B5DE1F9-C1EA-46F4-A2C8-27BAC1E9D720}" type="presOf" srcId="{F2BB9BEF-5CAF-4074-AD59-EAD4D50D23A9}" destId="{C4314E91-502A-49BB-A666-DB71DA15901A}" srcOrd="0" destOrd="0" presId="urn:microsoft.com/office/officeart/2018/5/layout/CenteredIconLabelDescriptionList"/>
    <dgm:cxn modelId="{2EDEA910-4F7A-4FDA-AD10-1F9D1A453420}" type="presParOf" srcId="{D7F6449F-4745-498B-B5A8-032A1DB0D812}" destId="{A44D9267-50DC-4F6A-A0C2-6D0F623553A9}" srcOrd="0" destOrd="0" presId="urn:microsoft.com/office/officeart/2018/5/layout/CenteredIconLabelDescriptionList"/>
    <dgm:cxn modelId="{5933D81F-68E5-490D-9E55-36829C0C48DF}" type="presParOf" srcId="{A44D9267-50DC-4F6A-A0C2-6D0F623553A9}" destId="{B5AE4981-635C-4F9C-ADCD-D5894E27B57D}" srcOrd="0" destOrd="0" presId="urn:microsoft.com/office/officeart/2018/5/layout/CenteredIconLabelDescriptionList"/>
    <dgm:cxn modelId="{1389C222-DA35-4E6F-9293-A47595C32BA0}" type="presParOf" srcId="{A44D9267-50DC-4F6A-A0C2-6D0F623553A9}" destId="{E52A03F8-0EF6-4A37-8D81-B5372ED7A902}" srcOrd="1" destOrd="0" presId="urn:microsoft.com/office/officeart/2018/5/layout/CenteredIconLabelDescriptionList"/>
    <dgm:cxn modelId="{DE169038-B338-41EC-9B6D-534DBE4A2BA0}" type="presParOf" srcId="{A44D9267-50DC-4F6A-A0C2-6D0F623553A9}" destId="{CE8BBC9A-2DE0-42CF-AA3C-BA9A1A83921B}" srcOrd="2" destOrd="0" presId="urn:microsoft.com/office/officeart/2018/5/layout/CenteredIconLabelDescriptionList"/>
    <dgm:cxn modelId="{DBCD1C06-A744-4A11-803E-FBC0F2F00FFC}" type="presParOf" srcId="{A44D9267-50DC-4F6A-A0C2-6D0F623553A9}" destId="{A1458742-2DCA-4A59-9DA9-018B17709905}" srcOrd="3" destOrd="0" presId="urn:microsoft.com/office/officeart/2018/5/layout/CenteredIconLabelDescriptionList"/>
    <dgm:cxn modelId="{99019C96-6942-40EC-8FA6-9E6BF0D2FAB1}" type="presParOf" srcId="{A44D9267-50DC-4F6A-A0C2-6D0F623553A9}" destId="{AD202792-16B7-448B-ABA7-ADB9343E4B9C}" srcOrd="4" destOrd="0" presId="urn:microsoft.com/office/officeart/2018/5/layout/CenteredIconLabelDescriptionList"/>
    <dgm:cxn modelId="{5346E52D-96D3-4EEC-A8DB-F2B0F0BB5568}" type="presParOf" srcId="{D7F6449F-4745-498B-B5A8-032A1DB0D812}" destId="{745C60C5-609A-4DE5-8429-E10B48EE024F}" srcOrd="1" destOrd="0" presId="urn:microsoft.com/office/officeart/2018/5/layout/CenteredIconLabelDescriptionList"/>
    <dgm:cxn modelId="{F628F300-F74C-44D9-9693-C986CE3175DC}" type="presParOf" srcId="{D7F6449F-4745-498B-B5A8-032A1DB0D812}" destId="{14BFD299-8A6A-4747-B55C-30785C36D064}" srcOrd="2" destOrd="0" presId="urn:microsoft.com/office/officeart/2018/5/layout/CenteredIconLabelDescriptionList"/>
    <dgm:cxn modelId="{5F374EFB-5C02-4B1F-B6EE-24D9A79DBDEE}" type="presParOf" srcId="{14BFD299-8A6A-4747-B55C-30785C36D064}" destId="{0CDF11CB-23FE-4AF6-90C0-A4F39B25DD2F}" srcOrd="0" destOrd="0" presId="urn:microsoft.com/office/officeart/2018/5/layout/CenteredIconLabelDescriptionList"/>
    <dgm:cxn modelId="{C5920DDD-1D9E-44D9-B3FD-FCCAA98B6590}" type="presParOf" srcId="{14BFD299-8A6A-4747-B55C-30785C36D064}" destId="{FF19CA36-2609-4B19-A3F1-B4FD3930C24F}" srcOrd="1" destOrd="0" presId="urn:microsoft.com/office/officeart/2018/5/layout/CenteredIconLabelDescriptionList"/>
    <dgm:cxn modelId="{E441D7BF-1B89-40AD-BE25-EC6AA26C4303}" type="presParOf" srcId="{14BFD299-8A6A-4747-B55C-30785C36D064}" destId="{841EA248-54F2-49A4-AA63-4F829E21A73A}" srcOrd="2" destOrd="0" presId="urn:microsoft.com/office/officeart/2018/5/layout/CenteredIconLabelDescriptionList"/>
    <dgm:cxn modelId="{43F51BD5-C12D-46A6-BF32-95C4BA1EEC5E}" type="presParOf" srcId="{14BFD299-8A6A-4747-B55C-30785C36D064}" destId="{44BF9354-97AD-4320-93E9-565FFD94DA74}" srcOrd="3" destOrd="0" presId="urn:microsoft.com/office/officeart/2018/5/layout/CenteredIconLabelDescriptionList"/>
    <dgm:cxn modelId="{81B8795C-15B5-4731-B62A-7E72E8360703}" type="presParOf" srcId="{14BFD299-8A6A-4747-B55C-30785C36D064}" destId="{C4314E91-502A-49BB-A666-DB71DA15901A}" srcOrd="4" destOrd="0" presId="urn:microsoft.com/office/officeart/2018/5/layout/CenteredIconLabelDescriptionList"/>
    <dgm:cxn modelId="{30E1C6EB-7F0E-4639-9A97-88C759B38069}" type="presParOf" srcId="{D7F6449F-4745-498B-B5A8-032A1DB0D812}" destId="{2301A700-991F-4AC6-81F4-2A016BCB80D1}" srcOrd="3" destOrd="0" presId="urn:microsoft.com/office/officeart/2018/5/layout/CenteredIconLabelDescriptionList"/>
    <dgm:cxn modelId="{34769F62-EFFD-4CC9-9E20-0520C819076E}" type="presParOf" srcId="{D7F6449F-4745-498B-B5A8-032A1DB0D812}" destId="{16C7D8AE-FECB-4178-B1C3-135CD6035797}" srcOrd="4" destOrd="0" presId="urn:microsoft.com/office/officeart/2018/5/layout/CenteredIconLabelDescriptionList"/>
    <dgm:cxn modelId="{027B7412-0585-48CE-9CF4-DBFE8A843991}" type="presParOf" srcId="{16C7D8AE-FECB-4178-B1C3-135CD6035797}" destId="{7E85110C-8150-4D35-A74F-599976EDDF22}" srcOrd="0" destOrd="0" presId="urn:microsoft.com/office/officeart/2018/5/layout/CenteredIconLabelDescriptionList"/>
    <dgm:cxn modelId="{81E3964B-8156-4AC2-95A9-4CC2A8640E10}" type="presParOf" srcId="{16C7D8AE-FECB-4178-B1C3-135CD6035797}" destId="{A9695D70-CC88-4725-99F9-426E0DF230D9}" srcOrd="1" destOrd="0" presId="urn:microsoft.com/office/officeart/2018/5/layout/CenteredIconLabelDescriptionList"/>
    <dgm:cxn modelId="{BCD352C8-9F4A-4044-B825-28284544DF7C}" type="presParOf" srcId="{16C7D8AE-FECB-4178-B1C3-135CD6035797}" destId="{99EB4711-9DC8-4A42-8DC1-572883D1E5D4}" srcOrd="2" destOrd="0" presId="urn:microsoft.com/office/officeart/2018/5/layout/CenteredIconLabelDescriptionList"/>
    <dgm:cxn modelId="{663909AE-23F8-49B5-8FBD-D2512FB75AE3}" type="presParOf" srcId="{16C7D8AE-FECB-4178-B1C3-135CD6035797}" destId="{747B32C1-A07A-4CE2-9A5D-CCFB755153BB}" srcOrd="3" destOrd="0" presId="urn:microsoft.com/office/officeart/2018/5/layout/CenteredIconLabelDescriptionList"/>
    <dgm:cxn modelId="{9642AD9A-CE80-47A0-8131-B1502B151A08}" type="presParOf" srcId="{16C7D8AE-FECB-4178-B1C3-135CD6035797}" destId="{3D81694F-76DD-49A0-91C1-DB4789E7C7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2018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 members, nullable reference types, async streams, switch expressions,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E4981-635C-4F9C-ADCD-D5894E27B57D}">
      <dsp:nvSpPr>
        <dsp:cNvPr id="0" name=""/>
        <dsp:cNvSpPr/>
      </dsp:nvSpPr>
      <dsp:spPr>
        <a:xfrm>
          <a:off x="1072771" y="455547"/>
          <a:ext cx="1150242" cy="1150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BBC9A-2DE0-42CF-AA3C-BA9A1A83921B}">
      <dsp:nvSpPr>
        <dsp:cNvPr id="0" name=""/>
        <dsp:cNvSpPr/>
      </dsp:nvSpPr>
      <dsp:spPr>
        <a:xfrm>
          <a:off x="4689" y="1774472"/>
          <a:ext cx="3286406" cy="4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Safe</a:t>
          </a:r>
        </a:p>
      </dsp:txBody>
      <dsp:txXfrm>
        <a:off x="4689" y="1774472"/>
        <a:ext cx="3286406" cy="492960"/>
      </dsp:txXfrm>
    </dsp:sp>
    <dsp:sp modelId="{AD202792-16B7-448B-ABA7-ADB9343E4B9C}">
      <dsp:nvSpPr>
        <dsp:cNvPr id="0" name=""/>
        <dsp:cNvSpPr/>
      </dsp:nvSpPr>
      <dsp:spPr>
        <a:xfrm>
          <a:off x="4689" y="2345890"/>
          <a:ext cx="3286406" cy="20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Nullable and non-nullable reference types help you write safer code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Declare your intent more clearly</a:t>
          </a:r>
        </a:p>
      </dsp:txBody>
      <dsp:txXfrm>
        <a:off x="4689" y="2345890"/>
        <a:ext cx="3286406" cy="2032501"/>
      </dsp:txXfrm>
    </dsp:sp>
    <dsp:sp modelId="{0CDF11CB-23FE-4AF6-90C0-A4F39B25DD2F}">
      <dsp:nvSpPr>
        <dsp:cNvPr id="0" name=""/>
        <dsp:cNvSpPr/>
      </dsp:nvSpPr>
      <dsp:spPr>
        <a:xfrm>
          <a:off x="4934298" y="455547"/>
          <a:ext cx="1150242" cy="1150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A248-54F2-49A4-AA63-4F829E21A73A}">
      <dsp:nvSpPr>
        <dsp:cNvPr id="0" name=""/>
        <dsp:cNvSpPr/>
      </dsp:nvSpPr>
      <dsp:spPr>
        <a:xfrm>
          <a:off x="3866216" y="1774472"/>
          <a:ext cx="3286406" cy="4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/>
            <a:t>Modern</a:t>
          </a:r>
          <a:endParaRPr lang="en-US" sz="3500" kern="1200"/>
        </a:p>
      </dsp:txBody>
      <dsp:txXfrm>
        <a:off x="3866216" y="1774472"/>
        <a:ext cx="3286406" cy="492960"/>
      </dsp:txXfrm>
    </dsp:sp>
    <dsp:sp modelId="{C4314E91-502A-49BB-A666-DB71DA15901A}">
      <dsp:nvSpPr>
        <dsp:cNvPr id="0" name=""/>
        <dsp:cNvSpPr/>
      </dsp:nvSpPr>
      <dsp:spPr>
        <a:xfrm>
          <a:off x="3866216" y="2345890"/>
          <a:ext cx="3286406" cy="20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Async streams for modern workloads like cloud &amp; IoT communication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Easily work with cloud scale datasets using indexes and ranges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66216" y="2345890"/>
        <a:ext cx="3286406" cy="2032501"/>
      </dsp:txXfrm>
    </dsp:sp>
    <dsp:sp modelId="{7E85110C-8150-4D35-A74F-599976EDDF22}">
      <dsp:nvSpPr>
        <dsp:cNvPr id="0" name=""/>
        <dsp:cNvSpPr/>
      </dsp:nvSpPr>
      <dsp:spPr>
        <a:xfrm>
          <a:off x="8795825" y="455547"/>
          <a:ext cx="1150242" cy="1150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B4711-9DC8-4A42-8DC1-572883D1E5D4}">
      <dsp:nvSpPr>
        <dsp:cNvPr id="0" name=""/>
        <dsp:cNvSpPr/>
      </dsp:nvSpPr>
      <dsp:spPr>
        <a:xfrm>
          <a:off x="7727743" y="1774472"/>
          <a:ext cx="3286406" cy="4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/>
            <a:t>Productive</a:t>
          </a:r>
          <a:endParaRPr lang="en-US" sz="3500" kern="1200"/>
        </a:p>
      </dsp:txBody>
      <dsp:txXfrm>
        <a:off x="7727743" y="1774472"/>
        <a:ext cx="3286406" cy="492960"/>
      </dsp:txXfrm>
    </dsp:sp>
    <dsp:sp modelId="{3D81694F-76DD-49A0-91C1-DB4789E7C715}">
      <dsp:nvSpPr>
        <dsp:cNvPr id="0" name=""/>
        <dsp:cNvSpPr/>
      </dsp:nvSpPr>
      <dsp:spPr>
        <a:xfrm>
          <a:off x="7727743" y="2345890"/>
          <a:ext cx="3286406" cy="20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less code using patterns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Protect data with readonly members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using statements for resource management</a:t>
          </a:r>
        </a:p>
      </dsp:txBody>
      <dsp:txXfrm>
        <a:off x="7727743" y="2345890"/>
        <a:ext cx="3286406" cy="203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features of C# 8.0 capture a common action with new syntax, avoiding the bugs that come from having to write and maintain the longer version you would have had before.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8.0 embraces modern development because the operations that get new syntax are ones with emerging importance in the modern developer landscape, like working with cloud scale datasets and asynchronous communication.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1954-42E9-4D15-8745-9DC569064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18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62231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34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62231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96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062231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42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2b8dee02-55fc-430b-9047-523c8e943032" TargetMode="External"/><Relationship Id="rId3" Type="http://schemas.openxmlformats.org/officeDocument/2006/relationships/hyperlink" Target="http://code-cracker.github.io/" TargetMode="External"/><Relationship Id="rId7" Type="http://schemas.openxmlformats.org/officeDocument/2006/relationships/hyperlink" Target="https://github.com/DotNetAnalyzers/TSqlAnalyzer" TargetMode="External"/><Relationship Id="rId2" Type="http://schemas.openxmlformats.org/officeDocument/2006/relationships/hyperlink" Target="https://github.com/dotnet/roslyn-analyzer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AsyncUsageAnalyzers" TargetMode="External"/><Relationship Id="rId5" Type="http://schemas.openxmlformats.org/officeDocument/2006/relationships/hyperlink" Target="https://github.com/DotNetAnalyzers/StyleCopAnalyzers" TargetMode="External"/><Relationship Id="rId10" Type="http://schemas.openxmlformats.org/officeDocument/2006/relationships/hyperlink" Target="https://www.nuget.org/packages/xunit.analyzers" TargetMode="External"/><Relationship Id="rId4" Type="http://schemas.openxmlformats.org/officeDocument/2006/relationships/hyperlink" Target="https://github.com/DotNetAnalyzers" TargetMode="External"/><Relationship Id="rId9" Type="http://schemas.openxmlformats.org/officeDocument/2006/relationships/hyperlink" Target="https://github.com/Wintellect/Wintellect.Analyzer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wooley/RoslynAndYou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jwooley/RoslynLab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llilc" TargetMode="External"/><Relationship Id="rId5" Type="http://schemas.openxmlformats.org/officeDocument/2006/relationships/hyperlink" Target="http://code-cracker.github.io/" TargetMode="External"/><Relationship Id="rId4" Type="http://schemas.openxmlformats.org/officeDocument/2006/relationships/hyperlink" Target="http://source.roslyn.io/" TargetMode="External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dotnet/roslyn/blob/master/docs/Language%20Feature%20Status.md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55367"/>
            <a:ext cx="8153400" cy="25472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Language enhancements,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 </a:t>
            </a:r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 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5071303"/>
          </a:xfrm>
        </p:spPr>
        <p:txBody>
          <a:bodyPr/>
          <a:lstStyle/>
          <a:p>
            <a:r>
              <a:rPr lang="en-US" dirty="0"/>
              <a:t>Using statement</a:t>
            </a:r>
          </a:p>
          <a:p>
            <a:r>
              <a:rPr lang="en-US" dirty="0"/>
              <a:t>Static local functions</a:t>
            </a:r>
          </a:p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Unmanaged constraint</a:t>
            </a:r>
          </a:p>
          <a:p>
            <a:r>
              <a:rPr lang="en-US" dirty="0"/>
              <a:t>Interpolated verbatim strings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your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4698714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Scripting / Interactive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3581400"/>
            <a:ext cx="11125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script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CSharpScript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 = 1;"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= 2;"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 + 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script.RunAsync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49" y="862467"/>
            <a:ext cx="5537251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the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Fixes</a:t>
            </a:r>
            <a:r>
              <a:rPr lang="en-US" dirty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 Await</a:t>
            </a:r>
          </a:p>
          <a:p>
            <a:r>
              <a:rPr lang="en-US" dirty="0"/>
              <a:t>Add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Change Return Type</a:t>
            </a:r>
          </a:p>
          <a:p>
            <a:r>
              <a:rPr lang="en-US" dirty="0"/>
              <a:t>Change To Yield</a:t>
            </a:r>
          </a:p>
          <a:p>
            <a:r>
              <a:rPr lang="en-US" dirty="0"/>
              <a:t>Convert To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Convert To Iterator</a:t>
            </a:r>
          </a:p>
          <a:p>
            <a:r>
              <a:rPr lang="en-US" dirty="0"/>
              <a:t>Add Missing Reference</a:t>
            </a:r>
          </a:p>
          <a:p>
            <a:r>
              <a:rPr lang="en-US" dirty="0"/>
              <a:t>Add Using</a:t>
            </a:r>
          </a:p>
          <a:p>
            <a:r>
              <a:rPr lang="en-US" dirty="0"/>
              <a:t>Fully Qualify</a:t>
            </a:r>
          </a:p>
          <a:p>
            <a:r>
              <a:rPr lang="en-US" dirty="0"/>
              <a:t>Generate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Refactorings</a:t>
            </a:r>
            <a:r>
              <a:rPr lang="en-US" dirty="0"/>
              <a:t> (13)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Constructor Parameters from members</a:t>
            </a:r>
          </a:p>
          <a:p>
            <a:r>
              <a:rPr lang="en-US" dirty="0"/>
              <a:t>Change Signature</a:t>
            </a:r>
          </a:p>
          <a:p>
            <a:r>
              <a:rPr lang="en-US" dirty="0"/>
              <a:t>Encapsulate Field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Generate Constructor from members</a:t>
            </a:r>
          </a:p>
          <a:p>
            <a:r>
              <a:rPr lang="en-US" dirty="0"/>
              <a:t>Generate default constructors</a:t>
            </a:r>
          </a:p>
          <a:p>
            <a:r>
              <a:rPr lang="en-US" dirty="0"/>
              <a:t>Inline temporary</a:t>
            </a:r>
          </a:p>
          <a:p>
            <a:r>
              <a:rPr lang="en-US" dirty="0"/>
              <a:t>Introduce Variable</a:t>
            </a:r>
          </a:p>
          <a:p>
            <a:r>
              <a:rPr lang="en-US" dirty="0"/>
              <a:t>Invert If</a:t>
            </a:r>
          </a:p>
          <a:p>
            <a:r>
              <a:rPr lang="en-US" dirty="0"/>
              <a:t>Simplify Lambda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Code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Roslyn Analyzers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Code Cracker</a:t>
            </a:r>
            <a:endParaRPr lang="en-US" dirty="0"/>
          </a:p>
          <a:p>
            <a:r>
              <a:rPr lang="en-US" dirty="0" err="1">
                <a:hlinkClick r:id="rId4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AsyncUsageAnalyzers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DotNetDoodle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RoslynDiagnostics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hlinkClick r:id="rId8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9"/>
              </a:rPr>
              <a:t>Wintellect.Analyzers</a:t>
            </a:r>
            <a:endParaRPr lang="en-US" dirty="0"/>
          </a:p>
          <a:p>
            <a:r>
              <a:rPr lang="en-US" dirty="0" err="1">
                <a:hlinkClick r:id="rId10"/>
              </a:rPr>
              <a:t>Xunit.Analyzers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your own Diagnostic with Code Fix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9200" y="1872446"/>
            <a:ext cx="9296400" cy="37862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667" dirty="0" err="1">
                <a:solidFill>
                  <a:srgbClr val="2B91AF"/>
                </a:solidFill>
                <a:latin typeface="Consolas" panose="020B0609020204030204" pitchFamily="49" charset="0"/>
              </a:rPr>
              <a:t>TestControllerMisnamed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altLang="en-US" sz="2667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{     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TestControllerMisnamed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667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Index()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    {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2667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 View();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    }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667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95" y="2451673"/>
            <a:ext cx="8557843" cy="293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600200"/>
            <a:ext cx="1071372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</a:t>
            </a:r>
            <a:r>
              <a:rPr lang="en-US" dirty="0" err="1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92238"/>
            <a:ext cx="9372600" cy="546576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392238"/>
            <a:ext cx="9601199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417638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Code Cracker: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http://code-cracker.github.io/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LLILC (LLVM for .NET Core):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https://github.com/dotnet/llilc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Hand’s on Labs: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7"/>
              </a:rPr>
              <a:t>https://github.com/jwooley/RoslynLabs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8"/>
              </a:rPr>
              <a:t>https://github.com/jwooley/RoslynAndYou</a:t>
            </a:r>
            <a:endParaRPr lang="en-US" cap="small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7526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Roslyn?</a:t>
            </a:r>
          </a:p>
          <a:p>
            <a:r>
              <a:rPr lang="en-US" sz="3200" dirty="0"/>
              <a:t>Language Enhancements</a:t>
            </a:r>
          </a:p>
          <a:p>
            <a:r>
              <a:rPr lang="en-US" sz="3200" dirty="0"/>
              <a:t>Code Analytics, </a:t>
            </a:r>
            <a:r>
              <a:rPr lang="en-US" sz="3200" dirty="0" err="1"/>
              <a:t>Refactorings</a:t>
            </a:r>
            <a:endParaRPr lang="en-US" sz="3200" dirty="0"/>
          </a:p>
          <a:p>
            <a:r>
              <a:rPr lang="en-US" sz="3200" dirty="0"/>
              <a:t>Build a Diagnostic with Code Fix</a:t>
            </a:r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Language Enhancements,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Roslyn 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Roslyn?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Enhancements: C# 6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587661"/>
          </a:xfrm>
        </p:spPr>
        <p:txBody>
          <a:bodyPr>
            <a:normAutofit fontScale="90000"/>
          </a:bodyPr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7"/>
              </a:rPr>
              <a:t>https://github.com/dotnet/roslyn/blob/master/docs/Language%20Feature%20Status.md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6E80-8A3A-4BEC-9584-11F945CD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1"/>
            <a:ext cx="11018520" cy="553999"/>
          </a:xfrm>
          <a:prstGeom prst="rect">
            <a:avLst/>
          </a:prstGeom>
        </p:spPr>
        <p:txBody>
          <a:bodyPr wrap="square" anchor="t">
            <a:normAutofit fontScale="90000"/>
          </a:bodyPr>
          <a:lstStyle/>
          <a:p>
            <a:r>
              <a:rPr lang="en-US"/>
              <a:t>C# 8.0</a:t>
            </a:r>
          </a:p>
        </p:txBody>
      </p:sp>
      <p:graphicFrame>
        <p:nvGraphicFramePr>
          <p:cNvPr id="7" name="Text Placeholder 1">
            <a:extLst>
              <a:ext uri="{FF2B5EF4-FFF2-40B4-BE49-F238E27FC236}">
                <a16:creationId xmlns:a16="http://schemas.microsoft.com/office/drawing/2014/main" id="{55AAD774-F3AB-4C06-BAD7-A436CF8EE7CD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584201" y="1435100"/>
          <a:ext cx="11018839" cy="48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5495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4347173"/>
          </a:xfrm>
        </p:spPr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More patterns in more places</a:t>
            </a:r>
          </a:p>
          <a:p>
            <a:r>
              <a:rPr lang="en-US" dirty="0"/>
              <a:t>Default interface members</a:t>
            </a:r>
          </a:p>
          <a:p>
            <a:r>
              <a:rPr lang="en-US" dirty="0"/>
              <a:t>Indices and Ranges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modern cloud scenarios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18005</TotalTime>
  <Words>1398</Words>
  <Application>Microsoft Office PowerPoint</Application>
  <PresentationFormat>Widescreen</PresentationFormat>
  <Paragraphs>292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Tw Cen MT</vt:lpstr>
      <vt:lpstr>Thatch</vt:lpstr>
      <vt:lpstr>C# Language enhancements,  .Net Compiler Platform (Roslyn) And You https://github.com/jwooley/RoslynAndYou https://jwooley.github.io/ </vt:lpstr>
      <vt:lpstr>Agenda</vt:lpstr>
      <vt:lpstr>What is Roslyn?</vt:lpstr>
      <vt:lpstr>C# History (before Roslyn)</vt:lpstr>
      <vt:lpstr>Roslyn Language Enhancements: C# 6</vt:lpstr>
      <vt:lpstr>C#7</vt:lpstr>
      <vt:lpstr>C# Post Roslyn</vt:lpstr>
      <vt:lpstr>C# 8.0</vt:lpstr>
      <vt:lpstr>Support modern cloud scenarios</vt:lpstr>
      <vt:lpstr>Increase your productivity</vt:lpstr>
      <vt:lpstr>C# Scripting / Interactive</vt:lpstr>
      <vt:lpstr>Opening up the compiler</vt:lpstr>
      <vt:lpstr>Out of the Box Refactorings</vt:lpstr>
      <vt:lpstr>Third Party Code Fixes</vt:lpstr>
      <vt:lpstr>Building your own Diagnostic with Code Fix</vt:lpstr>
      <vt:lpstr>Building your own Fix</vt:lpstr>
      <vt:lpstr>Custom Diagnostic - Analyzer</vt:lpstr>
      <vt:lpstr>Custom Diagnostic - CodeFixProvider</vt:lpstr>
      <vt:lpstr>Roslyn Resources</vt:lpstr>
      <vt:lpstr>C# Language Enhancements, Roslyn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146</cp:revision>
  <dcterms:created xsi:type="dcterms:W3CDTF">2010-05-07T01:14:40Z</dcterms:created>
  <dcterms:modified xsi:type="dcterms:W3CDTF">2019-10-15T21:14:20Z</dcterms:modified>
</cp:coreProperties>
</file>